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4" r:id="rId5"/>
    <p:sldId id="281" r:id="rId6"/>
    <p:sldId id="282" r:id="rId7"/>
    <p:sldId id="293" r:id="rId8"/>
    <p:sldId id="283" r:id="rId9"/>
    <p:sldId id="284" r:id="rId10"/>
    <p:sldId id="285" r:id="rId11"/>
    <p:sldId id="286" r:id="rId12"/>
    <p:sldId id="294" r:id="rId13"/>
    <p:sldId id="287" r:id="rId14"/>
    <p:sldId id="288" r:id="rId15"/>
    <p:sldId id="289" r:id="rId16"/>
    <p:sldId id="290" r:id="rId17"/>
    <p:sldId id="298" r:id="rId18"/>
    <p:sldId id="296" r:id="rId19"/>
    <p:sldId id="291" r:id="rId20"/>
    <p:sldId id="292" r:id="rId21"/>
    <p:sldId id="299" r:id="rId22"/>
    <p:sldId id="297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6DB"/>
    <a:srgbClr val="B59EC5"/>
    <a:srgbClr val="A079B4"/>
    <a:srgbClr val="C991BB"/>
    <a:srgbClr val="D59EC0"/>
    <a:srgbClr val="C770A9"/>
    <a:srgbClr val="C78DFA"/>
    <a:srgbClr val="EEB9B8"/>
    <a:srgbClr val="FFE699"/>
    <a:srgbClr val="F7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C6B4-DC9E-AD63-6512-7D9BC2C36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8EFE6-9FC5-E3E6-D07D-1119A4C5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1CBA-79E3-79CF-303C-51F4C047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2D50-8DB1-15BD-A121-C50E5321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F43F-7D68-9B1C-D578-232A075A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898B-55E3-580F-F595-978C07CC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159A7-E4F2-F58E-A7C3-6EE88BC5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F505-7B7C-DC9F-ECF8-58ADC754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C1B9-1AEC-0496-94CC-5E1120C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3045-30DD-8617-CBAC-C3F870D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997C2-2D53-F111-3349-4EB6E3F86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44565-BF3D-B2B5-C501-D5D3DEB3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1C0A-4A28-7D6E-2CA9-4059253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662E-47C8-4BDB-BEBD-8F7D165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A421-006B-8E81-9059-54942081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C39A-79F2-403E-BCCD-765ABE432A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4B60-6B20-AC27-5532-C532103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8B547-DE8A-CC7E-C24A-70DD7557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27E7-7B52-DE90-A018-FE10A6D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A0531-4E10-C0F6-A90D-25D31DB8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1076-5B38-D1AA-D1A9-91E1FB33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E894-3AFC-01AE-814D-312EA3DD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B261D-8BED-F115-D842-5E96AE21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EDCB-F950-4699-F10C-D879FB60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BFF6-82C8-542C-CFD8-B6F5609E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3318-0677-FD68-D551-4F1A030A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B37-B63A-5831-E506-27DC666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D7D4-69D8-22D8-DB09-9464C39B4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2F4A6-D9F7-EE35-4700-D779F0CC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285F-BF5B-686B-9705-9D7CB425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BFBE0-4A14-3320-D5B8-569B7F88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32825-22D8-6150-3F65-EB21B2C8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A43-0A61-919A-0AAD-F065CDB9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50C58-AAFA-BBB4-7050-D82E6DCD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231D4-52A6-0E27-3ED4-A992536C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3A6AF-ADC1-AEE7-A698-C65D1491E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03DCA-5277-0799-72F7-7C7F05F90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08FE6-2114-FD4C-A3EE-739D1C5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7B676-0154-5526-16FA-7837E3EC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3646A-438C-AD3B-CC42-47D77438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AD1-302D-DE7E-BBB9-3C3BA5AD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8A2C2-4CC6-93BE-5176-39F4BC69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AAA56-DD86-4C4B-A23C-6554E61C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C398-6A47-7D5A-1697-78124244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508E8-0D44-0F45-9167-42DB3077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FA6C6-7501-E788-2244-2114DCE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4AC86-B9E4-D2F7-9A3B-CA59C510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F160-C2D5-ED4F-584B-E909F0C8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6A6A-967B-8704-807E-11E839A3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92B8-11ED-EF60-DEC6-35D9DDA0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9D46-B854-DA32-F6F9-B13878F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F97D-AC18-15D6-15BF-799CD585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EED1-44C4-F6DA-DF46-B21857F9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0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171A-C6EC-55BD-1BFE-E163F9E7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F28DD-4A8F-17FA-B61A-718D70B1D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AC87-2802-FA63-6ACF-0EFFEC9B9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BFC24-1AB0-583A-F4CE-75C1585C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A618E-7601-41A0-8173-FB8EA2CF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8236D-3634-35E6-9C2D-A54C66C6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D098C-785D-92AD-7C9F-9C1939FD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38AC-AF34-D3A5-BDFC-376B59B1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296A-B470-C6C0-03D5-77C25E25B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7598-3492-4E81-A16F-1E13059272F5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2749-8236-477B-AA51-8B33232C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7F1B-4166-ED72-69DB-8AB78427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9F6A-20F8-4F60-8C58-1199703B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0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0.png"/><Relationship Id="rId5" Type="http://schemas.openxmlformats.org/officeDocument/2006/relationships/image" Target="../media/image38.png"/><Relationship Id="rId15" Type="http://schemas.openxmlformats.org/officeDocument/2006/relationships/image" Target="../media/image44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54642E2-2017-4322-A00F-CDDD570D4D38}"/>
              </a:ext>
            </a:extLst>
          </p:cNvPr>
          <p:cNvSpPr/>
          <p:nvPr/>
        </p:nvSpPr>
        <p:spPr>
          <a:xfrm>
            <a:off x="2385841" y="0"/>
            <a:ext cx="9753600" cy="6858000"/>
          </a:xfrm>
          <a:prstGeom prst="rect">
            <a:avLst/>
          </a:prstGeom>
          <a:gradFill flip="none" rotWithShape="1">
            <a:gsLst>
              <a:gs pos="88000">
                <a:srgbClr val="B59EC5"/>
              </a:gs>
              <a:gs pos="1000">
                <a:srgbClr val="9F7F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27E387-C0F4-439D-A6D1-EEDE54748DCB}"/>
              </a:ext>
            </a:extLst>
          </p:cNvPr>
          <p:cNvSpPr/>
          <p:nvPr/>
        </p:nvSpPr>
        <p:spPr>
          <a:xfrm>
            <a:off x="4377540" y="-16315"/>
            <a:ext cx="7814460" cy="6858000"/>
          </a:xfrm>
          <a:custGeom>
            <a:avLst/>
            <a:gdLst>
              <a:gd name="connsiteX0" fmla="*/ 621141 w 7814460"/>
              <a:gd name="connsiteY0" fmla="*/ 0 h 6858000"/>
              <a:gd name="connsiteX1" fmla="*/ 1819024 w 7814460"/>
              <a:gd name="connsiteY1" fmla="*/ 0 h 6858000"/>
              <a:gd name="connsiteX2" fmla="*/ 3425981 w 7814460"/>
              <a:gd name="connsiteY2" fmla="*/ 0 h 6858000"/>
              <a:gd name="connsiteX3" fmla="*/ 7814460 w 7814460"/>
              <a:gd name="connsiteY3" fmla="*/ 0 h 6858000"/>
              <a:gd name="connsiteX4" fmla="*/ 7814460 w 7814460"/>
              <a:gd name="connsiteY4" fmla="*/ 6858000 h 6858000"/>
              <a:gd name="connsiteX5" fmla="*/ 607320 w 7814460"/>
              <a:gd name="connsiteY5" fmla="*/ 6858000 h 6858000"/>
              <a:gd name="connsiteX6" fmla="*/ 2496325 w 7814460"/>
              <a:gd name="connsiteY6" fmla="*/ 4968996 h 6858000"/>
              <a:gd name="connsiteX7" fmla="*/ 2496325 w 7814460"/>
              <a:gd name="connsiteY7" fmla="*/ 4556740 h 6858000"/>
              <a:gd name="connsiteX8" fmla="*/ 2416943 w 7814460"/>
              <a:gd name="connsiteY8" fmla="*/ 4477357 h 6858000"/>
              <a:gd name="connsiteX9" fmla="*/ 2416375 w 7814460"/>
              <a:gd name="connsiteY9" fmla="*/ 4476894 h 6858000"/>
              <a:gd name="connsiteX10" fmla="*/ 85380 w 7814460"/>
              <a:gd name="connsiteY10" fmla="*/ 2145900 h 6858000"/>
              <a:gd name="connsiteX11" fmla="*/ 85380 w 7814460"/>
              <a:gd name="connsiteY11" fmla="*/ 1733644 h 6858000"/>
              <a:gd name="connsiteX12" fmla="*/ 540689 w 7814460"/>
              <a:gd name="connsiteY12" fmla="*/ 1278335 h 6858000"/>
              <a:gd name="connsiteX13" fmla="*/ 540689 w 7814460"/>
              <a:gd name="connsiteY13" fmla="*/ 1274397 h 6858000"/>
              <a:gd name="connsiteX14" fmla="*/ 1011986 w 7814460"/>
              <a:gd name="connsiteY14" fmla="*/ 803101 h 6858000"/>
              <a:gd name="connsiteX15" fmla="*/ 1011986 w 7814460"/>
              <a:gd name="connsiteY15" fmla="*/ 3908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14460" h="6858000">
                <a:moveTo>
                  <a:pt x="621141" y="0"/>
                </a:moveTo>
                <a:lnTo>
                  <a:pt x="1819024" y="0"/>
                </a:lnTo>
                <a:lnTo>
                  <a:pt x="3425981" y="0"/>
                </a:lnTo>
                <a:lnTo>
                  <a:pt x="7814460" y="0"/>
                </a:lnTo>
                <a:lnTo>
                  <a:pt x="7814460" y="6858000"/>
                </a:lnTo>
                <a:lnTo>
                  <a:pt x="607320" y="6858000"/>
                </a:lnTo>
                <a:lnTo>
                  <a:pt x="2496325" y="4968996"/>
                </a:lnTo>
                <a:cubicBezTo>
                  <a:pt x="2610166" y="4855154"/>
                  <a:pt x="2610166" y="4670581"/>
                  <a:pt x="2496325" y="4556740"/>
                </a:cubicBezTo>
                <a:lnTo>
                  <a:pt x="2416943" y="4477357"/>
                </a:lnTo>
                <a:lnTo>
                  <a:pt x="2416375" y="4476894"/>
                </a:lnTo>
                <a:lnTo>
                  <a:pt x="85380" y="2145900"/>
                </a:lnTo>
                <a:cubicBezTo>
                  <a:pt x="-28461" y="2032058"/>
                  <a:pt x="-28461" y="1847485"/>
                  <a:pt x="85380" y="1733644"/>
                </a:cubicBezTo>
                <a:lnTo>
                  <a:pt x="540689" y="1278335"/>
                </a:lnTo>
                <a:lnTo>
                  <a:pt x="540689" y="1274397"/>
                </a:lnTo>
                <a:lnTo>
                  <a:pt x="1011986" y="803101"/>
                </a:lnTo>
                <a:cubicBezTo>
                  <a:pt x="1125827" y="689259"/>
                  <a:pt x="1125827" y="504686"/>
                  <a:pt x="1011986" y="390845"/>
                </a:cubicBezTo>
                <a:close/>
              </a:path>
            </a:pathLst>
          </a:custGeom>
          <a:gradFill flip="none" rotWithShape="1">
            <a:gsLst>
              <a:gs pos="100000">
                <a:srgbClr val="FFA9A8"/>
              </a:gs>
              <a:gs pos="69000">
                <a:srgbClr val="CBF0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3C4CD-F6BD-479A-91EC-FD5367166A8B}"/>
              </a:ext>
            </a:extLst>
          </p:cNvPr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  <a:gradFill flip="none" rotWithShape="1">
            <a:gsLst>
              <a:gs pos="13000">
                <a:srgbClr val="783B94"/>
              </a:gs>
              <a:gs pos="56000">
                <a:srgbClr val="8B5EA8"/>
              </a:gs>
              <a:gs pos="100000">
                <a:srgbClr val="A488B9"/>
              </a:gs>
              <a:gs pos="100000">
                <a:srgbClr val="A94C4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4F297-0FED-42F4-A417-7C11B7AD6A20}"/>
              </a:ext>
            </a:extLst>
          </p:cNvPr>
          <p:cNvSpPr txBox="1"/>
          <p:nvPr/>
        </p:nvSpPr>
        <p:spPr>
          <a:xfrm>
            <a:off x="7362488" y="4935863"/>
            <a:ext cx="4648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Presented By:</a:t>
            </a:r>
          </a:p>
          <a:p>
            <a:pPr algn="r"/>
            <a:endParaRPr lang="en-US" dirty="0">
              <a:effectLst>
                <a:outerShdw blurRad="25400" dist="38100" dir="8100000" algn="tr" rotWithShape="0">
                  <a:schemeClr val="tx1">
                    <a:alpha val="85000"/>
                  </a:schemeClr>
                </a:outerShdw>
              </a:effectLs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r"/>
            <a:r>
              <a:rPr lang="en-US" sz="1600" dirty="0"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Uday Syed</a:t>
            </a:r>
          </a:p>
          <a:p>
            <a:pPr algn="r"/>
            <a:r>
              <a:rPr lang="en-US" sz="1600" dirty="0"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Department of Electronics and Communication Engineering</a:t>
            </a:r>
          </a:p>
          <a:p>
            <a:pPr algn="r"/>
            <a:r>
              <a:rPr lang="en-US" sz="1600" dirty="0"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1709036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6E774-EAEB-4909-8E0E-AC6543242116}"/>
              </a:ext>
            </a:extLst>
          </p:cNvPr>
          <p:cNvSpPr txBox="1"/>
          <p:nvPr/>
        </p:nvSpPr>
        <p:spPr>
          <a:xfrm>
            <a:off x="321697" y="69853"/>
            <a:ext cx="3941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Department of Electronics and Communication Engineering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2FAB2D-A5B0-040D-B072-D98B3675A3C3}"/>
              </a:ext>
            </a:extLst>
          </p:cNvPr>
          <p:cNvGrpSpPr/>
          <p:nvPr/>
        </p:nvGrpSpPr>
        <p:grpSpPr>
          <a:xfrm>
            <a:off x="4587430" y="288668"/>
            <a:ext cx="7487915" cy="4688572"/>
            <a:chOff x="4336976" y="369292"/>
            <a:chExt cx="7487915" cy="468857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4A25F1-3B4C-4263-8AA0-CD688B4B1DA6}"/>
                </a:ext>
              </a:extLst>
            </p:cNvPr>
            <p:cNvSpPr txBox="1"/>
            <p:nvPr/>
          </p:nvSpPr>
          <p:spPr>
            <a:xfrm>
              <a:off x="4336976" y="1255897"/>
              <a:ext cx="742382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/>
                <a:t>Recognition of Two Hand English Manual Sign Alphabets of BdSL with Transfer Learning and CNN</a:t>
              </a:r>
              <a:endParaRPr lang="en-IN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algn="r"/>
              <a:endParaRPr lang="en-IN" sz="40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52EB87-235E-4830-9C60-B2776430B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8606" y="369292"/>
              <a:ext cx="774664" cy="8769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263C8A-3540-4CA2-9E6B-7E638E7B406C}"/>
                </a:ext>
              </a:extLst>
            </p:cNvPr>
            <p:cNvSpPr txBox="1"/>
            <p:nvPr/>
          </p:nvSpPr>
          <p:spPr>
            <a:xfrm>
              <a:off x="5032846" y="421105"/>
              <a:ext cx="5673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pc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Khulna University of Engineering &amp; Technology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521AC5-460F-4AAF-A156-748E1E1BE5DF}"/>
                </a:ext>
              </a:extLst>
            </p:cNvPr>
            <p:cNvSpPr txBox="1"/>
            <p:nvPr/>
          </p:nvSpPr>
          <p:spPr>
            <a:xfrm>
              <a:off x="7458843" y="4051460"/>
              <a:ext cx="4319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pc="300" dirty="0">
                  <a:effectLst>
                    <a:outerShdw blurRad="50800" dist="38100" dir="8100000" algn="tr" rotWithShape="0">
                      <a:prstClr val="black"/>
                    </a:outerShdw>
                  </a:effectLst>
                  <a:latin typeface="Roboto Light" panose="02000000000000000000" pitchFamily="2" charset="0"/>
                  <a:ea typeface="Roboto Light" panose="02000000000000000000" pitchFamily="2" charset="0"/>
                </a:rPr>
                <a:t>ECE-4000:</a:t>
              </a:r>
            </a:p>
            <a:p>
              <a:pPr algn="r"/>
              <a:r>
                <a:rPr lang="en-US" spc="300" dirty="0">
                  <a:effectLst>
                    <a:outerShdw blurRad="50800" dist="38100" dir="8100000" algn="tr" rotWithShape="0">
                      <a:prstClr val="black"/>
                    </a:outerShdw>
                  </a:effectLst>
                  <a:latin typeface="Roboto Light" panose="02000000000000000000" pitchFamily="2" charset="0"/>
                  <a:ea typeface="Roboto Light" panose="02000000000000000000" pitchFamily="2" charset="0"/>
                </a:rPr>
                <a:t>Project &amp; Thesis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D6555E-AEAC-4F28-AF41-BFCEFBA9D968}"/>
                </a:ext>
              </a:extLst>
            </p:cNvPr>
            <p:cNvSpPr txBox="1"/>
            <p:nvPr/>
          </p:nvSpPr>
          <p:spPr>
            <a:xfrm>
              <a:off x="7129234" y="4688532"/>
              <a:ext cx="469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12</a:t>
              </a:r>
              <a:r>
                <a:rPr lang="en-US" spc="3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th</a:t>
              </a:r>
              <a:r>
                <a:rPr lang="en-US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February,2023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57C4F0-8F34-0C2B-DF66-8254D86BC76D}"/>
              </a:ext>
            </a:extLst>
          </p:cNvPr>
          <p:cNvGrpSpPr/>
          <p:nvPr/>
        </p:nvGrpSpPr>
        <p:grpSpPr>
          <a:xfrm>
            <a:off x="852111" y="1302042"/>
            <a:ext cx="3329025" cy="3091334"/>
            <a:chOff x="640118" y="1302042"/>
            <a:chExt cx="3650306" cy="3369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B5A672-0CD5-422F-9934-9A3F2D23C4E1}"/>
                </a:ext>
              </a:extLst>
            </p:cNvPr>
            <p:cNvGrpSpPr/>
            <p:nvPr/>
          </p:nvGrpSpPr>
          <p:grpSpPr>
            <a:xfrm>
              <a:off x="640118" y="1302042"/>
              <a:ext cx="3650306" cy="3369345"/>
              <a:chOff x="71690" y="769270"/>
              <a:chExt cx="5114298" cy="4539005"/>
            </a:xfrm>
          </p:grpSpPr>
          <p:sp>
            <p:nvSpPr>
              <p:cNvPr id="10" name="L-Shape 9">
                <a:extLst>
                  <a:ext uri="{FF2B5EF4-FFF2-40B4-BE49-F238E27FC236}">
                    <a16:creationId xmlns:a16="http://schemas.microsoft.com/office/drawing/2014/main" id="{108A6C05-C765-4E40-B76C-FC0A7987F85C}"/>
                  </a:ext>
                </a:extLst>
              </p:cNvPr>
              <p:cNvSpPr/>
              <p:nvPr/>
            </p:nvSpPr>
            <p:spPr>
              <a:xfrm>
                <a:off x="3986698" y="3174327"/>
                <a:ext cx="514187" cy="720039"/>
              </a:xfrm>
              <a:prstGeom prst="corner">
                <a:avLst>
                  <a:gd name="adj1" fmla="val 22213"/>
                  <a:gd name="adj2" fmla="val 25918"/>
                </a:avLst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-Shape 27">
                <a:extLst>
                  <a:ext uri="{FF2B5EF4-FFF2-40B4-BE49-F238E27FC236}">
                    <a16:creationId xmlns:a16="http://schemas.microsoft.com/office/drawing/2014/main" id="{F0B9A88E-F388-4E5C-92F2-E335BB96F089}"/>
                  </a:ext>
                </a:extLst>
              </p:cNvPr>
              <p:cNvSpPr/>
              <p:nvPr/>
            </p:nvSpPr>
            <p:spPr>
              <a:xfrm rot="10800000" flipH="1">
                <a:off x="3892760" y="1512019"/>
                <a:ext cx="576466" cy="914430"/>
              </a:xfrm>
              <a:prstGeom prst="corner">
                <a:avLst>
                  <a:gd name="adj1" fmla="val 22213"/>
                  <a:gd name="adj2" fmla="val 25918"/>
                </a:avLst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-Shape 28">
                <a:extLst>
                  <a:ext uri="{FF2B5EF4-FFF2-40B4-BE49-F238E27FC236}">
                    <a16:creationId xmlns:a16="http://schemas.microsoft.com/office/drawing/2014/main" id="{7AE2CA1D-3242-4DB5-B288-76244851D7D3}"/>
                  </a:ext>
                </a:extLst>
              </p:cNvPr>
              <p:cNvSpPr/>
              <p:nvPr/>
            </p:nvSpPr>
            <p:spPr>
              <a:xfrm rot="16200000" flipH="1">
                <a:off x="837494" y="1581810"/>
                <a:ext cx="485774" cy="910647"/>
              </a:xfrm>
              <a:prstGeom prst="corner">
                <a:avLst>
                  <a:gd name="adj1" fmla="val 22213"/>
                  <a:gd name="adj2" fmla="val 25918"/>
                </a:avLst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-Shape 29">
                <a:extLst>
                  <a:ext uri="{FF2B5EF4-FFF2-40B4-BE49-F238E27FC236}">
                    <a16:creationId xmlns:a16="http://schemas.microsoft.com/office/drawing/2014/main" id="{E0ADD12F-F797-48FE-9121-309875D935E1}"/>
                  </a:ext>
                </a:extLst>
              </p:cNvPr>
              <p:cNvSpPr/>
              <p:nvPr/>
            </p:nvSpPr>
            <p:spPr>
              <a:xfrm flipH="1">
                <a:off x="549336" y="3174327"/>
                <a:ext cx="485774" cy="701431"/>
              </a:xfrm>
              <a:prstGeom prst="corner">
                <a:avLst>
                  <a:gd name="adj1" fmla="val 22213"/>
                  <a:gd name="adj2" fmla="val 25918"/>
                </a:avLst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L-Shape 31">
                <a:extLst>
                  <a:ext uri="{FF2B5EF4-FFF2-40B4-BE49-F238E27FC236}">
                    <a16:creationId xmlns:a16="http://schemas.microsoft.com/office/drawing/2014/main" id="{876BB524-82E6-4404-BB1F-441F970C8217}"/>
                  </a:ext>
                </a:extLst>
              </p:cNvPr>
              <p:cNvSpPr/>
              <p:nvPr/>
            </p:nvSpPr>
            <p:spPr>
              <a:xfrm rot="16200000">
                <a:off x="708301" y="4308406"/>
                <a:ext cx="609256" cy="717343"/>
              </a:xfrm>
              <a:prstGeom prst="corner">
                <a:avLst>
                  <a:gd name="adj1" fmla="val 15959"/>
                  <a:gd name="adj2" fmla="val 25918"/>
                </a:avLst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-Shape 32">
                <a:extLst>
                  <a:ext uri="{FF2B5EF4-FFF2-40B4-BE49-F238E27FC236}">
                    <a16:creationId xmlns:a16="http://schemas.microsoft.com/office/drawing/2014/main" id="{49B29EE7-D72A-4404-A9EB-4CB7DEC05790}"/>
                  </a:ext>
                </a:extLst>
              </p:cNvPr>
              <p:cNvSpPr/>
              <p:nvPr/>
            </p:nvSpPr>
            <p:spPr>
              <a:xfrm>
                <a:off x="3597343" y="4317915"/>
                <a:ext cx="738129" cy="653792"/>
              </a:xfrm>
              <a:prstGeom prst="corner">
                <a:avLst>
                  <a:gd name="adj1" fmla="val 15959"/>
                  <a:gd name="adj2" fmla="val 19664"/>
                </a:avLst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8CFF9A-B114-453A-B4F5-6171DECA043D}"/>
                  </a:ext>
                </a:extLst>
              </p:cNvPr>
              <p:cNvSpPr/>
              <p:nvPr/>
            </p:nvSpPr>
            <p:spPr>
              <a:xfrm>
                <a:off x="4449544" y="3470236"/>
                <a:ext cx="736444" cy="736444"/>
              </a:xfrm>
              <a:prstGeom prst="ellipse">
                <a:avLst/>
              </a:prstGeom>
              <a:solidFill>
                <a:srgbClr val="FFC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9A1DD7A-3964-4599-B721-28EB9396325A}"/>
                  </a:ext>
                </a:extLst>
              </p:cNvPr>
              <p:cNvSpPr/>
              <p:nvPr/>
            </p:nvSpPr>
            <p:spPr>
              <a:xfrm>
                <a:off x="4370014" y="1189895"/>
                <a:ext cx="775560" cy="775560"/>
              </a:xfrm>
              <a:prstGeom prst="ellipse">
                <a:avLst/>
              </a:prstGeom>
              <a:solidFill>
                <a:srgbClr val="EB7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08105E1-54D8-4012-A1B3-891AF08D75F3}"/>
                  </a:ext>
                </a:extLst>
              </p:cNvPr>
              <p:cNvSpPr/>
              <p:nvPr/>
            </p:nvSpPr>
            <p:spPr>
              <a:xfrm>
                <a:off x="4218141" y="4571831"/>
                <a:ext cx="736444" cy="736444"/>
              </a:xfrm>
              <a:prstGeom prst="ellipse">
                <a:avLst/>
              </a:prstGeom>
              <a:solidFill>
                <a:srgbClr val="8AB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3AD5B84-8DAD-4D66-A47B-19C481417568}"/>
                  </a:ext>
                </a:extLst>
              </p:cNvPr>
              <p:cNvSpPr/>
              <p:nvPr/>
            </p:nvSpPr>
            <p:spPr>
              <a:xfrm>
                <a:off x="198455" y="4636551"/>
                <a:ext cx="485775" cy="485775"/>
              </a:xfrm>
              <a:prstGeom prst="ellipse">
                <a:avLst/>
              </a:prstGeom>
              <a:solidFill>
                <a:srgbClr val="EB7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D5BDEC6-708C-4954-8BF0-ABF400BDA867}"/>
                  </a:ext>
                </a:extLst>
              </p:cNvPr>
              <p:cNvSpPr/>
              <p:nvPr/>
            </p:nvSpPr>
            <p:spPr>
              <a:xfrm>
                <a:off x="71690" y="3547623"/>
                <a:ext cx="485775" cy="4857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A172EB-C3CC-4C0E-AA3F-5E4015CB8DF4}"/>
                  </a:ext>
                </a:extLst>
              </p:cNvPr>
              <p:cNvSpPr/>
              <p:nvPr/>
            </p:nvSpPr>
            <p:spPr>
              <a:xfrm>
                <a:off x="3465547" y="2390847"/>
                <a:ext cx="584748" cy="11326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E76B2B-2F5E-46FB-9407-DF1122E13B5A}"/>
                  </a:ext>
                </a:extLst>
              </p:cNvPr>
              <p:cNvSpPr/>
              <p:nvPr/>
            </p:nvSpPr>
            <p:spPr>
              <a:xfrm rot="5400000">
                <a:off x="296631" y="1538188"/>
                <a:ext cx="657414" cy="114708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DB22DD9-943A-46DD-AD78-C3EA894DF16B}"/>
                  </a:ext>
                </a:extLst>
              </p:cNvPr>
              <p:cNvSpPr/>
              <p:nvPr/>
            </p:nvSpPr>
            <p:spPr>
              <a:xfrm>
                <a:off x="202027" y="769270"/>
                <a:ext cx="779452" cy="77945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6455D6-FF57-4DF7-8B70-0A17FA666FE7}"/>
                  </a:ext>
                </a:extLst>
              </p:cNvPr>
              <p:cNvSpPr/>
              <p:nvPr/>
            </p:nvSpPr>
            <p:spPr>
              <a:xfrm>
                <a:off x="3531872" y="3173363"/>
                <a:ext cx="584748" cy="11326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D0A699B-1C88-4010-884A-A62B55275FC8}"/>
                  </a:ext>
                </a:extLst>
              </p:cNvPr>
              <p:cNvSpPr/>
              <p:nvPr/>
            </p:nvSpPr>
            <p:spPr>
              <a:xfrm>
                <a:off x="911816" y="3183148"/>
                <a:ext cx="584748" cy="11326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395F1CA-FCC4-4D4F-8D9A-3B2EEAD64B03}"/>
                  </a:ext>
                </a:extLst>
              </p:cNvPr>
              <p:cNvSpPr/>
              <p:nvPr/>
            </p:nvSpPr>
            <p:spPr>
              <a:xfrm>
                <a:off x="1303151" y="4362449"/>
                <a:ext cx="584748" cy="11326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E392729-3AA5-42DD-9A10-3FC4A63F8792}"/>
                  </a:ext>
                </a:extLst>
              </p:cNvPr>
              <p:cNvSpPr/>
              <p:nvPr/>
            </p:nvSpPr>
            <p:spPr>
              <a:xfrm>
                <a:off x="3150650" y="4206680"/>
                <a:ext cx="584748" cy="11326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A0D7980-9005-40AF-ADC9-D9ADE1B88737}"/>
                  </a:ext>
                </a:extLst>
              </p:cNvPr>
              <p:cNvGrpSpPr/>
              <p:nvPr/>
            </p:nvGrpSpPr>
            <p:grpSpPr>
              <a:xfrm>
                <a:off x="1141402" y="1847011"/>
                <a:ext cx="2743076" cy="2743076"/>
                <a:chOff x="4493647" y="1720323"/>
                <a:chExt cx="2743076" cy="274307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E6B3B4A-5502-435D-A707-BCB2DCA4ACB5}"/>
                    </a:ext>
                  </a:extLst>
                </p:cNvPr>
                <p:cNvSpPr/>
                <p:nvPr/>
              </p:nvSpPr>
              <p:spPr>
                <a:xfrm>
                  <a:off x="4493647" y="1720323"/>
                  <a:ext cx="2743076" cy="274307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281A3B7-093F-493D-B142-6E4D74E20E77}"/>
                    </a:ext>
                  </a:extLst>
                </p:cNvPr>
                <p:cNvSpPr/>
                <p:nvPr/>
              </p:nvSpPr>
              <p:spPr>
                <a:xfrm>
                  <a:off x="5095799" y="2264159"/>
                  <a:ext cx="1588344" cy="1655404"/>
                </a:xfrm>
                <a:prstGeom prst="ellips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EEC920D-097C-4F7B-9C1D-D07C6424A3BC}"/>
                    </a:ext>
                  </a:extLst>
                </p:cNvPr>
                <p:cNvSpPr/>
                <p:nvPr/>
              </p:nvSpPr>
              <p:spPr>
                <a:xfrm>
                  <a:off x="5408065" y="2585256"/>
                  <a:ext cx="973165" cy="10142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BC9F621-1605-424C-AAD8-A7E1D21848DB}"/>
                    </a:ext>
                  </a:extLst>
                </p:cNvPr>
                <p:cNvSpPr/>
                <p:nvPr/>
              </p:nvSpPr>
              <p:spPr>
                <a:xfrm>
                  <a:off x="5992902" y="2876961"/>
                  <a:ext cx="206195" cy="2149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7C469F8-DD31-4BEB-8011-D36FBEDC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838811" y="1766862"/>
              <a:ext cx="338305" cy="33830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517F7F5-3564-406B-9019-054EEDBD2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299" y="3439682"/>
              <a:ext cx="285352" cy="28535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17D65EF-26DA-4130-A885-F11A31FC0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841" y="4220839"/>
              <a:ext cx="326915" cy="3269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4CD6B2E-B400-4EF1-8770-8FA79F99C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07" y="1357093"/>
              <a:ext cx="373873" cy="37387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A59887-1F2B-0087-FC36-C2E55F1FD9AD}"/>
              </a:ext>
            </a:extLst>
          </p:cNvPr>
          <p:cNvSpPr txBox="1"/>
          <p:nvPr/>
        </p:nvSpPr>
        <p:spPr>
          <a:xfrm>
            <a:off x="413224" y="4693597"/>
            <a:ext cx="529848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Supervised By:</a:t>
            </a:r>
          </a:p>
          <a:p>
            <a:pPr lvl="0">
              <a:buNone/>
            </a:pPr>
            <a:br>
              <a:rPr lang="en-US" dirty="0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Dr. Md.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Foisal</a:t>
            </a:r>
            <a:r>
              <a:rPr lang="en-US" sz="1600" dirty="0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Hossain</a:t>
            </a:r>
          </a:p>
          <a:p>
            <a:pPr lvl="0">
              <a:buNone/>
            </a:pPr>
            <a:r>
              <a:rPr lang="en-US" sz="1600" dirty="0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Professor</a:t>
            </a:r>
          </a:p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Department of Electronics and Communications Engineering</a:t>
            </a:r>
          </a:p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>
                  <a:outerShdw blurRad="25400" dist="38100" dir="8100000" algn="tr" rotWithShape="0">
                    <a:schemeClr val="tx1">
                      <a:alpha val="85000"/>
                    </a:schemeClr>
                  </a:outerShdw>
                </a:effectLs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Khulna University of Engineering &amp; Technology, Khulna</a:t>
            </a:r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74C33C-9F3A-868A-E428-E3E932924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79980" y="4393376"/>
            <a:ext cx="5381625" cy="2000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A7F339-9B38-5B24-1344-2145ED90C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91658" y="2883433"/>
            <a:ext cx="2676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7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CD67D91-A069-333E-60BB-51B4F926CE76}"/>
              </a:ext>
            </a:extLst>
          </p:cNvPr>
          <p:cNvGrpSpPr/>
          <p:nvPr/>
        </p:nvGrpSpPr>
        <p:grpSpPr>
          <a:xfrm>
            <a:off x="1328034" y="1237486"/>
            <a:ext cx="9214183" cy="5070756"/>
            <a:chOff x="2532358" y="1232057"/>
            <a:chExt cx="9214183" cy="50707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3AD088-E7CA-2CF5-9714-2819B386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189" y="2062806"/>
              <a:ext cx="1219200" cy="1219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E130F5-BA08-5F7B-F3EC-61A49A315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189" y="3563138"/>
              <a:ext cx="1219200" cy="1219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C8A5F0-C4EE-D29E-3AB2-5739574B8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189" y="5083613"/>
              <a:ext cx="1219200" cy="1219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899988-AB69-0612-3419-0B2A7669B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287" y="2065150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3E1532-0CE8-9254-2C09-09FA00FAE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287" y="3599736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2FFA0E-A28E-AA28-48F6-7A4AFEFB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287" y="5083613"/>
              <a:ext cx="1219200" cy="1219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A74F187-C8E3-AF05-B50A-FA4359AA3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385" y="2094519"/>
              <a:ext cx="1219200" cy="1219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7F8984-269F-643F-7790-41CB21F2C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385" y="3563138"/>
              <a:ext cx="1219200" cy="1219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EEFAF7-286C-74BD-011C-B8497DDBC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385" y="5031757"/>
              <a:ext cx="1219200" cy="1219200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413838-D270-0DD0-D24B-35A8F098D9D6}"/>
                </a:ext>
              </a:extLst>
            </p:cNvPr>
            <p:cNvCxnSpPr>
              <a:cxnSpLocks/>
            </p:cNvCxnSpPr>
            <p:nvPr/>
          </p:nvCxnSpPr>
          <p:spPr>
            <a:xfrm>
              <a:off x="2672080" y="1981200"/>
              <a:ext cx="7305505" cy="0"/>
            </a:xfrm>
            <a:prstGeom prst="line">
              <a:avLst/>
            </a:prstGeom>
            <a:ln w="50800" cap="rnd">
              <a:solidFill>
                <a:srgbClr val="E663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35BFDA-870B-77CD-CB4F-AD42C66E8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040" y="1232057"/>
              <a:ext cx="6994" cy="5070756"/>
            </a:xfrm>
            <a:prstGeom prst="line">
              <a:avLst/>
            </a:prstGeom>
            <a:ln w="50800" cap="rnd">
              <a:solidFill>
                <a:srgbClr val="E663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11267E-F377-F630-A233-9957F8B1ADE2}"/>
                </a:ext>
              </a:extLst>
            </p:cNvPr>
            <p:cNvCxnSpPr>
              <a:cxnSpLocks/>
            </p:cNvCxnSpPr>
            <p:nvPr/>
          </p:nvCxnSpPr>
          <p:spPr>
            <a:xfrm>
              <a:off x="8186181" y="2038547"/>
              <a:ext cx="12758" cy="4264266"/>
            </a:xfrm>
            <a:prstGeom prst="line">
              <a:avLst/>
            </a:prstGeom>
            <a:ln w="50800" cap="rnd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6">
              <a:extLst>
                <a:ext uri="{FF2B5EF4-FFF2-40B4-BE49-F238E27FC236}">
                  <a16:creationId xmlns:a16="http://schemas.microsoft.com/office/drawing/2014/main" id="{9F7F426B-961E-6349-9867-E71CBFD52878}"/>
                </a:ext>
              </a:extLst>
            </p:cNvPr>
            <p:cNvSpPr txBox="1"/>
            <p:nvPr/>
          </p:nvSpPr>
          <p:spPr>
            <a:xfrm>
              <a:off x="4169018" y="1497141"/>
              <a:ext cx="1456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Gaussian</a:t>
              </a:r>
            </a:p>
          </p:txBody>
        </p:sp>
        <p:sp>
          <p:nvSpPr>
            <p:cNvPr id="20" name="TextBox 107">
              <a:extLst>
                <a:ext uri="{FF2B5EF4-FFF2-40B4-BE49-F238E27FC236}">
                  <a16:creationId xmlns:a16="http://schemas.microsoft.com/office/drawing/2014/main" id="{43CFA722-D9A4-CD56-1301-D4B254265399}"/>
                </a:ext>
              </a:extLst>
            </p:cNvPr>
            <p:cNvSpPr txBox="1"/>
            <p:nvPr/>
          </p:nvSpPr>
          <p:spPr>
            <a:xfrm>
              <a:off x="6489676" y="1513375"/>
              <a:ext cx="1456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Median</a:t>
              </a:r>
            </a:p>
          </p:txBody>
        </p:sp>
        <p:sp>
          <p:nvSpPr>
            <p:cNvPr id="21" name="TextBox 108">
              <a:extLst>
                <a:ext uri="{FF2B5EF4-FFF2-40B4-BE49-F238E27FC236}">
                  <a16:creationId xmlns:a16="http://schemas.microsoft.com/office/drawing/2014/main" id="{29F0338D-C230-C852-DDE2-91378C056B6E}"/>
                </a:ext>
              </a:extLst>
            </p:cNvPr>
            <p:cNvSpPr txBox="1"/>
            <p:nvPr/>
          </p:nvSpPr>
          <p:spPr>
            <a:xfrm>
              <a:off x="8810334" y="1497141"/>
              <a:ext cx="14568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Bilateral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109">
              <a:extLst>
                <a:ext uri="{FF2B5EF4-FFF2-40B4-BE49-F238E27FC236}">
                  <a16:creationId xmlns:a16="http://schemas.microsoft.com/office/drawing/2014/main" id="{E202E663-3CB7-F9CC-CDF7-883C77758343}"/>
                </a:ext>
              </a:extLst>
            </p:cNvPr>
            <p:cNvSpPr txBox="1"/>
            <p:nvPr/>
          </p:nvSpPr>
          <p:spPr>
            <a:xfrm>
              <a:off x="2532358" y="2488457"/>
              <a:ext cx="1330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 size 3x3</a:t>
              </a:r>
            </a:p>
          </p:txBody>
        </p:sp>
        <p:sp>
          <p:nvSpPr>
            <p:cNvPr id="23" name="TextBox 110">
              <a:extLst>
                <a:ext uri="{FF2B5EF4-FFF2-40B4-BE49-F238E27FC236}">
                  <a16:creationId xmlns:a16="http://schemas.microsoft.com/office/drawing/2014/main" id="{F6065FBC-E3D4-AAE1-8D44-2DB03156E027}"/>
                </a:ext>
              </a:extLst>
            </p:cNvPr>
            <p:cNvSpPr txBox="1"/>
            <p:nvPr/>
          </p:nvSpPr>
          <p:spPr>
            <a:xfrm>
              <a:off x="2605232" y="3977974"/>
              <a:ext cx="1330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 size 5x5</a:t>
              </a:r>
            </a:p>
          </p:txBody>
        </p:sp>
        <p:sp>
          <p:nvSpPr>
            <p:cNvPr id="24" name="TextBox 111">
              <a:extLst>
                <a:ext uri="{FF2B5EF4-FFF2-40B4-BE49-F238E27FC236}">
                  <a16:creationId xmlns:a16="http://schemas.microsoft.com/office/drawing/2014/main" id="{1792290A-F359-EB9F-B9EE-A658FF1B5A61}"/>
                </a:ext>
              </a:extLst>
            </p:cNvPr>
            <p:cNvSpPr txBox="1"/>
            <p:nvPr/>
          </p:nvSpPr>
          <p:spPr>
            <a:xfrm>
              <a:off x="2615653" y="5467491"/>
              <a:ext cx="13307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 size 7x7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12">
                  <a:extLst>
                    <a:ext uri="{FF2B5EF4-FFF2-40B4-BE49-F238E27FC236}">
                      <a16:creationId xmlns:a16="http://schemas.microsoft.com/office/drawing/2014/main" id="{8EC2AD37-6E45-B94C-1B6E-2352ADBCAC9C}"/>
                    </a:ext>
                  </a:extLst>
                </p:cNvPr>
                <p:cNvSpPr txBox="1"/>
                <p:nvPr/>
              </p:nvSpPr>
              <p:spPr>
                <a:xfrm>
                  <a:off x="10142198" y="2465250"/>
                  <a:ext cx="14568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𝑪𝑶𝑳𝑶𝑹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=50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112">
                  <a:extLst>
                    <a:ext uri="{FF2B5EF4-FFF2-40B4-BE49-F238E27FC236}">
                      <a16:creationId xmlns:a16="http://schemas.microsoft.com/office/drawing/2014/main" id="{8EC2AD37-6E45-B94C-1B6E-2352ADBCA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198" y="2465250"/>
                  <a:ext cx="1456841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7576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13">
                  <a:extLst>
                    <a:ext uri="{FF2B5EF4-FFF2-40B4-BE49-F238E27FC236}">
                      <a16:creationId xmlns:a16="http://schemas.microsoft.com/office/drawing/2014/main" id="{3105E2D9-8F95-4B2F-C8D6-B9B95B0AF5A7}"/>
                    </a:ext>
                  </a:extLst>
                </p:cNvPr>
                <p:cNvSpPr txBox="1"/>
                <p:nvPr/>
              </p:nvSpPr>
              <p:spPr>
                <a:xfrm>
                  <a:off x="10102813" y="3998646"/>
                  <a:ext cx="16437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𝑪𝑶𝑳𝑶𝑹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=100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113">
                  <a:extLst>
                    <a:ext uri="{FF2B5EF4-FFF2-40B4-BE49-F238E27FC236}">
                      <a16:creationId xmlns:a16="http://schemas.microsoft.com/office/drawing/2014/main" id="{3105E2D9-8F95-4B2F-C8D6-B9B95B0AF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3" y="3998646"/>
                  <a:ext cx="1643728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9231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14">
                  <a:extLst>
                    <a:ext uri="{FF2B5EF4-FFF2-40B4-BE49-F238E27FC236}">
                      <a16:creationId xmlns:a16="http://schemas.microsoft.com/office/drawing/2014/main" id="{A3DB3E4E-1D2B-ED8A-4BDA-3FD0A81E6000}"/>
                    </a:ext>
                  </a:extLst>
                </p:cNvPr>
                <p:cNvSpPr txBox="1"/>
                <p:nvPr/>
              </p:nvSpPr>
              <p:spPr>
                <a:xfrm>
                  <a:off x="10102813" y="5493158"/>
                  <a:ext cx="16437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𝑪𝑶𝑳𝑶𝑹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=200</a:t>
                  </a:r>
                </a:p>
              </p:txBody>
            </p:sp>
          </mc:Choice>
          <mc:Fallback xmlns="">
            <p:sp>
              <p:nvSpPr>
                <p:cNvPr id="27" name="TextBox 114">
                  <a:extLst>
                    <a:ext uri="{FF2B5EF4-FFF2-40B4-BE49-F238E27FC236}">
                      <a16:creationId xmlns:a16="http://schemas.microsoft.com/office/drawing/2014/main" id="{A3DB3E4E-1D2B-ED8A-4BDA-3FD0A81E6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3" y="5493158"/>
                  <a:ext cx="1643728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7576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115">
            <a:extLst>
              <a:ext uri="{FF2B5EF4-FFF2-40B4-BE49-F238E27FC236}">
                <a16:creationId xmlns:a16="http://schemas.microsoft.com/office/drawing/2014/main" id="{3B11CA53-5233-CCFB-2DE9-FC58066BABB8}"/>
              </a:ext>
            </a:extLst>
          </p:cNvPr>
          <p:cNvSpPr txBox="1"/>
          <p:nvPr/>
        </p:nvSpPr>
        <p:spPr>
          <a:xfrm>
            <a:off x="3501465" y="6455333"/>
            <a:ext cx="6888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 1: Output of different denoising filters for label “B”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9C96F02-B9BE-739B-F7E2-19DED6EC0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491658" y="2883433"/>
            <a:ext cx="2676525" cy="1524000"/>
          </a:xfrm>
          <a:prstGeom prst="rect">
            <a:avLst/>
          </a:prstGeom>
          <a:solidFill>
            <a:srgbClr val="461F67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D6FEB9-B9DD-80CC-B348-0548D432CE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173143" y="626270"/>
            <a:ext cx="3552825" cy="17526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1A994DB-E24C-3AC5-9324-D6F9BCB9ACEC}"/>
              </a:ext>
            </a:extLst>
          </p:cNvPr>
          <p:cNvGrpSpPr/>
          <p:nvPr/>
        </p:nvGrpSpPr>
        <p:grpSpPr>
          <a:xfrm>
            <a:off x="4758266" y="315418"/>
            <a:ext cx="7149433" cy="1027642"/>
            <a:chOff x="5569567" y="365760"/>
            <a:chExt cx="3433755" cy="1211087"/>
          </a:xfrm>
          <a:solidFill>
            <a:srgbClr val="C6BF88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5EF6B6D-785F-200F-6D64-39E27CFB7223}"/>
                </a:ext>
              </a:extLst>
            </p:cNvPr>
            <p:cNvSpPr/>
            <p:nvPr/>
          </p:nvSpPr>
          <p:spPr>
            <a:xfrm>
              <a:off x="5569567" y="365760"/>
              <a:ext cx="3433755" cy="1211087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0524EC-3D9A-C05A-57F8-AAC38D2A8F9C}"/>
                </a:ext>
              </a:extLst>
            </p:cNvPr>
            <p:cNvSpPr txBox="1"/>
            <p:nvPr/>
          </p:nvSpPr>
          <p:spPr>
            <a:xfrm>
              <a:off x="5640439" y="554178"/>
              <a:ext cx="3200226" cy="83425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0" i="0" dirty="0">
                  <a:solidFill>
                    <a:srgbClr val="002060"/>
                  </a:solidFill>
                  <a:effectLst/>
                  <a:latin typeface="Söhne"/>
                </a:rPr>
                <a:t>   </a:t>
              </a:r>
              <a:r>
                <a:rPr lang="en-US" sz="4000" b="1" i="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Filtering  proprietary dataset</a:t>
              </a:r>
              <a:endParaRPr lang="en-US" sz="4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48CA5F-CDCD-2C0A-2BFB-E6914DBBE5D5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D4CEA5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AC446B-41DE-4664-4FC2-57744066FD89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5EE6-BFE0-6A74-A13E-FCB0B3399DF2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79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3366B41-77A8-61B1-CD6D-DFA6C1539526}"/>
              </a:ext>
            </a:extLst>
          </p:cNvPr>
          <p:cNvGrpSpPr/>
          <p:nvPr/>
        </p:nvGrpSpPr>
        <p:grpSpPr>
          <a:xfrm>
            <a:off x="1707908" y="1853949"/>
            <a:ext cx="9080984" cy="4521703"/>
            <a:chOff x="1555508" y="1168149"/>
            <a:chExt cx="9080984" cy="45217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5A4B62-3C5D-485A-70D1-A3A8F2AB8C75}"/>
                </a:ext>
              </a:extLst>
            </p:cNvPr>
            <p:cNvGrpSpPr/>
            <p:nvPr/>
          </p:nvGrpSpPr>
          <p:grpSpPr>
            <a:xfrm>
              <a:off x="1555510" y="2415764"/>
              <a:ext cx="8943506" cy="2786818"/>
              <a:chOff x="2813554" y="2392791"/>
              <a:chExt cx="8932987" cy="27380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44C38D6-C98F-1AAF-C77B-E6E8083E0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0691" y="3200929"/>
                <a:ext cx="1891864" cy="189186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B4310BC-956C-B5EC-A365-0148D1356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8086" y="3231449"/>
                <a:ext cx="1891864" cy="189186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D6D3E46-82E0-C737-785F-B388055EE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0550" y="3235864"/>
                <a:ext cx="1895023" cy="189502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53B94FB-EC14-3A8A-DA4C-8C50B0B02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554" y="3200929"/>
                <a:ext cx="1942106" cy="1891864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3FDEF1E-0554-8B1D-EB71-3CC1AB86F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3554" y="2965697"/>
                <a:ext cx="8932987" cy="24896"/>
              </a:xfrm>
              <a:prstGeom prst="line">
                <a:avLst/>
              </a:prstGeom>
              <a:ln w="50800" cap="rnd">
                <a:solidFill>
                  <a:srgbClr val="F06E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37">
                <a:extLst>
                  <a:ext uri="{FF2B5EF4-FFF2-40B4-BE49-F238E27FC236}">
                    <a16:creationId xmlns:a16="http://schemas.microsoft.com/office/drawing/2014/main" id="{BE041EE7-3506-6723-C450-2EE3B8709641}"/>
                  </a:ext>
                </a:extLst>
              </p:cNvPr>
              <p:cNvSpPr txBox="1"/>
              <p:nvPr/>
            </p:nvSpPr>
            <p:spPr>
              <a:xfrm>
                <a:off x="5448859" y="2456025"/>
                <a:ext cx="1456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Gaussian</a:t>
                </a:r>
              </a:p>
            </p:txBody>
          </p:sp>
          <p:sp>
            <p:nvSpPr>
              <p:cNvPr id="14" name="TextBox 38">
                <a:extLst>
                  <a:ext uri="{FF2B5EF4-FFF2-40B4-BE49-F238E27FC236}">
                    <a16:creationId xmlns:a16="http://schemas.microsoft.com/office/drawing/2014/main" id="{9E83AB08-2813-1D63-379D-B590EC002335}"/>
                  </a:ext>
                </a:extLst>
              </p:cNvPr>
              <p:cNvSpPr txBox="1"/>
              <p:nvPr/>
            </p:nvSpPr>
            <p:spPr>
              <a:xfrm>
                <a:off x="7686135" y="2477086"/>
                <a:ext cx="1456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Median</a:t>
                </a:r>
              </a:p>
            </p:txBody>
          </p:sp>
          <p:sp>
            <p:nvSpPr>
              <p:cNvPr id="15" name="TextBox 39">
                <a:extLst>
                  <a:ext uri="{FF2B5EF4-FFF2-40B4-BE49-F238E27FC236}">
                    <a16:creationId xmlns:a16="http://schemas.microsoft.com/office/drawing/2014/main" id="{1D474FCF-F639-D4BE-4206-296F11063D3F}"/>
                  </a:ext>
                </a:extLst>
              </p:cNvPr>
              <p:cNvSpPr txBox="1"/>
              <p:nvPr/>
            </p:nvSpPr>
            <p:spPr>
              <a:xfrm>
                <a:off x="9836175" y="2480028"/>
                <a:ext cx="14568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Bilateral</a:t>
                </a:r>
              </a:p>
            </p:txBody>
          </p:sp>
          <p:sp>
            <p:nvSpPr>
              <p:cNvPr id="16" name="TextBox 40">
                <a:extLst>
                  <a:ext uri="{FF2B5EF4-FFF2-40B4-BE49-F238E27FC236}">
                    <a16:creationId xmlns:a16="http://schemas.microsoft.com/office/drawing/2014/main" id="{C8CFBE78-7DCC-E37F-86F6-76C2F9CF48FC}"/>
                  </a:ext>
                </a:extLst>
              </p:cNvPr>
              <p:cNvSpPr txBox="1"/>
              <p:nvPr/>
            </p:nvSpPr>
            <p:spPr>
              <a:xfrm>
                <a:off x="2999818" y="2392791"/>
                <a:ext cx="17558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Raw Image</a:t>
                </a:r>
              </a:p>
            </p:txBody>
          </p:sp>
        </p:grpSp>
        <p:sp>
          <p:nvSpPr>
            <p:cNvPr id="5" name="TextBox 41">
              <a:extLst>
                <a:ext uri="{FF2B5EF4-FFF2-40B4-BE49-F238E27FC236}">
                  <a16:creationId xmlns:a16="http://schemas.microsoft.com/office/drawing/2014/main" id="{A6803E8A-362A-CC1F-37D0-48627EBEA174}"/>
                </a:ext>
              </a:extLst>
            </p:cNvPr>
            <p:cNvSpPr txBox="1"/>
            <p:nvPr/>
          </p:nvSpPr>
          <p:spPr>
            <a:xfrm>
              <a:off x="1882178" y="5289742"/>
              <a:ext cx="8754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Fig 2: Detected edges for different denoising filters by Canny edge detector</a:t>
              </a:r>
            </a:p>
          </p:txBody>
        </p:sp>
        <p:sp>
          <p:nvSpPr>
            <p:cNvPr id="6" name="TextBox 45">
              <a:extLst>
                <a:ext uri="{FF2B5EF4-FFF2-40B4-BE49-F238E27FC236}">
                  <a16:creationId xmlns:a16="http://schemas.microsoft.com/office/drawing/2014/main" id="{D436862B-610B-C7D5-24C0-14E42D13E1CE}"/>
                </a:ext>
              </a:extLst>
            </p:cNvPr>
            <p:cNvSpPr txBox="1"/>
            <p:nvPr/>
          </p:nvSpPr>
          <p:spPr>
            <a:xfrm>
              <a:off x="1555508" y="1168149"/>
              <a:ext cx="809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Upper Threshold=int(max(0,(1-0.5)*median of intensities))</a:t>
              </a:r>
            </a:p>
          </p:txBody>
        </p:sp>
        <p:sp>
          <p:nvSpPr>
            <p:cNvPr id="7" name="TextBox 46">
              <a:extLst>
                <a:ext uri="{FF2B5EF4-FFF2-40B4-BE49-F238E27FC236}">
                  <a16:creationId xmlns:a16="http://schemas.microsoft.com/office/drawing/2014/main" id="{74BC98EB-9DF9-E8B6-93CB-F8AF30A1BD7C}"/>
                </a:ext>
              </a:extLst>
            </p:cNvPr>
            <p:cNvSpPr txBox="1"/>
            <p:nvPr/>
          </p:nvSpPr>
          <p:spPr>
            <a:xfrm>
              <a:off x="1566027" y="1724549"/>
              <a:ext cx="809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Lower Threshold=int(min(255,(1-0.5)*median of intensities))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685E90-073C-87C8-9D03-A92137A2D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691562" y="2415764"/>
            <a:ext cx="5648325" cy="28098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96F217B-4D99-3996-38FD-237BF370BF2C}"/>
              </a:ext>
            </a:extLst>
          </p:cNvPr>
          <p:cNvGrpSpPr/>
          <p:nvPr/>
        </p:nvGrpSpPr>
        <p:grpSpPr>
          <a:xfrm>
            <a:off x="2705100" y="315420"/>
            <a:ext cx="9202599" cy="1027692"/>
            <a:chOff x="5569567" y="365762"/>
            <a:chExt cx="3433755" cy="1706042"/>
          </a:xfrm>
          <a:solidFill>
            <a:srgbClr val="002060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0390C0A-22F3-63D1-9565-59B9F6695D67}"/>
                </a:ext>
              </a:extLst>
            </p:cNvPr>
            <p:cNvSpPr/>
            <p:nvPr/>
          </p:nvSpPr>
          <p:spPr>
            <a:xfrm>
              <a:off x="5569567" y="365762"/>
              <a:ext cx="3433755" cy="1706042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ADFDE-6253-11E0-DB42-B8ADFBC99B4E}"/>
                </a:ext>
              </a:extLst>
            </p:cNvPr>
            <p:cNvSpPr txBox="1"/>
            <p:nvPr/>
          </p:nvSpPr>
          <p:spPr>
            <a:xfrm>
              <a:off x="5637229" y="608328"/>
              <a:ext cx="3200226" cy="117514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US" sz="40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Edge Detection of  proprietary dataset</a:t>
              </a:r>
              <a:endPara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3688CE-70BC-6C8E-149B-A67EA83B1C64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7BC6FD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E6E6BDE-6078-3B2C-8A09-473DC1363676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9A85AE-B03D-CEDD-2475-5D84CB8DDB07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45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E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73EAD23-AF63-EB70-F475-C62F81114396}"/>
              </a:ext>
            </a:extLst>
          </p:cNvPr>
          <p:cNvGrpSpPr/>
          <p:nvPr/>
        </p:nvGrpSpPr>
        <p:grpSpPr>
          <a:xfrm>
            <a:off x="2689407" y="2401358"/>
            <a:ext cx="6813185" cy="1027642"/>
            <a:chOff x="6013117" y="365760"/>
            <a:chExt cx="2990205" cy="1211087"/>
          </a:xfrm>
          <a:solidFill>
            <a:srgbClr val="24403B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F1E932-C6C9-FD4C-2D3C-5D7868BC8290}"/>
                </a:ext>
              </a:extLst>
            </p:cNvPr>
            <p:cNvSpPr/>
            <p:nvPr/>
          </p:nvSpPr>
          <p:spPr>
            <a:xfrm>
              <a:off x="6013117" y="365760"/>
              <a:ext cx="2990205" cy="1211087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7DB028-61A5-1BDA-6275-2D6394C205BD}"/>
                </a:ext>
              </a:extLst>
            </p:cNvPr>
            <p:cNvSpPr txBox="1"/>
            <p:nvPr/>
          </p:nvSpPr>
          <p:spPr>
            <a:xfrm>
              <a:off x="6015904" y="532490"/>
              <a:ext cx="2932873" cy="83425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   </a:t>
              </a:r>
              <a:r>
                <a:rPr lang="en-US" sz="4000" b="1" i="0" dirty="0">
                  <a:solidFill>
                    <a:srgbClr val="D1D5DB"/>
                  </a:solidFill>
                  <a:effectLst/>
                  <a:cs typeface="Calibri" panose="020F0502020204030204" pitchFamily="34" charset="0"/>
                </a:rPr>
                <a:t>Sele</a:t>
              </a:r>
              <a:r>
                <a:rPr lang="en-US" sz="4000" b="1" i="0" dirty="0">
                  <a:solidFill>
                    <a:srgbClr val="D1D5DB"/>
                  </a:solidFill>
                  <a:effectLst/>
                </a:rPr>
                <a:t>cting a validated dataset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46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8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500C84-A8BA-8D19-0EA4-21D9A3615A42}"/>
              </a:ext>
            </a:extLst>
          </p:cNvPr>
          <p:cNvGrpSpPr/>
          <p:nvPr/>
        </p:nvGrpSpPr>
        <p:grpSpPr>
          <a:xfrm>
            <a:off x="5094511" y="199681"/>
            <a:ext cx="6813185" cy="1027642"/>
            <a:chOff x="6013117" y="365760"/>
            <a:chExt cx="2990205" cy="1211087"/>
          </a:xfrm>
          <a:solidFill>
            <a:srgbClr val="24403B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5AC609-6A1A-1CEB-9891-CDF0E2A28D13}"/>
                </a:ext>
              </a:extLst>
            </p:cNvPr>
            <p:cNvSpPr/>
            <p:nvPr/>
          </p:nvSpPr>
          <p:spPr>
            <a:xfrm>
              <a:off x="6013117" y="365760"/>
              <a:ext cx="2990205" cy="1211087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A12C57-D088-259C-C84F-C18BB76D5910}"/>
                </a:ext>
              </a:extLst>
            </p:cNvPr>
            <p:cNvSpPr txBox="1"/>
            <p:nvPr/>
          </p:nvSpPr>
          <p:spPr>
            <a:xfrm>
              <a:off x="6015904" y="532490"/>
              <a:ext cx="2932873" cy="83425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   </a:t>
              </a:r>
              <a:r>
                <a:rPr lang="en-US" sz="4000" b="1" i="0" dirty="0">
                  <a:solidFill>
                    <a:srgbClr val="D1D5DB"/>
                  </a:solidFill>
                  <a:effectLst/>
                  <a:cs typeface="Calibri" panose="020F0502020204030204" pitchFamily="34" charset="0"/>
                </a:rPr>
                <a:t>Sele</a:t>
              </a:r>
              <a:r>
                <a:rPr lang="en-US" sz="4000" b="1" i="0" dirty="0">
                  <a:solidFill>
                    <a:srgbClr val="D1D5DB"/>
                  </a:solidFill>
                  <a:effectLst/>
                </a:rPr>
                <a:t>cting a validated dataset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8199ECF-F1BC-3E19-53FE-EF6370CB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0182"/>
              </p:ext>
            </p:extLst>
          </p:nvPr>
        </p:nvGraphicFramePr>
        <p:xfrm>
          <a:off x="1577107" y="1981072"/>
          <a:ext cx="9037785" cy="42407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96263">
                  <a:extLst>
                    <a:ext uri="{9D8B030D-6E8A-4147-A177-3AD203B41FA5}">
                      <a16:colId xmlns:a16="http://schemas.microsoft.com/office/drawing/2014/main" val="3976938141"/>
                    </a:ext>
                  </a:extLst>
                </a:gridCol>
                <a:gridCol w="1559383">
                  <a:extLst>
                    <a:ext uri="{9D8B030D-6E8A-4147-A177-3AD203B41FA5}">
                      <a16:colId xmlns:a16="http://schemas.microsoft.com/office/drawing/2014/main" val="3343628576"/>
                    </a:ext>
                  </a:extLst>
                </a:gridCol>
                <a:gridCol w="3338478">
                  <a:extLst>
                    <a:ext uri="{9D8B030D-6E8A-4147-A177-3AD203B41FA5}">
                      <a16:colId xmlns:a16="http://schemas.microsoft.com/office/drawing/2014/main" val="2141905119"/>
                    </a:ext>
                  </a:extLst>
                </a:gridCol>
                <a:gridCol w="1343661">
                  <a:extLst>
                    <a:ext uri="{9D8B030D-6E8A-4147-A177-3AD203B41FA5}">
                      <a16:colId xmlns:a16="http://schemas.microsoft.com/office/drawing/2014/main" val="634514504"/>
                    </a:ext>
                  </a:extLst>
                </a:gridCol>
              </a:tblGrid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Dataset/Authors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Labels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Samples/Label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78778"/>
                  </a:ext>
                </a:extLst>
              </a:tr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D1500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63744"/>
                  </a:ext>
                </a:extLst>
              </a:tr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Rafi_BdSL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[2]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91.51*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376458"/>
                  </a:ext>
                </a:extLst>
              </a:tr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IsharaLipi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94.74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66645"/>
                  </a:ext>
                </a:extLst>
              </a:tr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Md.  S.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Islalm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et al.[4]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40540"/>
                  </a:ext>
                </a:extLst>
              </a:tr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Rahman et al.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9542"/>
                  </a:ext>
                </a:extLst>
              </a:tr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BdSLImset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3337"/>
                  </a:ext>
                </a:extLst>
              </a:tr>
              <a:tr h="5300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BdSL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49 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164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D85433F-1E09-BC90-3D69-55EC5A542E06}"/>
              </a:ext>
            </a:extLst>
          </p:cNvPr>
          <p:cNvGrpSpPr/>
          <p:nvPr/>
        </p:nvGrpSpPr>
        <p:grpSpPr>
          <a:xfrm>
            <a:off x="2527950" y="1118631"/>
            <a:ext cx="7861953" cy="971133"/>
            <a:chOff x="2446834" y="1449880"/>
            <a:chExt cx="7861953" cy="971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6DADCD-D430-90AD-A096-960CBACCD4A2}"/>
                </a:ext>
              </a:extLst>
            </p:cNvPr>
            <p:cNvGrpSpPr/>
            <p:nvPr/>
          </p:nvGrpSpPr>
          <p:grpSpPr>
            <a:xfrm>
              <a:off x="2446834" y="1449880"/>
              <a:ext cx="7861953" cy="971133"/>
              <a:chOff x="3390197" y="2273541"/>
              <a:chExt cx="8319818" cy="9711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F093033-52C0-A850-D7B4-08E1333C468C}"/>
                  </a:ext>
                </a:extLst>
              </p:cNvPr>
              <p:cNvGrpSpPr/>
              <p:nvPr/>
            </p:nvGrpSpPr>
            <p:grpSpPr>
              <a:xfrm>
                <a:off x="3390197" y="2376188"/>
                <a:ext cx="892880" cy="849672"/>
                <a:chOff x="5611498" y="5312702"/>
                <a:chExt cx="849672" cy="84967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F3FECC1-F45D-7782-49BE-82E49F758BE1}"/>
                    </a:ext>
                  </a:extLst>
                </p:cNvPr>
                <p:cNvSpPr/>
                <p:nvPr/>
              </p:nvSpPr>
              <p:spPr>
                <a:xfrm>
                  <a:off x="5611498" y="5312702"/>
                  <a:ext cx="849672" cy="849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091D5B4-C9AA-F37B-41B8-36399A4DDB5D}"/>
                    </a:ext>
                  </a:extLst>
                </p:cNvPr>
                <p:cNvSpPr/>
                <p:nvPr/>
              </p:nvSpPr>
              <p:spPr>
                <a:xfrm>
                  <a:off x="5708365" y="5445182"/>
                  <a:ext cx="655937" cy="655937"/>
                </a:xfrm>
                <a:prstGeom prst="ellipse">
                  <a:avLst/>
                </a:prstGeom>
                <a:solidFill>
                  <a:srgbClr val="33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9742664-A300-7ACF-918E-CE7FFF845012}"/>
                  </a:ext>
                </a:extLst>
              </p:cNvPr>
              <p:cNvGrpSpPr/>
              <p:nvPr/>
            </p:nvGrpSpPr>
            <p:grpSpPr>
              <a:xfrm>
                <a:off x="5752350" y="2347564"/>
                <a:ext cx="892880" cy="849672"/>
                <a:chOff x="5636532" y="5289594"/>
                <a:chExt cx="849672" cy="84967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D8B2FD-0FA5-E5AB-4DAD-12F1B79F1622}"/>
                    </a:ext>
                  </a:extLst>
                </p:cNvPr>
                <p:cNvSpPr/>
                <p:nvPr/>
              </p:nvSpPr>
              <p:spPr>
                <a:xfrm>
                  <a:off x="5636532" y="5289594"/>
                  <a:ext cx="849672" cy="849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ECE8737-6F55-5243-2B51-DC66C85F533A}"/>
                    </a:ext>
                  </a:extLst>
                </p:cNvPr>
                <p:cNvSpPr/>
                <p:nvPr/>
              </p:nvSpPr>
              <p:spPr>
                <a:xfrm>
                  <a:off x="5737859" y="5369391"/>
                  <a:ext cx="655937" cy="655937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4F88999-9911-F5E0-904B-9470CFBD94D6}"/>
                  </a:ext>
                </a:extLst>
              </p:cNvPr>
              <p:cNvGrpSpPr/>
              <p:nvPr/>
            </p:nvGrpSpPr>
            <p:grpSpPr>
              <a:xfrm>
                <a:off x="8355494" y="2395002"/>
                <a:ext cx="892880" cy="849672"/>
                <a:chOff x="5671163" y="5315687"/>
                <a:chExt cx="849672" cy="84967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1AED533-4E71-7F4E-CC7F-6547D6EAA9AE}"/>
                    </a:ext>
                  </a:extLst>
                </p:cNvPr>
                <p:cNvSpPr/>
                <p:nvPr/>
              </p:nvSpPr>
              <p:spPr>
                <a:xfrm>
                  <a:off x="5671163" y="5315687"/>
                  <a:ext cx="849672" cy="849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69F8B57-AF69-06D2-46D1-75BA11408732}"/>
                    </a:ext>
                  </a:extLst>
                </p:cNvPr>
                <p:cNvSpPr/>
                <p:nvPr/>
              </p:nvSpPr>
              <p:spPr>
                <a:xfrm>
                  <a:off x="5768030" y="5429352"/>
                  <a:ext cx="655937" cy="655937"/>
                </a:xfrm>
                <a:prstGeom prst="ellipse">
                  <a:avLst/>
                </a:prstGeom>
                <a:solidFill>
                  <a:srgbClr val="99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80B91EE-0172-9453-F085-CE3ECF1DBC95}"/>
                  </a:ext>
                </a:extLst>
              </p:cNvPr>
              <p:cNvGrpSpPr/>
              <p:nvPr/>
            </p:nvGrpSpPr>
            <p:grpSpPr>
              <a:xfrm>
                <a:off x="10817135" y="2379897"/>
                <a:ext cx="892880" cy="849672"/>
                <a:chOff x="5433615" y="5322948"/>
                <a:chExt cx="849672" cy="84967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0FCF56E-EB63-9307-94D3-51CD4A00DD3F}"/>
                    </a:ext>
                  </a:extLst>
                </p:cNvPr>
                <p:cNvSpPr/>
                <p:nvPr/>
              </p:nvSpPr>
              <p:spPr>
                <a:xfrm>
                  <a:off x="5433615" y="5322948"/>
                  <a:ext cx="849672" cy="849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723D33C-B86C-5997-32F1-F7A00D8CC898}"/>
                    </a:ext>
                  </a:extLst>
                </p:cNvPr>
                <p:cNvSpPr/>
                <p:nvPr/>
              </p:nvSpPr>
              <p:spPr>
                <a:xfrm>
                  <a:off x="5530482" y="5411289"/>
                  <a:ext cx="655937" cy="655937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63D7A85-6DA3-676B-9F16-D88057555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6194" y="2273541"/>
                <a:ext cx="745089" cy="74508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DBCF0C5-9B70-570A-48D4-3EAF57C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11777" y="2566567"/>
                <a:ext cx="510004" cy="510004"/>
              </a:xfrm>
              <a:prstGeom prst="rect">
                <a:avLst/>
              </a:prstGeom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8365429-C82A-2FC3-3A1D-74270DDC3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84912">
              <a:off x="4942076" y="1634476"/>
              <a:ext cx="533216" cy="53321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E7CBE2D-28CF-8D81-CA39-DF688548F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227" y="1628753"/>
              <a:ext cx="544662" cy="544662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6EC4BA6-DAF9-EC01-0C09-69FC1774D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73143" y="626270"/>
            <a:ext cx="3552825" cy="1752600"/>
          </a:xfrm>
          <a:prstGeom prst="rect">
            <a:avLst/>
          </a:prstGeom>
        </p:spPr>
      </p:pic>
      <p:sp>
        <p:nvSpPr>
          <p:cNvPr id="2" name="TextBox 115">
            <a:extLst>
              <a:ext uri="{FF2B5EF4-FFF2-40B4-BE49-F238E27FC236}">
                <a16:creationId xmlns:a16="http://schemas.microsoft.com/office/drawing/2014/main" id="{E5BC3161-EABC-CB3F-48C2-371FE510F0CD}"/>
              </a:ext>
            </a:extLst>
          </p:cNvPr>
          <p:cNvSpPr txBox="1"/>
          <p:nvPr/>
        </p:nvSpPr>
        <p:spPr>
          <a:xfrm>
            <a:off x="3405273" y="6360722"/>
            <a:ext cx="6888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EFAF1"/>
                </a:solidFill>
              </a:rPr>
              <a:t>Table 1: Previously validated datasets of </a:t>
            </a:r>
            <a:r>
              <a:rPr lang="en-US" sz="2000" dirty="0" err="1">
                <a:solidFill>
                  <a:srgbClr val="FEFAF1"/>
                </a:solidFill>
              </a:rPr>
              <a:t>BdSL</a:t>
            </a:r>
            <a:endParaRPr lang="en-US" sz="2000" dirty="0">
              <a:solidFill>
                <a:srgbClr val="FEFAF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2369C8-38EA-4659-F4CA-6CDE09E81B48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4C837A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0D46DB-DB4F-0076-0A6D-B7D33757D0D3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7C1C53-379C-46F4-65E3-37A0CCA632F8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7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1D192-D5E2-463E-39A0-CC94A49A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31" y="1128979"/>
            <a:ext cx="9456520" cy="54054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054CBA-1E77-6082-6F5A-F158DC0F858D}"/>
              </a:ext>
            </a:extLst>
          </p:cNvPr>
          <p:cNvSpPr/>
          <p:nvPr/>
        </p:nvSpPr>
        <p:spPr>
          <a:xfrm>
            <a:off x="4800600" y="133350"/>
            <a:ext cx="7162800" cy="933450"/>
          </a:xfrm>
          <a:prstGeom prst="roundRect">
            <a:avLst>
              <a:gd name="adj" fmla="val 3181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BD0E8-31F0-CAD7-3D89-C49670E2E2D9}"/>
              </a:ext>
            </a:extLst>
          </p:cNvPr>
          <p:cNvSpPr txBox="1"/>
          <p:nvPr/>
        </p:nvSpPr>
        <p:spPr>
          <a:xfrm>
            <a:off x="5075826" y="209550"/>
            <a:ext cx="6972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Determining  CNN architecture</a:t>
            </a:r>
          </a:p>
          <a:p>
            <a:endParaRPr lang="en-US" sz="4000" dirty="0"/>
          </a:p>
        </p:txBody>
      </p:sp>
      <p:sp>
        <p:nvSpPr>
          <p:cNvPr id="2" name="TextBox 41">
            <a:extLst>
              <a:ext uri="{FF2B5EF4-FFF2-40B4-BE49-F238E27FC236}">
                <a16:creationId xmlns:a16="http://schemas.microsoft.com/office/drawing/2014/main" id="{19A73A34-57B0-6F33-FB98-BE95EE6FD705}"/>
              </a:ext>
            </a:extLst>
          </p:cNvPr>
          <p:cNvSpPr txBox="1"/>
          <p:nvPr/>
        </p:nvSpPr>
        <p:spPr>
          <a:xfrm>
            <a:off x="4004843" y="6523709"/>
            <a:ext cx="875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 3: Test accuracy of various pretrained CNN 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8112FC-65DE-A9DE-4C29-69EA3237B4B0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E4717A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59FE52-D835-3B23-64C8-AAF47EFC803A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2FD10-7CC8-5286-437D-C514E4CC375E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11</a:t>
              </a:r>
            </a:p>
          </p:txBody>
        </p:sp>
      </p:grp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7703A45D-619A-5361-DE99-821C3F69ED92}"/>
              </a:ext>
            </a:extLst>
          </p:cNvPr>
          <p:cNvSpPr/>
          <p:nvPr/>
        </p:nvSpPr>
        <p:spPr>
          <a:xfrm flipH="1">
            <a:off x="439866" y="1895061"/>
            <a:ext cx="1733487" cy="4530465"/>
          </a:xfrm>
          <a:prstGeom prst="leftUpArrow">
            <a:avLst>
              <a:gd name="adj1" fmla="val 25000"/>
              <a:gd name="adj2" fmla="val 16803"/>
              <a:gd name="adj3" fmla="val 44988"/>
            </a:avLst>
          </a:prstGeom>
          <a:solidFill>
            <a:srgbClr val="E1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259FE-1675-0817-A8FF-5CE441D34E97}"/>
              </a:ext>
            </a:extLst>
          </p:cNvPr>
          <p:cNvSpPr txBox="1"/>
          <p:nvPr/>
        </p:nvSpPr>
        <p:spPr>
          <a:xfrm rot="16200000">
            <a:off x="-512040" y="3525079"/>
            <a:ext cx="23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BF804-A4D7-AAAA-0408-C2D194B5B91F}"/>
              </a:ext>
            </a:extLst>
          </p:cNvPr>
          <p:cNvSpPr txBox="1"/>
          <p:nvPr/>
        </p:nvSpPr>
        <p:spPr>
          <a:xfrm>
            <a:off x="550652" y="6006768"/>
            <a:ext cx="23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53530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>
            <a:extLst>
              <a:ext uri="{FF2B5EF4-FFF2-40B4-BE49-F238E27FC236}">
                <a16:creationId xmlns:a16="http://schemas.microsoft.com/office/drawing/2014/main" id="{2D5E621D-BD70-C67D-EDCA-D4DF474526BD}"/>
              </a:ext>
            </a:extLst>
          </p:cNvPr>
          <p:cNvSpPr txBox="1"/>
          <p:nvPr/>
        </p:nvSpPr>
        <p:spPr>
          <a:xfrm>
            <a:off x="2161566" y="6300134"/>
            <a:ext cx="8754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2: Test accuracy of different dense layers of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Mobilenet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Resnet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92684B-DE10-D2B0-C516-7C29E5F2CE16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C78DFA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2D1F3A-25B2-0CFC-7AF6-E2A269530901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1D3304-0E77-8771-F6B3-4E87BCF52A3C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12</a:t>
              </a:r>
            </a:p>
          </p:txBody>
        </p:sp>
      </p:grp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9C3F683D-FE40-8700-23BE-DC6EA68B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32331"/>
              </p:ext>
            </p:extLst>
          </p:nvPr>
        </p:nvGraphicFramePr>
        <p:xfrm>
          <a:off x="2039225" y="281590"/>
          <a:ext cx="7602206" cy="601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827">
                  <a:extLst>
                    <a:ext uri="{9D8B030D-6E8A-4147-A177-3AD203B41FA5}">
                      <a16:colId xmlns:a16="http://schemas.microsoft.com/office/drawing/2014/main" val="838824605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1500288007"/>
                    </a:ext>
                  </a:extLst>
                </a:gridCol>
                <a:gridCol w="1818334">
                  <a:extLst>
                    <a:ext uri="{9D8B030D-6E8A-4147-A177-3AD203B41FA5}">
                      <a16:colId xmlns:a16="http://schemas.microsoft.com/office/drawing/2014/main" val="2008720506"/>
                    </a:ext>
                  </a:extLst>
                </a:gridCol>
              </a:tblGrid>
              <a:tr h="494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Dense Layer Configuration</a:t>
                      </a:r>
                    </a:p>
                  </a:txBody>
                  <a:tcPr anchor="ctr">
                    <a:solidFill>
                      <a:srgbClr val="C78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Model Architecture</a:t>
                      </a:r>
                    </a:p>
                  </a:txBody>
                  <a:tcPr anchor="ctr">
                    <a:solidFill>
                      <a:srgbClr val="C78D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 Accuracy (%)</a:t>
                      </a:r>
                    </a:p>
                  </a:txBody>
                  <a:tcPr anchor="ctr">
                    <a:solidFill>
                      <a:srgbClr val="C78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25692"/>
                  </a:ext>
                </a:extLst>
              </a:tr>
              <a:tr h="49467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1000_512_256_128</a:t>
                      </a:r>
                    </a:p>
                  </a:txBody>
                  <a:tcPr anchor="ctr">
                    <a:solidFill>
                      <a:srgbClr val="C770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MobileNet</a:t>
                      </a:r>
                      <a:endParaRPr lang="en-US" sz="2000" b="0" dirty="0"/>
                    </a:p>
                  </a:txBody>
                  <a:tcPr anchor="ctr">
                    <a:solidFill>
                      <a:srgbClr val="A079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96.06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82588"/>
                  </a:ext>
                </a:extLst>
              </a:tr>
              <a:tr h="4946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ResNet50</a:t>
                      </a:r>
                    </a:p>
                  </a:txBody>
                  <a:tcPr anchor="ctr">
                    <a:solidFill>
                      <a:srgbClr val="B59E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28043"/>
                  </a:ext>
                </a:extLst>
              </a:tr>
              <a:tr h="61982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512_256_128</a:t>
                      </a:r>
                    </a:p>
                  </a:txBody>
                  <a:tcPr anchor="ctr">
                    <a:solidFill>
                      <a:srgbClr val="D59E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/>
                        <a:t>MobileNet</a:t>
                      </a:r>
                      <a:endParaRPr lang="en-US" sz="2000" b="0" dirty="0"/>
                    </a:p>
                    <a:p>
                      <a:pPr algn="ctr"/>
                      <a:endParaRPr lang="en-US" sz="2000" b="0" dirty="0"/>
                    </a:p>
                  </a:txBody>
                  <a:tcPr anchor="ctr">
                    <a:solidFill>
                      <a:srgbClr val="A079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70084"/>
                  </a:ext>
                </a:extLst>
              </a:tr>
              <a:tr h="6198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ResNet50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 anchor="ctr">
                    <a:solidFill>
                      <a:srgbClr val="B59E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52959"/>
                  </a:ext>
                </a:extLst>
              </a:tr>
              <a:tr h="61982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512_256</a:t>
                      </a:r>
                    </a:p>
                  </a:txBody>
                  <a:tcPr anchor="ctr">
                    <a:solidFill>
                      <a:srgbClr val="C991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/>
                        <a:t>MobileNet</a:t>
                      </a:r>
                      <a:endParaRPr lang="en-US" sz="2000" b="0" dirty="0"/>
                    </a:p>
                    <a:p>
                      <a:pPr algn="ctr"/>
                      <a:endParaRPr lang="en-US" sz="2000" b="0" dirty="0"/>
                    </a:p>
                  </a:txBody>
                  <a:tcPr anchor="ctr">
                    <a:solidFill>
                      <a:srgbClr val="A079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76596"/>
                  </a:ext>
                </a:extLst>
              </a:tr>
              <a:tr h="6198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ResNet50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 anchor="ctr">
                    <a:solidFill>
                      <a:srgbClr val="B59E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12444"/>
                  </a:ext>
                </a:extLst>
              </a:tr>
              <a:tr h="61982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256_128</a:t>
                      </a:r>
                    </a:p>
                  </a:txBody>
                  <a:tcPr anchor="ctr">
                    <a:solidFill>
                      <a:srgbClr val="E1C6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/>
                        <a:t>MobileNet</a:t>
                      </a:r>
                      <a:endParaRPr lang="en-US" sz="2000" b="0" dirty="0"/>
                    </a:p>
                    <a:p>
                      <a:pPr algn="ctr"/>
                      <a:endParaRPr lang="en-US" sz="2000" b="0" dirty="0"/>
                    </a:p>
                  </a:txBody>
                  <a:tcPr anchor="ctr">
                    <a:solidFill>
                      <a:srgbClr val="A079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93.8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0728"/>
                  </a:ext>
                </a:extLst>
              </a:tr>
              <a:tr h="6198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ResNet50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 anchor="ctr">
                    <a:solidFill>
                      <a:srgbClr val="B59E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6793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899888A-E023-8E29-B793-D4B57C22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1658" y="2883433"/>
            <a:ext cx="2676525" cy="1524000"/>
          </a:xfrm>
          <a:prstGeom prst="rect">
            <a:avLst/>
          </a:prstGeom>
          <a:solidFill>
            <a:srgbClr val="461F67"/>
          </a:solidFill>
        </p:spPr>
      </p:pic>
    </p:spTree>
    <p:extLst>
      <p:ext uri="{BB962C8B-B14F-4D97-AF65-F5344CB8AC3E}">
        <p14:creationId xmlns:p14="http://schemas.microsoft.com/office/powerpoint/2010/main" val="32722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AA49C-AFE8-B221-775C-DC487883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051621"/>
            <a:ext cx="8272670" cy="475475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E44F54-883F-BBA8-3C39-CF12928BE814}"/>
              </a:ext>
            </a:extLst>
          </p:cNvPr>
          <p:cNvGrpSpPr/>
          <p:nvPr/>
        </p:nvGrpSpPr>
        <p:grpSpPr>
          <a:xfrm>
            <a:off x="1676084" y="365552"/>
            <a:ext cx="10403747" cy="933450"/>
            <a:chOff x="1603513" y="230953"/>
            <a:chExt cx="10403747" cy="933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6458C8-41C8-0488-C495-A51F20355383}"/>
                </a:ext>
              </a:extLst>
            </p:cNvPr>
            <p:cNvSpPr/>
            <p:nvPr/>
          </p:nvSpPr>
          <p:spPr>
            <a:xfrm>
              <a:off x="1603513" y="230953"/>
              <a:ext cx="10280375" cy="933450"/>
            </a:xfrm>
            <a:prstGeom prst="roundRect">
              <a:avLst>
                <a:gd name="adj" fmla="val 3181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21D143-7CB9-ABDB-FAB8-C885377B4042}"/>
                </a:ext>
              </a:extLst>
            </p:cNvPr>
            <p:cNvSpPr txBox="1"/>
            <p:nvPr/>
          </p:nvSpPr>
          <p:spPr>
            <a:xfrm>
              <a:off x="1726885" y="343735"/>
              <a:ext cx="10280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Determining Parameters for novel architecture</a:t>
              </a:r>
              <a:endParaRPr lang="en-US" sz="4000" dirty="0"/>
            </a:p>
          </p:txBody>
        </p:sp>
      </p:grpSp>
      <p:sp>
        <p:nvSpPr>
          <p:cNvPr id="7" name="TextBox 41">
            <a:extLst>
              <a:ext uri="{FF2B5EF4-FFF2-40B4-BE49-F238E27FC236}">
                <a16:creationId xmlns:a16="http://schemas.microsoft.com/office/drawing/2014/main" id="{79B0E613-4B4C-3CA1-BE51-106809C9C384}"/>
              </a:ext>
            </a:extLst>
          </p:cNvPr>
          <p:cNvSpPr txBox="1"/>
          <p:nvPr/>
        </p:nvSpPr>
        <p:spPr>
          <a:xfrm>
            <a:off x="2381057" y="6086166"/>
            <a:ext cx="875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 4: Test accuracy for different values of trainable parameters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C41D0D-DA93-9C58-584E-E79D2565D4DF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FEFAF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D33302-918D-C67E-DEB5-6F929E828D65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D5A154-25AC-E691-90F0-2593F335D7B4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14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D8B28-A000-426A-A0FB-C714B96835DB}"/>
              </a:ext>
            </a:extLst>
          </p:cNvPr>
          <p:cNvGrpSpPr/>
          <p:nvPr/>
        </p:nvGrpSpPr>
        <p:grpSpPr>
          <a:xfrm>
            <a:off x="4457700" y="228600"/>
            <a:ext cx="7734300" cy="933450"/>
            <a:chOff x="1603513" y="230953"/>
            <a:chExt cx="10696715" cy="9334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6FB7BD2-C64F-1EA8-8F1D-C0BC7BA52CA0}"/>
                </a:ext>
              </a:extLst>
            </p:cNvPr>
            <p:cNvSpPr/>
            <p:nvPr/>
          </p:nvSpPr>
          <p:spPr>
            <a:xfrm>
              <a:off x="1603513" y="230953"/>
              <a:ext cx="10280375" cy="933450"/>
            </a:xfrm>
            <a:prstGeom prst="roundRect">
              <a:avLst>
                <a:gd name="adj" fmla="val 3181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DA49A8-F6B8-161D-EC50-E5791E5A8AE9}"/>
                </a:ext>
              </a:extLst>
            </p:cNvPr>
            <p:cNvSpPr txBox="1"/>
            <p:nvPr/>
          </p:nvSpPr>
          <p:spPr>
            <a:xfrm>
              <a:off x="2019853" y="343735"/>
              <a:ext cx="10280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Proposed base CNN architecture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FCED9E-08E3-2FD8-B77F-C4111FAE5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3" y="1049268"/>
            <a:ext cx="8530081" cy="52673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67CB15-80FE-9C6B-8441-C7EFD712118A}"/>
              </a:ext>
            </a:extLst>
          </p:cNvPr>
          <p:cNvGrpSpPr/>
          <p:nvPr/>
        </p:nvGrpSpPr>
        <p:grpSpPr>
          <a:xfrm>
            <a:off x="2525426" y="5524500"/>
            <a:ext cx="9027099" cy="571620"/>
            <a:chOff x="2525426" y="5524500"/>
            <a:chExt cx="9027099" cy="5716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7B8672-FCDD-F2D1-52C6-0950A1483BD2}"/>
                </a:ext>
              </a:extLst>
            </p:cNvPr>
            <p:cNvSpPr/>
            <p:nvPr/>
          </p:nvSpPr>
          <p:spPr>
            <a:xfrm>
              <a:off x="2724150" y="5524500"/>
              <a:ext cx="647700" cy="171450"/>
            </a:xfrm>
            <a:prstGeom prst="rect">
              <a:avLst/>
            </a:prstGeom>
            <a:solidFill>
              <a:srgbClr val="FFD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0718AD-93C1-A898-8C5B-DB7DC3D60018}"/>
                </a:ext>
              </a:extLst>
            </p:cNvPr>
            <p:cNvSpPr/>
            <p:nvPr/>
          </p:nvSpPr>
          <p:spPr>
            <a:xfrm>
              <a:off x="4318867" y="5524500"/>
              <a:ext cx="647700" cy="171450"/>
            </a:xfrm>
            <a:prstGeom prst="rect">
              <a:avLst/>
            </a:prstGeom>
            <a:solidFill>
              <a:srgbClr val="C32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9CF0B5-2857-5DC4-C50B-9B6CF52BEA36}"/>
                </a:ext>
              </a:extLst>
            </p:cNvPr>
            <p:cNvSpPr/>
            <p:nvPr/>
          </p:nvSpPr>
          <p:spPr>
            <a:xfrm>
              <a:off x="6375170" y="5524500"/>
              <a:ext cx="647700" cy="171450"/>
            </a:xfrm>
            <a:prstGeom prst="rect">
              <a:avLst/>
            </a:prstGeom>
            <a:solidFill>
              <a:srgbClr val="00C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3223D5-C35B-5B3E-3617-D4A574AE87FC}"/>
                </a:ext>
              </a:extLst>
            </p:cNvPr>
            <p:cNvSpPr/>
            <p:nvPr/>
          </p:nvSpPr>
          <p:spPr>
            <a:xfrm>
              <a:off x="7790552" y="5524500"/>
              <a:ext cx="647700" cy="171450"/>
            </a:xfrm>
            <a:prstGeom prst="rect">
              <a:avLst/>
            </a:prstGeom>
            <a:solidFill>
              <a:srgbClr val="067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4D4131-ACE5-78E5-B6AD-00081EE88F14}"/>
                </a:ext>
              </a:extLst>
            </p:cNvPr>
            <p:cNvSpPr/>
            <p:nvPr/>
          </p:nvSpPr>
          <p:spPr>
            <a:xfrm>
              <a:off x="9324697" y="5524500"/>
              <a:ext cx="647700" cy="171450"/>
            </a:xfrm>
            <a:prstGeom prst="rect">
              <a:avLst/>
            </a:prstGeom>
            <a:solidFill>
              <a:srgbClr val="06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C6A0F6-DB4C-C4C7-60A3-47A1FE593493}"/>
                </a:ext>
              </a:extLst>
            </p:cNvPr>
            <p:cNvSpPr txBox="1"/>
            <p:nvPr/>
          </p:nvSpPr>
          <p:spPr>
            <a:xfrm>
              <a:off x="2525426" y="5695950"/>
              <a:ext cx="1390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Conv2D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D57F37-F448-1461-A2E9-DB652CADDB34}"/>
                </a:ext>
              </a:extLst>
            </p:cNvPr>
            <p:cNvSpPr txBox="1"/>
            <p:nvPr/>
          </p:nvSpPr>
          <p:spPr>
            <a:xfrm>
              <a:off x="3628955" y="5696010"/>
              <a:ext cx="2430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BatchNormalization</a:t>
              </a:r>
              <a:endParaRPr lang="en-US" sz="2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69EB83-FE7D-AF52-002F-0817180D482E}"/>
                </a:ext>
              </a:extLst>
            </p:cNvPr>
            <p:cNvSpPr txBox="1"/>
            <p:nvPr/>
          </p:nvSpPr>
          <p:spPr>
            <a:xfrm>
              <a:off x="6045052" y="5696010"/>
              <a:ext cx="2430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Activation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CDCEC4-2827-8A8A-C695-AC8749E26B6A}"/>
                </a:ext>
              </a:extLst>
            </p:cNvPr>
            <p:cNvSpPr txBox="1"/>
            <p:nvPr/>
          </p:nvSpPr>
          <p:spPr>
            <a:xfrm>
              <a:off x="7260210" y="5695950"/>
              <a:ext cx="2430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MaxPooling2D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2AA15E-F32C-BD82-CB1C-C6909299FFBB}"/>
                </a:ext>
              </a:extLst>
            </p:cNvPr>
            <p:cNvSpPr txBox="1"/>
            <p:nvPr/>
          </p:nvSpPr>
          <p:spPr>
            <a:xfrm>
              <a:off x="9122209" y="5695950"/>
              <a:ext cx="2430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Dropout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627E7C-90BA-1797-719C-F0CB6F117B0B}"/>
              </a:ext>
            </a:extLst>
          </p:cNvPr>
          <p:cNvSpPr txBox="1"/>
          <p:nvPr/>
        </p:nvSpPr>
        <p:spPr>
          <a:xfrm>
            <a:off x="8174332" y="1443812"/>
            <a:ext cx="4401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Trainable Parameters: 29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Activation: </a:t>
            </a:r>
            <a:r>
              <a:rPr lang="en-US" sz="2000" b="1" dirty="0" err="1"/>
              <a:t>‘ReLU’</a:t>
            </a:r>
            <a:r>
              <a:rPr lang="en-US" sz="2000" b="1" dirty="0"/>
              <a:t> and ‘</a:t>
            </a:r>
            <a:r>
              <a:rPr lang="en-US" sz="2000" b="1" dirty="0" err="1"/>
              <a:t>Softmax</a:t>
            </a:r>
            <a:r>
              <a:rPr lang="en-US" sz="2000" b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Stride=(1,1)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Kernel Size= (3,3)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3DF9BF-D5B0-843B-9582-D1FCC8863907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F8CBAD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0BE878-B4B8-E4A9-640F-1C8C5382E298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B48EAB-2BA5-3FDE-0FE7-AC194AB253F3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14</a:t>
              </a:r>
            </a:p>
          </p:txBody>
        </p:sp>
      </p:grpSp>
      <p:sp>
        <p:nvSpPr>
          <p:cNvPr id="3" name="TextBox 41">
            <a:extLst>
              <a:ext uri="{FF2B5EF4-FFF2-40B4-BE49-F238E27FC236}">
                <a16:creationId xmlns:a16="http://schemas.microsoft.com/office/drawing/2014/main" id="{9EE979AD-529A-F2D6-DAA0-0281E7F8007D}"/>
              </a:ext>
            </a:extLst>
          </p:cNvPr>
          <p:cNvSpPr txBox="1"/>
          <p:nvPr/>
        </p:nvSpPr>
        <p:spPr>
          <a:xfrm>
            <a:off x="3628955" y="6287988"/>
            <a:ext cx="875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 5: Proposed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89205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13A466-307C-2E3E-0806-2D1882F03B7A}"/>
              </a:ext>
            </a:extLst>
          </p:cNvPr>
          <p:cNvGrpSpPr/>
          <p:nvPr/>
        </p:nvGrpSpPr>
        <p:grpSpPr>
          <a:xfrm>
            <a:off x="3067050" y="2495550"/>
            <a:ext cx="6496050" cy="933450"/>
            <a:chOff x="4325258" y="230953"/>
            <a:chExt cx="8607144" cy="933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DB307A5-BF23-16FC-27DC-726B7224152C}"/>
                </a:ext>
              </a:extLst>
            </p:cNvPr>
            <p:cNvSpPr/>
            <p:nvPr/>
          </p:nvSpPr>
          <p:spPr>
            <a:xfrm>
              <a:off x="4325258" y="230953"/>
              <a:ext cx="7558630" cy="933450"/>
            </a:xfrm>
            <a:prstGeom prst="roundRect">
              <a:avLst>
                <a:gd name="adj" fmla="val 318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3BE5E3-19CE-6392-8F99-E55AFFEAC489}"/>
                </a:ext>
              </a:extLst>
            </p:cNvPr>
            <p:cNvSpPr txBox="1"/>
            <p:nvPr/>
          </p:nvSpPr>
          <p:spPr>
            <a:xfrm>
              <a:off x="4510171" y="343735"/>
              <a:ext cx="84222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Performance evaluations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0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02A947-5AD5-2725-99B7-2C7B87D7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41" y="1875744"/>
            <a:ext cx="7926188" cy="4408942"/>
          </a:xfrm>
          <a:prstGeom prst="rect">
            <a:avLst/>
          </a:prstGeom>
        </p:spPr>
      </p:pic>
      <p:sp>
        <p:nvSpPr>
          <p:cNvPr id="8" name="TextBox 41">
            <a:extLst>
              <a:ext uri="{FF2B5EF4-FFF2-40B4-BE49-F238E27FC236}">
                <a16:creationId xmlns:a16="http://schemas.microsoft.com/office/drawing/2014/main" id="{A41BEE9F-1896-9AA8-1A54-AD0CC05B39ED}"/>
              </a:ext>
            </a:extLst>
          </p:cNvPr>
          <p:cNvSpPr txBox="1"/>
          <p:nvPr/>
        </p:nvSpPr>
        <p:spPr>
          <a:xfrm>
            <a:off x="1568257" y="6284686"/>
            <a:ext cx="875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 6: Test accuracy for different models 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Rafi_BdSL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dataset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554E2E-B01A-B762-1655-8202C0559D83}"/>
              </a:ext>
            </a:extLst>
          </p:cNvPr>
          <p:cNvGrpSpPr/>
          <p:nvPr/>
        </p:nvGrpSpPr>
        <p:grpSpPr>
          <a:xfrm>
            <a:off x="4397829" y="365552"/>
            <a:ext cx="8654460" cy="933450"/>
            <a:chOff x="4325258" y="230953"/>
            <a:chExt cx="8654460" cy="93345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A7FF3E-E5D7-67B5-89AC-6E00E3A322F2}"/>
                </a:ext>
              </a:extLst>
            </p:cNvPr>
            <p:cNvSpPr/>
            <p:nvPr/>
          </p:nvSpPr>
          <p:spPr>
            <a:xfrm>
              <a:off x="4325258" y="230953"/>
              <a:ext cx="7558630" cy="933450"/>
            </a:xfrm>
            <a:prstGeom prst="roundRect">
              <a:avLst>
                <a:gd name="adj" fmla="val 31819"/>
              </a:avLst>
            </a:prstGeom>
            <a:solidFill>
              <a:srgbClr val="C78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EDD145-1D41-A925-8CC4-276B636CDB12}"/>
                </a:ext>
              </a:extLst>
            </p:cNvPr>
            <p:cNvSpPr txBox="1"/>
            <p:nvPr/>
          </p:nvSpPr>
          <p:spPr>
            <a:xfrm>
              <a:off x="4557486" y="343735"/>
              <a:ext cx="8422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Performance of different models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180A5D-E52B-55B9-93DF-01FDB55623E0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F7F1F6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3A9EE0-CA28-9A46-235C-5AC98BE1508B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6559-9A6B-AD7E-93FB-5D36CDDFFCFE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15</a:t>
              </a:r>
            </a:p>
          </p:txBody>
        </p:sp>
      </p:grpSp>
      <p:sp>
        <p:nvSpPr>
          <p:cNvPr id="2" name="Arrow: Left-Up 1">
            <a:extLst>
              <a:ext uri="{FF2B5EF4-FFF2-40B4-BE49-F238E27FC236}">
                <a16:creationId xmlns:a16="http://schemas.microsoft.com/office/drawing/2014/main" id="{ADCD1B0D-35BA-6DA0-D27D-1E318E7044CD}"/>
              </a:ext>
            </a:extLst>
          </p:cNvPr>
          <p:cNvSpPr/>
          <p:nvPr/>
        </p:nvSpPr>
        <p:spPr>
          <a:xfrm>
            <a:off x="8627161" y="1754221"/>
            <a:ext cx="1695410" cy="4530465"/>
          </a:xfrm>
          <a:prstGeom prst="leftUpArrow">
            <a:avLst>
              <a:gd name="adj1" fmla="val 25000"/>
              <a:gd name="adj2" fmla="val 16803"/>
              <a:gd name="adj3" fmla="val 44988"/>
            </a:avLst>
          </a:prstGeom>
          <a:solidFill>
            <a:srgbClr val="E1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9902-6512-1F27-2C48-5C2D2DF25114}"/>
              </a:ext>
            </a:extLst>
          </p:cNvPr>
          <p:cNvSpPr txBox="1"/>
          <p:nvPr/>
        </p:nvSpPr>
        <p:spPr>
          <a:xfrm>
            <a:off x="9244078" y="5829467"/>
            <a:ext cx="23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3FB4C-A61A-6211-4C83-BC61708F074A}"/>
              </a:ext>
            </a:extLst>
          </p:cNvPr>
          <p:cNvSpPr txBox="1"/>
          <p:nvPr/>
        </p:nvSpPr>
        <p:spPr>
          <a:xfrm rot="5400000">
            <a:off x="8843996" y="4228471"/>
            <a:ext cx="23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29412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B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71AC0A8-D5A1-C516-6D80-AED072CD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9079" y="2201007"/>
            <a:ext cx="1819275" cy="2038350"/>
          </a:xfrm>
          <a:prstGeom prst="rect">
            <a:avLst/>
          </a:prstGeom>
          <a:solidFill>
            <a:srgbClr val="E7E6E6"/>
          </a:solidFill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94E841E-5CB3-DD2E-7687-7CD246C562DE}"/>
              </a:ext>
            </a:extLst>
          </p:cNvPr>
          <p:cNvGrpSpPr/>
          <p:nvPr/>
        </p:nvGrpSpPr>
        <p:grpSpPr>
          <a:xfrm>
            <a:off x="8626632" y="305972"/>
            <a:ext cx="3165228" cy="928468"/>
            <a:chOff x="5416061" y="365760"/>
            <a:chExt cx="3587261" cy="92846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829CDC0-7DFE-AD15-9BC6-69E8B6184947}"/>
                </a:ext>
              </a:extLst>
            </p:cNvPr>
            <p:cNvSpPr/>
            <p:nvPr/>
          </p:nvSpPr>
          <p:spPr>
            <a:xfrm>
              <a:off x="5416061" y="365760"/>
              <a:ext cx="3587261" cy="928468"/>
            </a:xfrm>
            <a:prstGeom prst="roundRect">
              <a:avLst>
                <a:gd name="adj" fmla="val 31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DEA94-BA96-1E7C-3617-955450701989}"/>
                </a:ext>
              </a:extLst>
            </p:cNvPr>
            <p:cNvSpPr txBox="1"/>
            <p:nvPr/>
          </p:nvSpPr>
          <p:spPr>
            <a:xfrm>
              <a:off x="5960010" y="476051"/>
              <a:ext cx="2499361" cy="70788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5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Contents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4E0FF53-DEB0-0F90-FCEE-A94FDDEE9C73}"/>
              </a:ext>
            </a:extLst>
          </p:cNvPr>
          <p:cNvGrpSpPr/>
          <p:nvPr/>
        </p:nvGrpSpPr>
        <p:grpSpPr>
          <a:xfrm>
            <a:off x="534573" y="334108"/>
            <a:ext cx="9764023" cy="6397282"/>
            <a:chOff x="534573" y="334108"/>
            <a:chExt cx="9764023" cy="63972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117F75D-F82B-045C-B585-C34442DCE746}"/>
                </a:ext>
              </a:extLst>
            </p:cNvPr>
            <p:cNvGrpSpPr/>
            <p:nvPr/>
          </p:nvGrpSpPr>
          <p:grpSpPr>
            <a:xfrm>
              <a:off x="534573" y="476051"/>
              <a:ext cx="684628" cy="3763306"/>
              <a:chOff x="914400" y="293171"/>
              <a:chExt cx="684628" cy="376330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82FE46A-AC58-7D51-C780-AE70AC10E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293171"/>
                <a:ext cx="0" cy="3665126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3874649-D328-D087-51DB-FF55ACB54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665" y="293171"/>
                <a:ext cx="0" cy="3763306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3A79FF3-AFAE-6511-60E8-37677A9976D5}"/>
                  </a:ext>
                </a:extLst>
              </p:cNvPr>
              <p:cNvSpPr/>
              <p:nvPr/>
            </p:nvSpPr>
            <p:spPr>
              <a:xfrm>
                <a:off x="1141827" y="886264"/>
                <a:ext cx="436098" cy="436098"/>
              </a:xfrm>
              <a:custGeom>
                <a:avLst/>
                <a:gdLst>
                  <a:gd name="connsiteX0" fmla="*/ 218049 w 436098"/>
                  <a:gd name="connsiteY0" fmla="*/ 38100 h 436098"/>
                  <a:gd name="connsiteX1" fmla="*/ 38100 w 436098"/>
                  <a:gd name="connsiteY1" fmla="*/ 218049 h 436098"/>
                  <a:gd name="connsiteX2" fmla="*/ 218049 w 436098"/>
                  <a:gd name="connsiteY2" fmla="*/ 397998 h 436098"/>
                  <a:gd name="connsiteX3" fmla="*/ 397998 w 436098"/>
                  <a:gd name="connsiteY3" fmla="*/ 218049 h 436098"/>
                  <a:gd name="connsiteX4" fmla="*/ 218049 w 436098"/>
                  <a:gd name="connsiteY4" fmla="*/ 38100 h 436098"/>
                  <a:gd name="connsiteX5" fmla="*/ 218049 w 436098"/>
                  <a:gd name="connsiteY5" fmla="*/ 0 h 436098"/>
                  <a:gd name="connsiteX6" fmla="*/ 436098 w 436098"/>
                  <a:gd name="connsiteY6" fmla="*/ 218049 h 436098"/>
                  <a:gd name="connsiteX7" fmla="*/ 218049 w 436098"/>
                  <a:gd name="connsiteY7" fmla="*/ 436098 h 436098"/>
                  <a:gd name="connsiteX8" fmla="*/ 0 w 436098"/>
                  <a:gd name="connsiteY8" fmla="*/ 218049 h 436098"/>
                  <a:gd name="connsiteX9" fmla="*/ 218049 w 436098"/>
                  <a:gd name="connsiteY9" fmla="*/ 0 h 43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098" h="436098">
                    <a:moveTo>
                      <a:pt x="218049" y="38100"/>
                    </a:moveTo>
                    <a:cubicBezTo>
                      <a:pt x="118666" y="38100"/>
                      <a:pt x="38100" y="118666"/>
                      <a:pt x="38100" y="218049"/>
                    </a:cubicBezTo>
                    <a:cubicBezTo>
                      <a:pt x="38100" y="317432"/>
                      <a:pt x="118666" y="397998"/>
                      <a:pt x="218049" y="397998"/>
                    </a:cubicBezTo>
                    <a:cubicBezTo>
                      <a:pt x="317432" y="397998"/>
                      <a:pt x="397998" y="317432"/>
                      <a:pt x="397998" y="218049"/>
                    </a:cubicBezTo>
                    <a:cubicBezTo>
                      <a:pt x="397998" y="118666"/>
                      <a:pt x="317432" y="38100"/>
                      <a:pt x="218049" y="38100"/>
                    </a:cubicBezTo>
                    <a:close/>
                    <a:moveTo>
                      <a:pt x="218049" y="0"/>
                    </a:moveTo>
                    <a:cubicBezTo>
                      <a:pt x="338474" y="0"/>
                      <a:pt x="436098" y="97624"/>
                      <a:pt x="436098" y="218049"/>
                    </a:cubicBezTo>
                    <a:cubicBezTo>
                      <a:pt x="436098" y="338474"/>
                      <a:pt x="338474" y="436098"/>
                      <a:pt x="218049" y="436098"/>
                    </a:cubicBezTo>
                    <a:cubicBezTo>
                      <a:pt x="97624" y="436098"/>
                      <a:pt x="0" y="338474"/>
                      <a:pt x="0" y="218049"/>
                    </a:cubicBezTo>
                    <a:cubicBezTo>
                      <a:pt x="0" y="97624"/>
                      <a:pt x="97624" y="0"/>
                      <a:pt x="218049" y="0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4E894BC-CDF5-4FE9-C448-1A02F73EFEE8}"/>
                  </a:ext>
                </a:extLst>
              </p:cNvPr>
              <p:cNvSpPr/>
              <p:nvPr/>
            </p:nvSpPr>
            <p:spPr>
              <a:xfrm>
                <a:off x="1141827" y="1764909"/>
                <a:ext cx="436098" cy="436098"/>
              </a:xfrm>
              <a:custGeom>
                <a:avLst/>
                <a:gdLst>
                  <a:gd name="connsiteX0" fmla="*/ 218049 w 436098"/>
                  <a:gd name="connsiteY0" fmla="*/ 38100 h 436098"/>
                  <a:gd name="connsiteX1" fmla="*/ 38100 w 436098"/>
                  <a:gd name="connsiteY1" fmla="*/ 218049 h 436098"/>
                  <a:gd name="connsiteX2" fmla="*/ 218049 w 436098"/>
                  <a:gd name="connsiteY2" fmla="*/ 397998 h 436098"/>
                  <a:gd name="connsiteX3" fmla="*/ 397998 w 436098"/>
                  <a:gd name="connsiteY3" fmla="*/ 218049 h 436098"/>
                  <a:gd name="connsiteX4" fmla="*/ 218049 w 436098"/>
                  <a:gd name="connsiteY4" fmla="*/ 38100 h 436098"/>
                  <a:gd name="connsiteX5" fmla="*/ 218049 w 436098"/>
                  <a:gd name="connsiteY5" fmla="*/ 0 h 436098"/>
                  <a:gd name="connsiteX6" fmla="*/ 436098 w 436098"/>
                  <a:gd name="connsiteY6" fmla="*/ 218049 h 436098"/>
                  <a:gd name="connsiteX7" fmla="*/ 218049 w 436098"/>
                  <a:gd name="connsiteY7" fmla="*/ 436098 h 436098"/>
                  <a:gd name="connsiteX8" fmla="*/ 0 w 436098"/>
                  <a:gd name="connsiteY8" fmla="*/ 218049 h 436098"/>
                  <a:gd name="connsiteX9" fmla="*/ 218049 w 436098"/>
                  <a:gd name="connsiteY9" fmla="*/ 0 h 43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098" h="436098">
                    <a:moveTo>
                      <a:pt x="218049" y="38100"/>
                    </a:moveTo>
                    <a:cubicBezTo>
                      <a:pt x="118666" y="38100"/>
                      <a:pt x="38100" y="118666"/>
                      <a:pt x="38100" y="218049"/>
                    </a:cubicBezTo>
                    <a:cubicBezTo>
                      <a:pt x="38100" y="317432"/>
                      <a:pt x="118666" y="397998"/>
                      <a:pt x="218049" y="397998"/>
                    </a:cubicBezTo>
                    <a:cubicBezTo>
                      <a:pt x="317432" y="397998"/>
                      <a:pt x="397998" y="317432"/>
                      <a:pt x="397998" y="218049"/>
                    </a:cubicBezTo>
                    <a:cubicBezTo>
                      <a:pt x="397998" y="118666"/>
                      <a:pt x="317432" y="38100"/>
                      <a:pt x="218049" y="38100"/>
                    </a:cubicBezTo>
                    <a:close/>
                    <a:moveTo>
                      <a:pt x="218049" y="0"/>
                    </a:moveTo>
                    <a:cubicBezTo>
                      <a:pt x="338474" y="0"/>
                      <a:pt x="436098" y="97624"/>
                      <a:pt x="436098" y="218049"/>
                    </a:cubicBezTo>
                    <a:cubicBezTo>
                      <a:pt x="436098" y="338474"/>
                      <a:pt x="338474" y="436098"/>
                      <a:pt x="218049" y="436098"/>
                    </a:cubicBezTo>
                    <a:cubicBezTo>
                      <a:pt x="97624" y="436098"/>
                      <a:pt x="0" y="338474"/>
                      <a:pt x="0" y="218049"/>
                    </a:cubicBezTo>
                    <a:cubicBezTo>
                      <a:pt x="0" y="97624"/>
                      <a:pt x="97624" y="0"/>
                      <a:pt x="218049" y="0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0BA6479-9F33-452F-01CA-6DA225F2AA59}"/>
                  </a:ext>
                </a:extLst>
              </p:cNvPr>
              <p:cNvSpPr/>
              <p:nvPr/>
            </p:nvSpPr>
            <p:spPr>
              <a:xfrm>
                <a:off x="1141827" y="2643554"/>
                <a:ext cx="436098" cy="436098"/>
              </a:xfrm>
              <a:custGeom>
                <a:avLst/>
                <a:gdLst>
                  <a:gd name="connsiteX0" fmla="*/ 218049 w 436098"/>
                  <a:gd name="connsiteY0" fmla="*/ 38100 h 436098"/>
                  <a:gd name="connsiteX1" fmla="*/ 38100 w 436098"/>
                  <a:gd name="connsiteY1" fmla="*/ 218049 h 436098"/>
                  <a:gd name="connsiteX2" fmla="*/ 218049 w 436098"/>
                  <a:gd name="connsiteY2" fmla="*/ 397998 h 436098"/>
                  <a:gd name="connsiteX3" fmla="*/ 397998 w 436098"/>
                  <a:gd name="connsiteY3" fmla="*/ 218049 h 436098"/>
                  <a:gd name="connsiteX4" fmla="*/ 218049 w 436098"/>
                  <a:gd name="connsiteY4" fmla="*/ 38100 h 436098"/>
                  <a:gd name="connsiteX5" fmla="*/ 218049 w 436098"/>
                  <a:gd name="connsiteY5" fmla="*/ 0 h 436098"/>
                  <a:gd name="connsiteX6" fmla="*/ 436098 w 436098"/>
                  <a:gd name="connsiteY6" fmla="*/ 218049 h 436098"/>
                  <a:gd name="connsiteX7" fmla="*/ 218049 w 436098"/>
                  <a:gd name="connsiteY7" fmla="*/ 436098 h 436098"/>
                  <a:gd name="connsiteX8" fmla="*/ 0 w 436098"/>
                  <a:gd name="connsiteY8" fmla="*/ 218049 h 436098"/>
                  <a:gd name="connsiteX9" fmla="*/ 218049 w 436098"/>
                  <a:gd name="connsiteY9" fmla="*/ 0 h 43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098" h="436098">
                    <a:moveTo>
                      <a:pt x="218049" y="38100"/>
                    </a:moveTo>
                    <a:cubicBezTo>
                      <a:pt x="118666" y="38100"/>
                      <a:pt x="38100" y="118666"/>
                      <a:pt x="38100" y="218049"/>
                    </a:cubicBezTo>
                    <a:cubicBezTo>
                      <a:pt x="38100" y="317432"/>
                      <a:pt x="118666" y="397998"/>
                      <a:pt x="218049" y="397998"/>
                    </a:cubicBezTo>
                    <a:cubicBezTo>
                      <a:pt x="317432" y="397998"/>
                      <a:pt x="397998" y="317432"/>
                      <a:pt x="397998" y="218049"/>
                    </a:cubicBezTo>
                    <a:cubicBezTo>
                      <a:pt x="397998" y="118666"/>
                      <a:pt x="317432" y="38100"/>
                      <a:pt x="218049" y="38100"/>
                    </a:cubicBezTo>
                    <a:close/>
                    <a:moveTo>
                      <a:pt x="218049" y="0"/>
                    </a:moveTo>
                    <a:cubicBezTo>
                      <a:pt x="338474" y="0"/>
                      <a:pt x="436098" y="97624"/>
                      <a:pt x="436098" y="218049"/>
                    </a:cubicBezTo>
                    <a:cubicBezTo>
                      <a:pt x="436098" y="338474"/>
                      <a:pt x="338474" y="436098"/>
                      <a:pt x="218049" y="436098"/>
                    </a:cubicBezTo>
                    <a:cubicBezTo>
                      <a:pt x="97624" y="436098"/>
                      <a:pt x="0" y="338474"/>
                      <a:pt x="0" y="218049"/>
                    </a:cubicBezTo>
                    <a:cubicBezTo>
                      <a:pt x="0" y="97624"/>
                      <a:pt x="97624" y="0"/>
                      <a:pt x="218049" y="0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AA3D73D-FF68-6ECD-F480-72A954BB4E15}"/>
                  </a:ext>
                </a:extLst>
              </p:cNvPr>
              <p:cNvSpPr/>
              <p:nvPr/>
            </p:nvSpPr>
            <p:spPr>
              <a:xfrm>
                <a:off x="1162930" y="3522199"/>
                <a:ext cx="436098" cy="436098"/>
              </a:xfrm>
              <a:custGeom>
                <a:avLst/>
                <a:gdLst>
                  <a:gd name="connsiteX0" fmla="*/ 218049 w 436098"/>
                  <a:gd name="connsiteY0" fmla="*/ 38100 h 436098"/>
                  <a:gd name="connsiteX1" fmla="*/ 38100 w 436098"/>
                  <a:gd name="connsiteY1" fmla="*/ 218049 h 436098"/>
                  <a:gd name="connsiteX2" fmla="*/ 218049 w 436098"/>
                  <a:gd name="connsiteY2" fmla="*/ 397998 h 436098"/>
                  <a:gd name="connsiteX3" fmla="*/ 397998 w 436098"/>
                  <a:gd name="connsiteY3" fmla="*/ 218049 h 436098"/>
                  <a:gd name="connsiteX4" fmla="*/ 218049 w 436098"/>
                  <a:gd name="connsiteY4" fmla="*/ 38100 h 436098"/>
                  <a:gd name="connsiteX5" fmla="*/ 218049 w 436098"/>
                  <a:gd name="connsiteY5" fmla="*/ 0 h 436098"/>
                  <a:gd name="connsiteX6" fmla="*/ 436098 w 436098"/>
                  <a:gd name="connsiteY6" fmla="*/ 218049 h 436098"/>
                  <a:gd name="connsiteX7" fmla="*/ 218049 w 436098"/>
                  <a:gd name="connsiteY7" fmla="*/ 436098 h 436098"/>
                  <a:gd name="connsiteX8" fmla="*/ 0 w 436098"/>
                  <a:gd name="connsiteY8" fmla="*/ 218049 h 436098"/>
                  <a:gd name="connsiteX9" fmla="*/ 218049 w 436098"/>
                  <a:gd name="connsiteY9" fmla="*/ 0 h 43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098" h="436098">
                    <a:moveTo>
                      <a:pt x="218049" y="38100"/>
                    </a:moveTo>
                    <a:cubicBezTo>
                      <a:pt x="118666" y="38100"/>
                      <a:pt x="38100" y="118666"/>
                      <a:pt x="38100" y="218049"/>
                    </a:cubicBezTo>
                    <a:cubicBezTo>
                      <a:pt x="38100" y="317432"/>
                      <a:pt x="118666" y="397998"/>
                      <a:pt x="218049" y="397998"/>
                    </a:cubicBezTo>
                    <a:cubicBezTo>
                      <a:pt x="317432" y="397998"/>
                      <a:pt x="397998" y="317432"/>
                      <a:pt x="397998" y="218049"/>
                    </a:cubicBezTo>
                    <a:cubicBezTo>
                      <a:pt x="397998" y="118666"/>
                      <a:pt x="317432" y="38100"/>
                      <a:pt x="218049" y="38100"/>
                    </a:cubicBezTo>
                    <a:close/>
                    <a:moveTo>
                      <a:pt x="218049" y="0"/>
                    </a:moveTo>
                    <a:cubicBezTo>
                      <a:pt x="338474" y="0"/>
                      <a:pt x="436098" y="97624"/>
                      <a:pt x="436098" y="218049"/>
                    </a:cubicBezTo>
                    <a:cubicBezTo>
                      <a:pt x="436098" y="338474"/>
                      <a:pt x="338474" y="436098"/>
                      <a:pt x="218049" y="436098"/>
                    </a:cubicBezTo>
                    <a:cubicBezTo>
                      <a:pt x="97624" y="436098"/>
                      <a:pt x="0" y="338474"/>
                      <a:pt x="0" y="218049"/>
                    </a:cubicBezTo>
                    <a:cubicBezTo>
                      <a:pt x="0" y="97624"/>
                      <a:pt x="97624" y="0"/>
                      <a:pt x="218049" y="0"/>
                    </a:cubicBez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A0C117-69A7-2705-F695-EF0CE1D9355E}"/>
                </a:ext>
              </a:extLst>
            </p:cNvPr>
            <p:cNvCxnSpPr/>
            <p:nvPr/>
          </p:nvCxnSpPr>
          <p:spPr>
            <a:xfrm>
              <a:off x="1198098" y="1716259"/>
              <a:ext cx="38522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A352B2-3BB3-EF13-E424-302DFA21D0F1}"/>
                </a:ext>
              </a:extLst>
            </p:cNvPr>
            <p:cNvCxnSpPr/>
            <p:nvPr/>
          </p:nvCxnSpPr>
          <p:spPr>
            <a:xfrm>
              <a:off x="1198098" y="2586111"/>
              <a:ext cx="38522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06B762-F85C-BA37-88FD-F4BEC980EF48}"/>
                </a:ext>
              </a:extLst>
            </p:cNvPr>
            <p:cNvCxnSpPr/>
            <p:nvPr/>
          </p:nvCxnSpPr>
          <p:spPr>
            <a:xfrm>
              <a:off x="1198098" y="3429000"/>
              <a:ext cx="38522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0485840-469D-77EB-A5DD-846B0F76D446}"/>
                </a:ext>
              </a:extLst>
            </p:cNvPr>
            <p:cNvSpPr/>
            <p:nvPr/>
          </p:nvSpPr>
          <p:spPr>
            <a:xfrm>
              <a:off x="783103" y="334108"/>
              <a:ext cx="436098" cy="436098"/>
            </a:xfrm>
            <a:custGeom>
              <a:avLst/>
              <a:gdLst>
                <a:gd name="connsiteX0" fmla="*/ 218049 w 436098"/>
                <a:gd name="connsiteY0" fmla="*/ 38100 h 436098"/>
                <a:gd name="connsiteX1" fmla="*/ 38100 w 436098"/>
                <a:gd name="connsiteY1" fmla="*/ 218049 h 436098"/>
                <a:gd name="connsiteX2" fmla="*/ 218049 w 436098"/>
                <a:gd name="connsiteY2" fmla="*/ 397998 h 436098"/>
                <a:gd name="connsiteX3" fmla="*/ 397998 w 436098"/>
                <a:gd name="connsiteY3" fmla="*/ 218049 h 436098"/>
                <a:gd name="connsiteX4" fmla="*/ 218049 w 436098"/>
                <a:gd name="connsiteY4" fmla="*/ 38100 h 436098"/>
                <a:gd name="connsiteX5" fmla="*/ 218049 w 436098"/>
                <a:gd name="connsiteY5" fmla="*/ 0 h 436098"/>
                <a:gd name="connsiteX6" fmla="*/ 436098 w 436098"/>
                <a:gd name="connsiteY6" fmla="*/ 218049 h 436098"/>
                <a:gd name="connsiteX7" fmla="*/ 218049 w 436098"/>
                <a:gd name="connsiteY7" fmla="*/ 436098 h 436098"/>
                <a:gd name="connsiteX8" fmla="*/ 0 w 436098"/>
                <a:gd name="connsiteY8" fmla="*/ 218049 h 436098"/>
                <a:gd name="connsiteX9" fmla="*/ 218049 w 436098"/>
                <a:gd name="connsiteY9" fmla="*/ 0 h 43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098" h="436098">
                  <a:moveTo>
                    <a:pt x="218049" y="38100"/>
                  </a:moveTo>
                  <a:cubicBezTo>
                    <a:pt x="118666" y="38100"/>
                    <a:pt x="38100" y="118666"/>
                    <a:pt x="38100" y="218049"/>
                  </a:cubicBezTo>
                  <a:cubicBezTo>
                    <a:pt x="38100" y="317432"/>
                    <a:pt x="118666" y="397998"/>
                    <a:pt x="218049" y="397998"/>
                  </a:cubicBezTo>
                  <a:cubicBezTo>
                    <a:pt x="317432" y="397998"/>
                    <a:pt x="397998" y="317432"/>
                    <a:pt x="397998" y="218049"/>
                  </a:cubicBezTo>
                  <a:cubicBezTo>
                    <a:pt x="397998" y="118666"/>
                    <a:pt x="317432" y="38100"/>
                    <a:pt x="218049" y="38100"/>
                  </a:cubicBezTo>
                  <a:close/>
                  <a:moveTo>
                    <a:pt x="218049" y="0"/>
                  </a:moveTo>
                  <a:cubicBezTo>
                    <a:pt x="338474" y="0"/>
                    <a:pt x="436098" y="97624"/>
                    <a:pt x="436098" y="218049"/>
                  </a:cubicBezTo>
                  <a:cubicBezTo>
                    <a:pt x="436098" y="338474"/>
                    <a:pt x="338474" y="436098"/>
                    <a:pt x="218049" y="436098"/>
                  </a:cubicBezTo>
                  <a:cubicBezTo>
                    <a:pt x="97624" y="436098"/>
                    <a:pt x="0" y="338474"/>
                    <a:pt x="0" y="218049"/>
                  </a:cubicBezTo>
                  <a:cubicBezTo>
                    <a:pt x="0" y="97624"/>
                    <a:pt x="97624" y="0"/>
                    <a:pt x="218049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3403CD-FB1B-8E94-43A3-0223B55CB298}"/>
                </a:ext>
              </a:extLst>
            </p:cNvPr>
            <p:cNvCxnSpPr/>
            <p:nvPr/>
          </p:nvCxnSpPr>
          <p:spPr>
            <a:xfrm>
              <a:off x="1219201" y="940191"/>
              <a:ext cx="38522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5F33A96-D659-8AF8-0267-DC6859D9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9" y="4297376"/>
              <a:ext cx="2026615" cy="2026615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3070BDD-D5CD-6582-4B0D-CBF7A350A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61959" y="3330035"/>
              <a:ext cx="0" cy="3401355"/>
            </a:xfrm>
            <a:prstGeom prst="line">
              <a:avLst/>
            </a:prstGeom>
            <a:ln w="444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3530BD-E1FD-8BB6-54B3-54323697276C}"/>
                </a:ext>
              </a:extLst>
            </p:cNvPr>
            <p:cNvCxnSpPr>
              <a:cxnSpLocks/>
            </p:cNvCxnSpPr>
            <p:nvPr/>
          </p:nvCxnSpPr>
          <p:spPr>
            <a:xfrm>
              <a:off x="5734582" y="3284313"/>
              <a:ext cx="0" cy="3447077"/>
            </a:xfrm>
            <a:prstGeom prst="line">
              <a:avLst/>
            </a:prstGeom>
            <a:ln w="444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32D3E5B-8F34-0DD0-CF2A-2F019B972E02}"/>
                </a:ext>
              </a:extLst>
            </p:cNvPr>
            <p:cNvSpPr/>
            <p:nvPr/>
          </p:nvSpPr>
          <p:spPr>
            <a:xfrm>
              <a:off x="5904272" y="3330035"/>
              <a:ext cx="436098" cy="436098"/>
            </a:xfrm>
            <a:custGeom>
              <a:avLst/>
              <a:gdLst>
                <a:gd name="connsiteX0" fmla="*/ 218049 w 436098"/>
                <a:gd name="connsiteY0" fmla="*/ 38100 h 436098"/>
                <a:gd name="connsiteX1" fmla="*/ 38100 w 436098"/>
                <a:gd name="connsiteY1" fmla="*/ 218049 h 436098"/>
                <a:gd name="connsiteX2" fmla="*/ 218049 w 436098"/>
                <a:gd name="connsiteY2" fmla="*/ 397998 h 436098"/>
                <a:gd name="connsiteX3" fmla="*/ 397998 w 436098"/>
                <a:gd name="connsiteY3" fmla="*/ 218049 h 436098"/>
                <a:gd name="connsiteX4" fmla="*/ 218049 w 436098"/>
                <a:gd name="connsiteY4" fmla="*/ 38100 h 436098"/>
                <a:gd name="connsiteX5" fmla="*/ 218049 w 436098"/>
                <a:gd name="connsiteY5" fmla="*/ 0 h 436098"/>
                <a:gd name="connsiteX6" fmla="*/ 436098 w 436098"/>
                <a:gd name="connsiteY6" fmla="*/ 218049 h 436098"/>
                <a:gd name="connsiteX7" fmla="*/ 218049 w 436098"/>
                <a:gd name="connsiteY7" fmla="*/ 436098 h 436098"/>
                <a:gd name="connsiteX8" fmla="*/ 0 w 436098"/>
                <a:gd name="connsiteY8" fmla="*/ 218049 h 436098"/>
                <a:gd name="connsiteX9" fmla="*/ 218049 w 436098"/>
                <a:gd name="connsiteY9" fmla="*/ 0 h 43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098" h="436098">
                  <a:moveTo>
                    <a:pt x="218049" y="38100"/>
                  </a:moveTo>
                  <a:cubicBezTo>
                    <a:pt x="118666" y="38100"/>
                    <a:pt x="38100" y="118666"/>
                    <a:pt x="38100" y="218049"/>
                  </a:cubicBezTo>
                  <a:cubicBezTo>
                    <a:pt x="38100" y="317432"/>
                    <a:pt x="118666" y="397998"/>
                    <a:pt x="218049" y="397998"/>
                  </a:cubicBezTo>
                  <a:cubicBezTo>
                    <a:pt x="317432" y="397998"/>
                    <a:pt x="397998" y="317432"/>
                    <a:pt x="397998" y="218049"/>
                  </a:cubicBezTo>
                  <a:cubicBezTo>
                    <a:pt x="397998" y="118666"/>
                    <a:pt x="317432" y="38100"/>
                    <a:pt x="218049" y="38100"/>
                  </a:cubicBezTo>
                  <a:close/>
                  <a:moveTo>
                    <a:pt x="218049" y="0"/>
                  </a:moveTo>
                  <a:cubicBezTo>
                    <a:pt x="338474" y="0"/>
                    <a:pt x="436098" y="97624"/>
                    <a:pt x="436098" y="218049"/>
                  </a:cubicBezTo>
                  <a:cubicBezTo>
                    <a:pt x="436098" y="338474"/>
                    <a:pt x="338474" y="436098"/>
                    <a:pt x="218049" y="436098"/>
                  </a:cubicBezTo>
                  <a:cubicBezTo>
                    <a:pt x="97624" y="436098"/>
                    <a:pt x="0" y="338474"/>
                    <a:pt x="0" y="218049"/>
                  </a:cubicBezTo>
                  <a:cubicBezTo>
                    <a:pt x="0" y="97624"/>
                    <a:pt x="97624" y="0"/>
                    <a:pt x="218049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5F8B398-1734-2B5F-BEBA-8484072AF218}"/>
                </a:ext>
              </a:extLst>
            </p:cNvPr>
            <p:cNvSpPr/>
            <p:nvPr/>
          </p:nvSpPr>
          <p:spPr>
            <a:xfrm>
              <a:off x="5904272" y="4147626"/>
              <a:ext cx="436098" cy="436098"/>
            </a:xfrm>
            <a:custGeom>
              <a:avLst/>
              <a:gdLst>
                <a:gd name="connsiteX0" fmla="*/ 218049 w 436098"/>
                <a:gd name="connsiteY0" fmla="*/ 38100 h 436098"/>
                <a:gd name="connsiteX1" fmla="*/ 38100 w 436098"/>
                <a:gd name="connsiteY1" fmla="*/ 218049 h 436098"/>
                <a:gd name="connsiteX2" fmla="*/ 218049 w 436098"/>
                <a:gd name="connsiteY2" fmla="*/ 397998 h 436098"/>
                <a:gd name="connsiteX3" fmla="*/ 397998 w 436098"/>
                <a:gd name="connsiteY3" fmla="*/ 218049 h 436098"/>
                <a:gd name="connsiteX4" fmla="*/ 218049 w 436098"/>
                <a:gd name="connsiteY4" fmla="*/ 38100 h 436098"/>
                <a:gd name="connsiteX5" fmla="*/ 218049 w 436098"/>
                <a:gd name="connsiteY5" fmla="*/ 0 h 436098"/>
                <a:gd name="connsiteX6" fmla="*/ 436098 w 436098"/>
                <a:gd name="connsiteY6" fmla="*/ 218049 h 436098"/>
                <a:gd name="connsiteX7" fmla="*/ 218049 w 436098"/>
                <a:gd name="connsiteY7" fmla="*/ 436098 h 436098"/>
                <a:gd name="connsiteX8" fmla="*/ 0 w 436098"/>
                <a:gd name="connsiteY8" fmla="*/ 218049 h 436098"/>
                <a:gd name="connsiteX9" fmla="*/ 218049 w 436098"/>
                <a:gd name="connsiteY9" fmla="*/ 0 h 43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098" h="436098">
                  <a:moveTo>
                    <a:pt x="218049" y="38100"/>
                  </a:moveTo>
                  <a:cubicBezTo>
                    <a:pt x="118666" y="38100"/>
                    <a:pt x="38100" y="118666"/>
                    <a:pt x="38100" y="218049"/>
                  </a:cubicBezTo>
                  <a:cubicBezTo>
                    <a:pt x="38100" y="317432"/>
                    <a:pt x="118666" y="397998"/>
                    <a:pt x="218049" y="397998"/>
                  </a:cubicBezTo>
                  <a:cubicBezTo>
                    <a:pt x="317432" y="397998"/>
                    <a:pt x="397998" y="317432"/>
                    <a:pt x="397998" y="218049"/>
                  </a:cubicBezTo>
                  <a:cubicBezTo>
                    <a:pt x="397998" y="118666"/>
                    <a:pt x="317432" y="38100"/>
                    <a:pt x="218049" y="38100"/>
                  </a:cubicBezTo>
                  <a:close/>
                  <a:moveTo>
                    <a:pt x="218049" y="0"/>
                  </a:moveTo>
                  <a:cubicBezTo>
                    <a:pt x="338474" y="0"/>
                    <a:pt x="436098" y="97624"/>
                    <a:pt x="436098" y="218049"/>
                  </a:cubicBezTo>
                  <a:cubicBezTo>
                    <a:pt x="436098" y="338474"/>
                    <a:pt x="338474" y="436098"/>
                    <a:pt x="218049" y="436098"/>
                  </a:cubicBezTo>
                  <a:cubicBezTo>
                    <a:pt x="97624" y="436098"/>
                    <a:pt x="0" y="338474"/>
                    <a:pt x="0" y="218049"/>
                  </a:cubicBezTo>
                  <a:cubicBezTo>
                    <a:pt x="0" y="97624"/>
                    <a:pt x="97624" y="0"/>
                    <a:pt x="218049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ACD2AA3-9AE4-3526-B234-37F37AAC2BFA}"/>
                </a:ext>
              </a:extLst>
            </p:cNvPr>
            <p:cNvSpPr/>
            <p:nvPr/>
          </p:nvSpPr>
          <p:spPr>
            <a:xfrm>
              <a:off x="5904272" y="4965217"/>
              <a:ext cx="436098" cy="436098"/>
            </a:xfrm>
            <a:custGeom>
              <a:avLst/>
              <a:gdLst>
                <a:gd name="connsiteX0" fmla="*/ 218049 w 436098"/>
                <a:gd name="connsiteY0" fmla="*/ 38100 h 436098"/>
                <a:gd name="connsiteX1" fmla="*/ 38100 w 436098"/>
                <a:gd name="connsiteY1" fmla="*/ 218049 h 436098"/>
                <a:gd name="connsiteX2" fmla="*/ 218049 w 436098"/>
                <a:gd name="connsiteY2" fmla="*/ 397998 h 436098"/>
                <a:gd name="connsiteX3" fmla="*/ 397998 w 436098"/>
                <a:gd name="connsiteY3" fmla="*/ 218049 h 436098"/>
                <a:gd name="connsiteX4" fmla="*/ 218049 w 436098"/>
                <a:gd name="connsiteY4" fmla="*/ 38100 h 436098"/>
                <a:gd name="connsiteX5" fmla="*/ 218049 w 436098"/>
                <a:gd name="connsiteY5" fmla="*/ 0 h 436098"/>
                <a:gd name="connsiteX6" fmla="*/ 436098 w 436098"/>
                <a:gd name="connsiteY6" fmla="*/ 218049 h 436098"/>
                <a:gd name="connsiteX7" fmla="*/ 218049 w 436098"/>
                <a:gd name="connsiteY7" fmla="*/ 436098 h 436098"/>
                <a:gd name="connsiteX8" fmla="*/ 0 w 436098"/>
                <a:gd name="connsiteY8" fmla="*/ 218049 h 436098"/>
                <a:gd name="connsiteX9" fmla="*/ 218049 w 436098"/>
                <a:gd name="connsiteY9" fmla="*/ 0 h 43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098" h="436098">
                  <a:moveTo>
                    <a:pt x="218049" y="38100"/>
                  </a:moveTo>
                  <a:cubicBezTo>
                    <a:pt x="118666" y="38100"/>
                    <a:pt x="38100" y="118666"/>
                    <a:pt x="38100" y="218049"/>
                  </a:cubicBezTo>
                  <a:cubicBezTo>
                    <a:pt x="38100" y="317432"/>
                    <a:pt x="118666" y="397998"/>
                    <a:pt x="218049" y="397998"/>
                  </a:cubicBezTo>
                  <a:cubicBezTo>
                    <a:pt x="317432" y="397998"/>
                    <a:pt x="397998" y="317432"/>
                    <a:pt x="397998" y="218049"/>
                  </a:cubicBezTo>
                  <a:cubicBezTo>
                    <a:pt x="397998" y="118666"/>
                    <a:pt x="317432" y="38100"/>
                    <a:pt x="218049" y="38100"/>
                  </a:cubicBezTo>
                  <a:close/>
                  <a:moveTo>
                    <a:pt x="218049" y="0"/>
                  </a:moveTo>
                  <a:cubicBezTo>
                    <a:pt x="338474" y="0"/>
                    <a:pt x="436098" y="97624"/>
                    <a:pt x="436098" y="218049"/>
                  </a:cubicBezTo>
                  <a:cubicBezTo>
                    <a:pt x="436098" y="338474"/>
                    <a:pt x="338474" y="436098"/>
                    <a:pt x="218049" y="436098"/>
                  </a:cubicBezTo>
                  <a:cubicBezTo>
                    <a:pt x="97624" y="436098"/>
                    <a:pt x="0" y="338474"/>
                    <a:pt x="0" y="218049"/>
                  </a:cubicBezTo>
                  <a:cubicBezTo>
                    <a:pt x="0" y="97624"/>
                    <a:pt x="97624" y="0"/>
                    <a:pt x="218049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0C872F0-4546-3711-4E3D-E2F97C6D9B36}"/>
                </a:ext>
              </a:extLst>
            </p:cNvPr>
            <p:cNvSpPr/>
            <p:nvPr/>
          </p:nvSpPr>
          <p:spPr>
            <a:xfrm>
              <a:off x="5904272" y="5782808"/>
              <a:ext cx="436098" cy="436098"/>
            </a:xfrm>
            <a:custGeom>
              <a:avLst/>
              <a:gdLst>
                <a:gd name="connsiteX0" fmla="*/ 218049 w 436098"/>
                <a:gd name="connsiteY0" fmla="*/ 38100 h 436098"/>
                <a:gd name="connsiteX1" fmla="*/ 38100 w 436098"/>
                <a:gd name="connsiteY1" fmla="*/ 218049 h 436098"/>
                <a:gd name="connsiteX2" fmla="*/ 218049 w 436098"/>
                <a:gd name="connsiteY2" fmla="*/ 397998 h 436098"/>
                <a:gd name="connsiteX3" fmla="*/ 397998 w 436098"/>
                <a:gd name="connsiteY3" fmla="*/ 218049 h 436098"/>
                <a:gd name="connsiteX4" fmla="*/ 218049 w 436098"/>
                <a:gd name="connsiteY4" fmla="*/ 38100 h 436098"/>
                <a:gd name="connsiteX5" fmla="*/ 218049 w 436098"/>
                <a:gd name="connsiteY5" fmla="*/ 0 h 436098"/>
                <a:gd name="connsiteX6" fmla="*/ 436098 w 436098"/>
                <a:gd name="connsiteY6" fmla="*/ 218049 h 436098"/>
                <a:gd name="connsiteX7" fmla="*/ 218049 w 436098"/>
                <a:gd name="connsiteY7" fmla="*/ 436098 h 436098"/>
                <a:gd name="connsiteX8" fmla="*/ 0 w 436098"/>
                <a:gd name="connsiteY8" fmla="*/ 218049 h 436098"/>
                <a:gd name="connsiteX9" fmla="*/ 218049 w 436098"/>
                <a:gd name="connsiteY9" fmla="*/ 0 h 43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098" h="436098">
                  <a:moveTo>
                    <a:pt x="218049" y="38100"/>
                  </a:moveTo>
                  <a:cubicBezTo>
                    <a:pt x="118666" y="38100"/>
                    <a:pt x="38100" y="118666"/>
                    <a:pt x="38100" y="218049"/>
                  </a:cubicBezTo>
                  <a:cubicBezTo>
                    <a:pt x="38100" y="317432"/>
                    <a:pt x="118666" y="397998"/>
                    <a:pt x="218049" y="397998"/>
                  </a:cubicBezTo>
                  <a:cubicBezTo>
                    <a:pt x="317432" y="397998"/>
                    <a:pt x="397998" y="317432"/>
                    <a:pt x="397998" y="218049"/>
                  </a:cubicBezTo>
                  <a:cubicBezTo>
                    <a:pt x="397998" y="118666"/>
                    <a:pt x="317432" y="38100"/>
                    <a:pt x="218049" y="38100"/>
                  </a:cubicBezTo>
                  <a:close/>
                  <a:moveTo>
                    <a:pt x="218049" y="0"/>
                  </a:moveTo>
                  <a:cubicBezTo>
                    <a:pt x="338474" y="0"/>
                    <a:pt x="436098" y="97624"/>
                    <a:pt x="436098" y="218049"/>
                  </a:cubicBezTo>
                  <a:cubicBezTo>
                    <a:pt x="436098" y="338474"/>
                    <a:pt x="338474" y="436098"/>
                    <a:pt x="218049" y="436098"/>
                  </a:cubicBezTo>
                  <a:cubicBezTo>
                    <a:pt x="97624" y="436098"/>
                    <a:pt x="0" y="338474"/>
                    <a:pt x="0" y="218049"/>
                  </a:cubicBezTo>
                  <a:cubicBezTo>
                    <a:pt x="0" y="97624"/>
                    <a:pt x="97624" y="0"/>
                    <a:pt x="218049" y="0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92DDFC0-618E-CD6C-5DEB-8D71F4B84FE6}"/>
                </a:ext>
              </a:extLst>
            </p:cNvPr>
            <p:cNvCxnSpPr/>
            <p:nvPr/>
          </p:nvCxnSpPr>
          <p:spPr>
            <a:xfrm>
              <a:off x="6446392" y="3928977"/>
              <a:ext cx="38522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249FA9E-CCEC-D9DA-5815-7D77AEE5645F}"/>
                </a:ext>
              </a:extLst>
            </p:cNvPr>
            <p:cNvCxnSpPr/>
            <p:nvPr/>
          </p:nvCxnSpPr>
          <p:spPr>
            <a:xfrm>
              <a:off x="6446392" y="4787400"/>
              <a:ext cx="38522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075F8AF-FDE8-A264-8CDE-8F5B3966A764}"/>
              </a:ext>
            </a:extLst>
          </p:cNvPr>
          <p:cNvSpPr txBox="1"/>
          <p:nvPr/>
        </p:nvSpPr>
        <p:spPr>
          <a:xfrm>
            <a:off x="1391152" y="424142"/>
            <a:ext cx="369980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0947BC-FA16-CB4E-38B9-E72AB66B034E}"/>
              </a:ext>
            </a:extLst>
          </p:cNvPr>
          <p:cNvSpPr txBox="1"/>
          <p:nvPr/>
        </p:nvSpPr>
        <p:spPr>
          <a:xfrm>
            <a:off x="1295400" y="1141625"/>
            <a:ext cx="369980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Challenges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057A3E-BC5D-0C50-C7B6-EC00347562BD}"/>
              </a:ext>
            </a:extLst>
          </p:cNvPr>
          <p:cNvSpPr txBox="1"/>
          <p:nvPr/>
        </p:nvSpPr>
        <p:spPr>
          <a:xfrm>
            <a:off x="1371600" y="1915466"/>
            <a:ext cx="369980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Objectives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DFF6DE-F11C-E999-9C66-429292702D10}"/>
              </a:ext>
            </a:extLst>
          </p:cNvPr>
          <p:cNvSpPr txBox="1"/>
          <p:nvPr/>
        </p:nvSpPr>
        <p:spPr>
          <a:xfrm>
            <a:off x="1371599" y="2822890"/>
            <a:ext cx="3699805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Methodology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8D032D-EC98-F98A-0917-9A0514AA8EF2}"/>
              </a:ext>
            </a:extLst>
          </p:cNvPr>
          <p:cNvSpPr txBox="1"/>
          <p:nvPr/>
        </p:nvSpPr>
        <p:spPr>
          <a:xfrm>
            <a:off x="6509440" y="3336760"/>
            <a:ext cx="369980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Result Analysis and Evaluation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B2E388-6B6E-C9EA-4C98-81D12E7B778B}"/>
              </a:ext>
            </a:extLst>
          </p:cNvPr>
          <p:cNvSpPr txBox="1"/>
          <p:nvPr/>
        </p:nvSpPr>
        <p:spPr>
          <a:xfrm>
            <a:off x="6598791" y="4157944"/>
            <a:ext cx="369980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B39777B-F73D-C4DA-8815-3AE18D7C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04791"/>
              </p:ext>
            </p:extLst>
          </p:nvPr>
        </p:nvGraphicFramePr>
        <p:xfrm>
          <a:off x="0" y="1539529"/>
          <a:ext cx="12191999" cy="38260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2178">
                  <a:extLst>
                    <a:ext uri="{9D8B030D-6E8A-4147-A177-3AD203B41FA5}">
                      <a16:colId xmlns:a16="http://schemas.microsoft.com/office/drawing/2014/main" val="3976938141"/>
                    </a:ext>
                  </a:extLst>
                </a:gridCol>
                <a:gridCol w="1464285">
                  <a:extLst>
                    <a:ext uri="{9D8B030D-6E8A-4147-A177-3AD203B41FA5}">
                      <a16:colId xmlns:a16="http://schemas.microsoft.com/office/drawing/2014/main" val="951455159"/>
                    </a:ext>
                  </a:extLst>
                </a:gridCol>
                <a:gridCol w="1710633">
                  <a:extLst>
                    <a:ext uri="{9D8B030D-6E8A-4147-A177-3AD203B41FA5}">
                      <a16:colId xmlns:a16="http://schemas.microsoft.com/office/drawing/2014/main" val="1818960404"/>
                    </a:ext>
                  </a:extLst>
                </a:gridCol>
                <a:gridCol w="1494097">
                  <a:extLst>
                    <a:ext uri="{9D8B030D-6E8A-4147-A177-3AD203B41FA5}">
                      <a16:colId xmlns:a16="http://schemas.microsoft.com/office/drawing/2014/main" val="634514504"/>
                    </a:ext>
                  </a:extLst>
                </a:gridCol>
                <a:gridCol w="1125986">
                  <a:extLst>
                    <a:ext uri="{9D8B030D-6E8A-4147-A177-3AD203B41FA5}">
                      <a16:colId xmlns:a16="http://schemas.microsoft.com/office/drawing/2014/main" val="586055673"/>
                    </a:ext>
                  </a:extLst>
                </a:gridCol>
                <a:gridCol w="1537405">
                  <a:extLst>
                    <a:ext uri="{9D8B030D-6E8A-4147-A177-3AD203B41FA5}">
                      <a16:colId xmlns:a16="http://schemas.microsoft.com/office/drawing/2014/main" val="620791295"/>
                    </a:ext>
                  </a:extLst>
                </a:gridCol>
                <a:gridCol w="1125986">
                  <a:extLst>
                    <a:ext uri="{9D8B030D-6E8A-4147-A177-3AD203B41FA5}">
                      <a16:colId xmlns:a16="http://schemas.microsoft.com/office/drawing/2014/main" val="966518559"/>
                    </a:ext>
                  </a:extLst>
                </a:gridCol>
                <a:gridCol w="1131911">
                  <a:extLst>
                    <a:ext uri="{9D8B030D-6E8A-4147-A177-3AD203B41FA5}">
                      <a16:colId xmlns:a16="http://schemas.microsoft.com/office/drawing/2014/main" val="48559000"/>
                    </a:ext>
                  </a:extLst>
                </a:gridCol>
                <a:gridCol w="969518">
                  <a:extLst>
                    <a:ext uri="{9D8B030D-6E8A-4147-A177-3AD203B41FA5}">
                      <a16:colId xmlns:a16="http://schemas.microsoft.com/office/drawing/2014/main" val="4213162655"/>
                    </a:ext>
                  </a:extLst>
                </a:gridCol>
              </a:tblGrid>
              <a:tr h="13905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Datasets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Acc. (%)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Acc. (%)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Acc. (%)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78778"/>
                  </a:ext>
                </a:extLst>
              </a:tr>
              <a:tr h="8200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Rafi_BdSL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98.31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83.98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.8313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.8605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376458"/>
                  </a:ext>
                </a:extLst>
              </a:tr>
              <a:tr h="1236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Two Hand English Manual Sign Alphabets 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BdSL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.4793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.9712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66645"/>
                  </a:ext>
                </a:extLst>
              </a:tr>
            </a:tbl>
          </a:graphicData>
        </a:graphic>
      </p:graphicFrame>
      <p:sp>
        <p:nvSpPr>
          <p:cNvPr id="5" name="TextBox 115">
            <a:extLst>
              <a:ext uri="{FF2B5EF4-FFF2-40B4-BE49-F238E27FC236}">
                <a16:creationId xmlns:a16="http://schemas.microsoft.com/office/drawing/2014/main" id="{5605936C-8440-4866-23B9-23A945C2042F}"/>
              </a:ext>
            </a:extLst>
          </p:cNvPr>
          <p:cNvSpPr txBox="1"/>
          <p:nvPr/>
        </p:nvSpPr>
        <p:spPr>
          <a:xfrm>
            <a:off x="2651781" y="5887217"/>
            <a:ext cx="6888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Table 3: Performance of base CNN architecture on two datasets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1C494-7B07-E7B3-9D8D-B0FC2F082C65}"/>
              </a:ext>
            </a:extLst>
          </p:cNvPr>
          <p:cNvGrpSpPr/>
          <p:nvPr/>
        </p:nvGrpSpPr>
        <p:grpSpPr>
          <a:xfrm>
            <a:off x="5301326" y="330635"/>
            <a:ext cx="6653805" cy="933450"/>
            <a:chOff x="4325257" y="230953"/>
            <a:chExt cx="8519885" cy="9334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D43E2D-9B22-2F7C-EB6D-317231385E44}"/>
                </a:ext>
              </a:extLst>
            </p:cNvPr>
            <p:cNvSpPr/>
            <p:nvPr/>
          </p:nvSpPr>
          <p:spPr>
            <a:xfrm>
              <a:off x="4325257" y="230953"/>
              <a:ext cx="8519885" cy="933450"/>
            </a:xfrm>
            <a:prstGeom prst="roundRect">
              <a:avLst>
                <a:gd name="adj" fmla="val 31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1BD69D-6B7E-D6CE-1510-1E792B776EA6}"/>
                </a:ext>
              </a:extLst>
            </p:cNvPr>
            <p:cNvSpPr txBox="1"/>
            <p:nvPr/>
          </p:nvSpPr>
          <p:spPr>
            <a:xfrm>
              <a:off x="4557486" y="343735"/>
              <a:ext cx="82876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Performance of  base model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568DA4-EA40-3B75-E2CF-868B4B22B806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FFE699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2BF527-4DB6-7848-7A33-4BD44F42D20B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0730F-42DE-91EF-F50B-2A42D1B9A933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05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5">
            <a:extLst>
              <a:ext uri="{FF2B5EF4-FFF2-40B4-BE49-F238E27FC236}">
                <a16:creationId xmlns:a16="http://schemas.microsoft.com/office/drawing/2014/main" id="{5605936C-8440-4866-23B9-23A945C2042F}"/>
              </a:ext>
            </a:extLst>
          </p:cNvPr>
          <p:cNvSpPr txBox="1"/>
          <p:nvPr/>
        </p:nvSpPr>
        <p:spPr>
          <a:xfrm>
            <a:off x="1901841" y="5957522"/>
            <a:ext cx="8388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Table 4:Accuracy of proposed hybrid model on two different datasets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1C494-7B07-E7B3-9D8D-B0FC2F082C65}"/>
              </a:ext>
            </a:extLst>
          </p:cNvPr>
          <p:cNvGrpSpPr/>
          <p:nvPr/>
        </p:nvGrpSpPr>
        <p:grpSpPr>
          <a:xfrm>
            <a:off x="1268409" y="292842"/>
            <a:ext cx="10923592" cy="933450"/>
            <a:chOff x="4325257" y="230953"/>
            <a:chExt cx="8519885" cy="9334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D43E2D-9B22-2F7C-EB6D-317231385E44}"/>
                </a:ext>
              </a:extLst>
            </p:cNvPr>
            <p:cNvSpPr/>
            <p:nvPr/>
          </p:nvSpPr>
          <p:spPr>
            <a:xfrm>
              <a:off x="4325257" y="230953"/>
              <a:ext cx="8519885" cy="933450"/>
            </a:xfrm>
            <a:prstGeom prst="roundRect">
              <a:avLst>
                <a:gd name="adj" fmla="val 31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1BD69D-6B7E-D6CE-1510-1E792B776EA6}"/>
                </a:ext>
              </a:extLst>
            </p:cNvPr>
            <p:cNvSpPr txBox="1"/>
            <p:nvPr/>
          </p:nvSpPr>
          <p:spPr>
            <a:xfrm>
              <a:off x="4557486" y="343735"/>
              <a:ext cx="82876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Performance of  proposed Hybrid model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568DA4-EA40-3B75-E2CF-868B4B22B806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FFE699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2BF527-4DB6-7848-7A33-4BD44F42D20B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0730F-42DE-91EF-F50B-2A42D1B9A933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16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ED7C7DF-767C-3963-4699-EBF56602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08808"/>
              </p:ext>
            </p:extLst>
          </p:nvPr>
        </p:nvGraphicFramePr>
        <p:xfrm>
          <a:off x="0" y="1539529"/>
          <a:ext cx="12192000" cy="38260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1209">
                  <a:extLst>
                    <a:ext uri="{9D8B030D-6E8A-4147-A177-3AD203B41FA5}">
                      <a16:colId xmlns:a16="http://schemas.microsoft.com/office/drawing/2014/main" val="3976938141"/>
                    </a:ext>
                  </a:extLst>
                </a:gridCol>
                <a:gridCol w="1454444">
                  <a:extLst>
                    <a:ext uri="{9D8B030D-6E8A-4147-A177-3AD203B41FA5}">
                      <a16:colId xmlns:a16="http://schemas.microsoft.com/office/drawing/2014/main" val="951455159"/>
                    </a:ext>
                  </a:extLst>
                </a:gridCol>
                <a:gridCol w="1699137">
                  <a:extLst>
                    <a:ext uri="{9D8B030D-6E8A-4147-A177-3AD203B41FA5}">
                      <a16:colId xmlns:a16="http://schemas.microsoft.com/office/drawing/2014/main" val="1818960404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634514504"/>
                    </a:ext>
                  </a:extLst>
                </a:gridCol>
                <a:gridCol w="1118419">
                  <a:extLst>
                    <a:ext uri="{9D8B030D-6E8A-4147-A177-3AD203B41FA5}">
                      <a16:colId xmlns:a16="http://schemas.microsoft.com/office/drawing/2014/main" val="586055673"/>
                    </a:ext>
                  </a:extLst>
                </a:gridCol>
                <a:gridCol w="1527073">
                  <a:extLst>
                    <a:ext uri="{9D8B030D-6E8A-4147-A177-3AD203B41FA5}">
                      <a16:colId xmlns:a16="http://schemas.microsoft.com/office/drawing/2014/main" val="620791295"/>
                    </a:ext>
                  </a:extLst>
                </a:gridCol>
                <a:gridCol w="1118419">
                  <a:extLst>
                    <a:ext uri="{9D8B030D-6E8A-4147-A177-3AD203B41FA5}">
                      <a16:colId xmlns:a16="http://schemas.microsoft.com/office/drawing/2014/main" val="966518559"/>
                    </a:ext>
                  </a:extLst>
                </a:gridCol>
                <a:gridCol w="1124304">
                  <a:extLst>
                    <a:ext uri="{9D8B030D-6E8A-4147-A177-3AD203B41FA5}">
                      <a16:colId xmlns:a16="http://schemas.microsoft.com/office/drawing/2014/main" val="48559000"/>
                    </a:ext>
                  </a:extLst>
                </a:gridCol>
                <a:gridCol w="1044939">
                  <a:extLst>
                    <a:ext uri="{9D8B030D-6E8A-4147-A177-3AD203B41FA5}">
                      <a16:colId xmlns:a16="http://schemas.microsoft.com/office/drawing/2014/main" val="4213162655"/>
                    </a:ext>
                  </a:extLst>
                </a:gridCol>
              </a:tblGrid>
              <a:tr h="13905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Datasets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Acc. (%)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Acc. (%)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Acc. (%)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E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78778"/>
                  </a:ext>
                </a:extLst>
              </a:tr>
              <a:tr h="8200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Rafi_BdSL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0.2663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0.9596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0.9551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0.9899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.9573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376458"/>
                  </a:ext>
                </a:extLst>
              </a:tr>
              <a:tr h="1236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Two Hand English Manual Sign Alphabets of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BdSL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.2890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.9954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7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ACC64-3522-0915-51FE-433A1189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67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83C221-61B8-CE3C-BDFD-4F91483ED99E}"/>
              </a:ext>
            </a:extLst>
          </p:cNvPr>
          <p:cNvSpPr/>
          <p:nvPr/>
        </p:nvSpPr>
        <p:spPr>
          <a:xfrm>
            <a:off x="8278207" y="2319"/>
            <a:ext cx="3892062" cy="6858000"/>
          </a:xfrm>
          <a:prstGeom prst="rect">
            <a:avLst/>
          </a:prstGeom>
          <a:solidFill>
            <a:srgbClr val="F0A9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165137-A2DC-322B-AFE0-F823AD01F384}"/>
              </a:ext>
            </a:extLst>
          </p:cNvPr>
          <p:cNvGrpSpPr/>
          <p:nvPr/>
        </p:nvGrpSpPr>
        <p:grpSpPr>
          <a:xfrm>
            <a:off x="7602959" y="86725"/>
            <a:ext cx="4567310" cy="1350498"/>
            <a:chOff x="7624690" y="84406"/>
            <a:chExt cx="4567311" cy="1350498"/>
          </a:xfrm>
          <a:solidFill>
            <a:srgbClr val="FFADEC"/>
          </a:solidFill>
          <a:effectLst>
            <a:outerShdw blurRad="50800" dist="38100" dir="10800000" algn="r" rotWithShape="0">
              <a:prstClr val="black">
                <a:alpha val="52000"/>
              </a:prstClr>
            </a:outerShdw>
          </a:effectLst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DD8454-E658-232B-7BBC-0C9EB300440B}"/>
                </a:ext>
              </a:extLst>
            </p:cNvPr>
            <p:cNvSpPr/>
            <p:nvPr/>
          </p:nvSpPr>
          <p:spPr>
            <a:xfrm>
              <a:off x="8299939" y="302455"/>
              <a:ext cx="3892062" cy="91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86BCBB-B46A-3B11-D91C-5A6E609BE665}"/>
                </a:ext>
              </a:extLst>
            </p:cNvPr>
            <p:cNvSpPr/>
            <p:nvPr/>
          </p:nvSpPr>
          <p:spPr>
            <a:xfrm>
              <a:off x="7624690" y="84406"/>
              <a:ext cx="1350498" cy="13504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7877DE-50AE-11E4-0B5A-88BDEBCF9E87}"/>
              </a:ext>
            </a:extLst>
          </p:cNvPr>
          <p:cNvSpPr txBox="1"/>
          <p:nvPr/>
        </p:nvSpPr>
        <p:spPr>
          <a:xfrm>
            <a:off x="8623641" y="4388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Confusion Matrix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0F3FB2-F12E-21F9-3DBF-1BEE5FEFA3FB}"/>
              </a:ext>
            </a:extLst>
          </p:cNvPr>
          <p:cNvSpPr/>
          <p:nvPr/>
        </p:nvSpPr>
        <p:spPr>
          <a:xfrm>
            <a:off x="7735430" y="219195"/>
            <a:ext cx="1085556" cy="1085557"/>
          </a:xfrm>
          <a:prstGeom prst="ellipse">
            <a:avLst/>
          </a:prstGeom>
          <a:solidFill>
            <a:srgbClr val="FFB6B5"/>
          </a:solidFill>
          <a:ln>
            <a:noFill/>
          </a:ln>
          <a:effectLst>
            <a:outerShdw blurRad="50800" dist="38100" dir="16200000" sx="106000" sy="106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1BCF8-E3BF-FA2C-FF12-A1D7D51E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86" y="2478404"/>
            <a:ext cx="3340733" cy="3340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C79CBE-6E6C-C911-FBF1-5177EC3BE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47" y="457003"/>
            <a:ext cx="609940" cy="60994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623551-2BFE-B3FE-ED79-4EF09862965E}"/>
              </a:ext>
            </a:extLst>
          </p:cNvPr>
          <p:cNvGrpSpPr/>
          <p:nvPr/>
        </p:nvGrpSpPr>
        <p:grpSpPr>
          <a:xfrm>
            <a:off x="11274761" y="5937804"/>
            <a:ext cx="1031539" cy="1031539"/>
            <a:chOff x="-118395" y="-234179"/>
            <a:chExt cx="1031539" cy="1031539"/>
          </a:xfrm>
          <a:solidFill>
            <a:srgbClr val="F38E93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1770DF-1A21-99E8-7110-E502D261A33F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8B94A5-78EA-FA4E-0F8D-F717DB1C3522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80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12A412-9F0B-ACC4-2A0F-829AA4682FC2}"/>
              </a:ext>
            </a:extLst>
          </p:cNvPr>
          <p:cNvSpPr/>
          <p:nvPr/>
        </p:nvSpPr>
        <p:spPr>
          <a:xfrm>
            <a:off x="8278207" y="2319"/>
            <a:ext cx="3892062" cy="6858000"/>
          </a:xfrm>
          <a:prstGeom prst="rect">
            <a:avLst/>
          </a:prstGeom>
          <a:solidFill>
            <a:srgbClr val="F0A9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629C2F-33AE-83A7-0C30-6F81ED540FAF}"/>
              </a:ext>
            </a:extLst>
          </p:cNvPr>
          <p:cNvGrpSpPr/>
          <p:nvPr/>
        </p:nvGrpSpPr>
        <p:grpSpPr>
          <a:xfrm>
            <a:off x="7602959" y="86725"/>
            <a:ext cx="4567310" cy="1350498"/>
            <a:chOff x="7624690" y="84406"/>
            <a:chExt cx="4567311" cy="1350498"/>
          </a:xfrm>
          <a:solidFill>
            <a:srgbClr val="FFADEC"/>
          </a:solidFill>
          <a:effectLst>
            <a:outerShdw blurRad="50800" dist="38100" dir="10800000" algn="r" rotWithShape="0">
              <a:prstClr val="black">
                <a:alpha val="52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425519-FACF-59A3-2115-1DAD5C807923}"/>
                </a:ext>
              </a:extLst>
            </p:cNvPr>
            <p:cNvSpPr/>
            <p:nvPr/>
          </p:nvSpPr>
          <p:spPr>
            <a:xfrm>
              <a:off x="8299939" y="302455"/>
              <a:ext cx="3892062" cy="91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6692C1-00E8-86E0-B76D-4E15AF16BECB}"/>
                </a:ext>
              </a:extLst>
            </p:cNvPr>
            <p:cNvSpPr/>
            <p:nvPr/>
          </p:nvSpPr>
          <p:spPr>
            <a:xfrm>
              <a:off x="7624690" y="84406"/>
              <a:ext cx="1350498" cy="13504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561FDA63-D813-0004-C1A5-4AE0EC9B79D7}"/>
              </a:ext>
            </a:extLst>
          </p:cNvPr>
          <p:cNvSpPr/>
          <p:nvPr/>
        </p:nvSpPr>
        <p:spPr>
          <a:xfrm>
            <a:off x="7735430" y="219195"/>
            <a:ext cx="1085556" cy="1085557"/>
          </a:xfrm>
          <a:prstGeom prst="ellipse">
            <a:avLst/>
          </a:prstGeom>
          <a:solidFill>
            <a:srgbClr val="FFB6B5"/>
          </a:solidFill>
          <a:ln>
            <a:noFill/>
          </a:ln>
          <a:effectLst>
            <a:outerShdw blurRad="50800" dist="38100" dir="16200000" sx="106000" sy="106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2CEE8-6DE6-1B47-1FD2-1B538DE250F9}"/>
              </a:ext>
            </a:extLst>
          </p:cNvPr>
          <p:cNvSpPr txBox="1"/>
          <p:nvPr/>
        </p:nvSpPr>
        <p:spPr>
          <a:xfrm>
            <a:off x="9363764" y="419487"/>
            <a:ext cx="2672862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68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23E1C-BA57-6BB3-9932-A014788E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58" y="437538"/>
            <a:ext cx="622300" cy="6223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9C742B-CBA8-ACD5-E1B8-4230B06A67A9}"/>
              </a:ext>
            </a:extLst>
          </p:cNvPr>
          <p:cNvGrpSpPr/>
          <p:nvPr/>
        </p:nvGrpSpPr>
        <p:grpSpPr>
          <a:xfrm>
            <a:off x="825974" y="1781550"/>
            <a:ext cx="882350" cy="820118"/>
            <a:chOff x="1197084" y="1612588"/>
            <a:chExt cx="882350" cy="8201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E6DF8C-7607-9D04-BF3A-C0EB0D4B4930}"/>
                </a:ext>
              </a:extLst>
            </p:cNvPr>
            <p:cNvSpPr/>
            <p:nvPr/>
          </p:nvSpPr>
          <p:spPr>
            <a:xfrm rot="2438900">
              <a:off x="1197084" y="1696106"/>
              <a:ext cx="738977" cy="736600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28040-BD63-DBD8-ECCA-BDF122F37B80}"/>
                </a:ext>
              </a:extLst>
            </p:cNvPr>
            <p:cNvSpPr/>
            <p:nvPr/>
          </p:nvSpPr>
          <p:spPr>
            <a:xfrm rot="2438900">
              <a:off x="1283123" y="1810599"/>
              <a:ext cx="566896" cy="5076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13AA74-F98C-D9AC-9774-A65DAC7D4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764" y="1612588"/>
              <a:ext cx="646670" cy="600325"/>
            </a:xfrm>
            <a:prstGeom prst="rect">
              <a:avLst/>
            </a:prstGeom>
          </p:spPr>
        </p:pic>
      </p:grpSp>
      <p:sp>
        <p:nvSpPr>
          <p:cNvPr id="15" name="TextBox 19">
            <a:extLst>
              <a:ext uri="{FF2B5EF4-FFF2-40B4-BE49-F238E27FC236}">
                <a16:creationId xmlns:a16="http://schemas.microsoft.com/office/drawing/2014/main" id="{44391E47-0E9A-CEE6-8BC3-F2E29C3AFE9D}"/>
              </a:ext>
            </a:extLst>
          </p:cNvPr>
          <p:cNvSpPr txBox="1"/>
          <p:nvPr/>
        </p:nvSpPr>
        <p:spPr>
          <a:xfrm>
            <a:off x="1946973" y="1818347"/>
            <a:ext cx="5575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öhne"/>
              </a:rPr>
              <a:t>Developed a proprietary dataset containing</a:t>
            </a:r>
            <a:r>
              <a:rPr lang="en-US" sz="2400" b="0" i="0" dirty="0">
                <a:effectLst/>
                <a:latin typeface="Söhne"/>
              </a:rPr>
              <a:t> "Two Hand English Manual Sign Alphabets"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D10D3C-CA49-40BD-A2E0-4D5D69C9E074}"/>
              </a:ext>
            </a:extLst>
          </p:cNvPr>
          <p:cNvGrpSpPr/>
          <p:nvPr/>
        </p:nvGrpSpPr>
        <p:grpSpPr>
          <a:xfrm>
            <a:off x="878664" y="3295650"/>
            <a:ext cx="893797" cy="820118"/>
            <a:chOff x="1197084" y="1612588"/>
            <a:chExt cx="882350" cy="8201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F64297-6617-C3D3-E644-48FCB1AEA65A}"/>
                </a:ext>
              </a:extLst>
            </p:cNvPr>
            <p:cNvSpPr/>
            <p:nvPr/>
          </p:nvSpPr>
          <p:spPr>
            <a:xfrm rot="2438900">
              <a:off x="1197084" y="1696106"/>
              <a:ext cx="738977" cy="736600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8704F5-EB2F-F3E5-C00B-25D78E3B8EE8}"/>
                </a:ext>
              </a:extLst>
            </p:cNvPr>
            <p:cNvSpPr/>
            <p:nvPr/>
          </p:nvSpPr>
          <p:spPr>
            <a:xfrm rot="2438900">
              <a:off x="1283123" y="1810599"/>
              <a:ext cx="566896" cy="5076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51AF58-AAF2-C3E4-9358-4A9492AA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764" y="1612588"/>
              <a:ext cx="646670" cy="600325"/>
            </a:xfrm>
            <a:prstGeom prst="rect">
              <a:avLst/>
            </a:prstGeom>
          </p:spPr>
        </p:pic>
      </p:grpSp>
      <p:sp>
        <p:nvSpPr>
          <p:cNvPr id="20" name="TextBox 23">
            <a:extLst>
              <a:ext uri="{FF2B5EF4-FFF2-40B4-BE49-F238E27FC236}">
                <a16:creationId xmlns:a16="http://schemas.microsoft.com/office/drawing/2014/main" id="{3E613550-6213-E9E6-459C-8EFAFDC086A3}"/>
              </a:ext>
            </a:extLst>
          </p:cNvPr>
          <p:cNvSpPr txBox="1"/>
          <p:nvPr/>
        </p:nvSpPr>
        <p:spPr>
          <a:xfrm>
            <a:off x="1901551" y="3366022"/>
            <a:ext cx="5648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CNN architecture to recognize Bengali sign alphabets of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BdSL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47AE24-BE41-7CFE-15B4-002A34EFA9B4}"/>
              </a:ext>
            </a:extLst>
          </p:cNvPr>
          <p:cNvGrpSpPr/>
          <p:nvPr/>
        </p:nvGrpSpPr>
        <p:grpSpPr>
          <a:xfrm>
            <a:off x="869762" y="4868965"/>
            <a:ext cx="6599768" cy="820118"/>
            <a:chOff x="1197084" y="1612588"/>
            <a:chExt cx="6515244" cy="8201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CF4E2D-AD13-53A4-04FC-74E9EFB2A65E}"/>
                </a:ext>
              </a:extLst>
            </p:cNvPr>
            <p:cNvGrpSpPr/>
            <p:nvPr/>
          </p:nvGrpSpPr>
          <p:grpSpPr>
            <a:xfrm>
              <a:off x="1197084" y="1612588"/>
              <a:ext cx="882350" cy="820118"/>
              <a:chOff x="1197084" y="1612588"/>
              <a:chExt cx="882350" cy="82011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F1CA39-C6BB-B412-3378-0DAFE784CFD2}"/>
                  </a:ext>
                </a:extLst>
              </p:cNvPr>
              <p:cNvSpPr/>
              <p:nvPr/>
            </p:nvSpPr>
            <p:spPr>
              <a:xfrm rot="2438900">
                <a:off x="1197084" y="1696106"/>
                <a:ext cx="738977" cy="736600"/>
              </a:xfrm>
              <a:prstGeom prst="rect">
                <a:avLst/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DB44E6-8A8E-CD99-52EB-77B7C35CB890}"/>
                  </a:ext>
                </a:extLst>
              </p:cNvPr>
              <p:cNvSpPr/>
              <p:nvPr/>
            </p:nvSpPr>
            <p:spPr>
              <a:xfrm rot="2438900">
                <a:off x="1283123" y="1810599"/>
                <a:ext cx="566896" cy="50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41BF746-F0E9-250D-0E7B-9B86D87CA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2764" y="1612588"/>
                <a:ext cx="646670" cy="600325"/>
              </a:xfrm>
              <a:prstGeom prst="rect">
                <a:avLst/>
              </a:prstGeom>
            </p:spPr>
          </p:pic>
        </p:grp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38D7BC8E-43C9-B935-62D8-D2011254B846}"/>
                </a:ext>
              </a:extLst>
            </p:cNvPr>
            <p:cNvSpPr txBox="1"/>
            <p:nvPr/>
          </p:nvSpPr>
          <p:spPr>
            <a:xfrm>
              <a:off x="2136539" y="1651506"/>
              <a:ext cx="557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8CF87A4-288C-7639-A2CC-00CA18E7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1" y="2002359"/>
            <a:ext cx="3558324" cy="35583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86BD49-CBDA-DDA6-1799-3ED69939BE21}"/>
              </a:ext>
            </a:extLst>
          </p:cNvPr>
          <p:cNvSpPr txBox="1"/>
          <p:nvPr/>
        </p:nvSpPr>
        <p:spPr>
          <a:xfrm>
            <a:off x="1877526" y="4776421"/>
            <a:ext cx="62388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bserved a high level of accuracy in developed model, which showcases the effectiveness of  proposed architecture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607D65-9631-BDD9-1491-A976DDAF7E68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F38E93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BED992-8D04-CB02-D6B2-C36125809B57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E0A3F5-84F8-F063-F2AE-CE92F098CCFD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7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5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6D70BBC1-410B-632F-9AB5-E74E51F1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2963" y="1605834"/>
            <a:ext cx="1914525" cy="173355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7CC2C8FA-7702-3DFC-7889-5CD3362696A0}"/>
              </a:ext>
            </a:extLst>
          </p:cNvPr>
          <p:cNvGrpSpPr/>
          <p:nvPr/>
        </p:nvGrpSpPr>
        <p:grpSpPr>
          <a:xfrm>
            <a:off x="397375" y="1877841"/>
            <a:ext cx="11423739" cy="3853863"/>
            <a:chOff x="1704977" y="1135098"/>
            <a:chExt cx="11423739" cy="3853863"/>
          </a:xfrm>
        </p:grpSpPr>
        <p:grpSp>
          <p:nvGrpSpPr>
            <p:cNvPr id="4" name="Google Shape;255;p19">
              <a:extLst>
                <a:ext uri="{FF2B5EF4-FFF2-40B4-BE49-F238E27FC236}">
                  <a16:creationId xmlns:a16="http://schemas.microsoft.com/office/drawing/2014/main" id="{72F55FDA-A018-5877-2C6C-E17500079112}"/>
                </a:ext>
              </a:extLst>
            </p:cNvPr>
            <p:cNvGrpSpPr/>
            <p:nvPr/>
          </p:nvGrpSpPr>
          <p:grpSpPr>
            <a:xfrm>
              <a:off x="4911784" y="2766071"/>
              <a:ext cx="8216932" cy="847200"/>
              <a:chOff x="3433276" y="2409276"/>
              <a:chExt cx="8216932" cy="847200"/>
            </a:xfrm>
          </p:grpSpPr>
          <p:sp>
            <p:nvSpPr>
              <p:cNvPr id="42" name="Google Shape;256;p19">
                <a:extLst>
                  <a:ext uri="{FF2B5EF4-FFF2-40B4-BE49-F238E27FC236}">
                    <a16:creationId xmlns:a16="http://schemas.microsoft.com/office/drawing/2014/main" id="{0DB3C3D8-DDC8-8238-12E6-E41172C6B8C0}"/>
                  </a:ext>
                </a:extLst>
              </p:cNvPr>
              <p:cNvSpPr/>
              <p:nvPr/>
            </p:nvSpPr>
            <p:spPr>
              <a:xfrm rot="-5400000">
                <a:off x="4121626" y="1720926"/>
                <a:ext cx="847200" cy="2223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57;p19">
                <a:extLst>
                  <a:ext uri="{FF2B5EF4-FFF2-40B4-BE49-F238E27FC236}">
                    <a16:creationId xmlns:a16="http://schemas.microsoft.com/office/drawing/2014/main" id="{C3F69546-E060-329F-7A7E-0B96E966E703}"/>
                  </a:ext>
                </a:extLst>
              </p:cNvPr>
              <p:cNvSpPr/>
              <p:nvPr/>
            </p:nvSpPr>
            <p:spPr>
              <a:xfrm>
                <a:off x="4288175" y="2639976"/>
                <a:ext cx="1948800" cy="3858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7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258;p19">
                <a:extLst>
                  <a:ext uri="{FF2B5EF4-FFF2-40B4-BE49-F238E27FC236}">
                    <a16:creationId xmlns:a16="http://schemas.microsoft.com/office/drawing/2014/main" id="{07DAF0D7-46D6-4A9D-E6D0-C40A31A43A1A}"/>
                  </a:ext>
                </a:extLst>
              </p:cNvPr>
              <p:cNvSpPr txBox="1"/>
              <p:nvPr/>
            </p:nvSpPr>
            <p:spPr>
              <a:xfrm>
                <a:off x="6369763" y="2483742"/>
                <a:ext cx="5280445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+mn-lt"/>
                  </a:rPr>
                  <a:t>The recognition of Bangla Sign Language (BSL) is an area that has received relatively less attention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" name="Google Shape;259;p19">
              <a:extLst>
                <a:ext uri="{FF2B5EF4-FFF2-40B4-BE49-F238E27FC236}">
                  <a16:creationId xmlns:a16="http://schemas.microsoft.com/office/drawing/2014/main" id="{C67E601E-C311-F89C-8D64-2A0D419E6A20}"/>
                </a:ext>
              </a:extLst>
            </p:cNvPr>
            <p:cNvGrpSpPr/>
            <p:nvPr/>
          </p:nvGrpSpPr>
          <p:grpSpPr>
            <a:xfrm>
              <a:off x="4957213" y="4141760"/>
              <a:ext cx="8171503" cy="847201"/>
              <a:chOff x="3433276" y="3545637"/>
              <a:chExt cx="8171503" cy="847201"/>
            </a:xfrm>
          </p:grpSpPr>
          <p:sp>
            <p:nvSpPr>
              <p:cNvPr id="39" name="Google Shape;260;p19">
                <a:extLst>
                  <a:ext uri="{FF2B5EF4-FFF2-40B4-BE49-F238E27FC236}">
                    <a16:creationId xmlns:a16="http://schemas.microsoft.com/office/drawing/2014/main" id="{2EA36CB0-BF9A-5E63-BBA3-3094E20A679E}"/>
                  </a:ext>
                </a:extLst>
              </p:cNvPr>
              <p:cNvSpPr/>
              <p:nvPr/>
            </p:nvSpPr>
            <p:spPr>
              <a:xfrm rot="-5400000">
                <a:off x="4121626" y="2857288"/>
                <a:ext cx="847200" cy="2223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61;p19">
                <a:extLst>
                  <a:ext uri="{FF2B5EF4-FFF2-40B4-BE49-F238E27FC236}">
                    <a16:creationId xmlns:a16="http://schemas.microsoft.com/office/drawing/2014/main" id="{28AA5C74-85D3-E6F2-74BB-8E80142849F4}"/>
                  </a:ext>
                </a:extLst>
              </p:cNvPr>
              <p:cNvSpPr/>
              <p:nvPr/>
            </p:nvSpPr>
            <p:spPr>
              <a:xfrm>
                <a:off x="4288175" y="3776338"/>
                <a:ext cx="1948800" cy="3858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7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accent3"/>
                    </a:solidFill>
                    <a:latin typeface="Fira Sans Extra Condensed Medium"/>
                    <a:sym typeface="Fira Sans Extra Condensed Medium"/>
                  </a:rPr>
                  <a:t>    Novel Model</a:t>
                </a:r>
                <a:endParaRPr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1" name="Google Shape;262;p19">
                <a:extLst>
                  <a:ext uri="{FF2B5EF4-FFF2-40B4-BE49-F238E27FC236}">
                    <a16:creationId xmlns:a16="http://schemas.microsoft.com/office/drawing/2014/main" id="{0D3A2622-6734-391B-8D81-5F73E219946F}"/>
                  </a:ext>
                </a:extLst>
              </p:cNvPr>
              <p:cNvSpPr txBox="1"/>
              <p:nvPr/>
            </p:nvSpPr>
            <p:spPr>
              <a:xfrm>
                <a:off x="6369764" y="3545637"/>
                <a:ext cx="5235015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sz="2000" b="1" dirty="0">
                    <a:solidFill>
                      <a:schemeClr val="bg1"/>
                    </a:solidFill>
                    <a:latin typeface="+mn-lt"/>
                  </a:rPr>
                  <a:t>E</a:t>
                </a:r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+mn-lt"/>
                  </a:rPr>
                  <a:t>ndeavors to create a new and innovative architecture for the detection of two-handed manual sign alphabets in Bangla Sign Language (BSL).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63;p19">
              <a:extLst>
                <a:ext uri="{FF2B5EF4-FFF2-40B4-BE49-F238E27FC236}">
                  <a16:creationId xmlns:a16="http://schemas.microsoft.com/office/drawing/2014/main" id="{6DD32630-8DF5-E983-F0DD-BCC329A9335C}"/>
                </a:ext>
              </a:extLst>
            </p:cNvPr>
            <p:cNvGrpSpPr/>
            <p:nvPr/>
          </p:nvGrpSpPr>
          <p:grpSpPr>
            <a:xfrm>
              <a:off x="4957213" y="1159479"/>
              <a:ext cx="8040575" cy="1045173"/>
              <a:chOff x="3433276" y="1074942"/>
              <a:chExt cx="8040575" cy="1045173"/>
            </a:xfrm>
          </p:grpSpPr>
          <p:sp>
            <p:nvSpPr>
              <p:cNvPr id="36" name="Google Shape;264;p19">
                <a:extLst>
                  <a:ext uri="{FF2B5EF4-FFF2-40B4-BE49-F238E27FC236}">
                    <a16:creationId xmlns:a16="http://schemas.microsoft.com/office/drawing/2014/main" id="{D1AE020A-678A-7277-B56B-718F1771E90F}"/>
                  </a:ext>
                </a:extLst>
              </p:cNvPr>
              <p:cNvSpPr/>
              <p:nvPr/>
            </p:nvSpPr>
            <p:spPr>
              <a:xfrm rot="-5400000">
                <a:off x="4121626" y="584565"/>
                <a:ext cx="847200" cy="2223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65;p19">
                <a:extLst>
                  <a:ext uri="{FF2B5EF4-FFF2-40B4-BE49-F238E27FC236}">
                    <a16:creationId xmlns:a16="http://schemas.microsoft.com/office/drawing/2014/main" id="{CB5A3FA5-E789-D8F6-1ACE-EC0D0F90CB7D}"/>
                  </a:ext>
                </a:extLst>
              </p:cNvPr>
              <p:cNvSpPr/>
              <p:nvPr/>
            </p:nvSpPr>
            <p:spPr>
              <a:xfrm>
                <a:off x="4288175" y="1503615"/>
                <a:ext cx="1948800" cy="38580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7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           ML vs DL</a:t>
                </a:r>
                <a:endParaRPr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8" name="Google Shape;266;p19">
                <a:extLst>
                  <a:ext uri="{FF2B5EF4-FFF2-40B4-BE49-F238E27FC236}">
                    <a16:creationId xmlns:a16="http://schemas.microsoft.com/office/drawing/2014/main" id="{F826FEA1-68B6-A7E9-36A9-82DE7E75E77B}"/>
                  </a:ext>
                </a:extLst>
              </p:cNvPr>
              <p:cNvSpPr txBox="1"/>
              <p:nvPr/>
            </p:nvSpPr>
            <p:spPr>
              <a:xfrm>
                <a:off x="6191546" y="1074942"/>
                <a:ext cx="5282305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Convolutional Neural Networks (CNN) has been demonstrated to </a:t>
                </a:r>
                <a:r>
                  <a:rPr 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accurate to traditional Machine Learning models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" name="Google Shape;283;p19">
              <a:extLst>
                <a:ext uri="{FF2B5EF4-FFF2-40B4-BE49-F238E27FC236}">
                  <a16:creationId xmlns:a16="http://schemas.microsoft.com/office/drawing/2014/main" id="{A936FA72-2370-2DAA-465B-9E8F3494C56C}"/>
                </a:ext>
              </a:extLst>
            </p:cNvPr>
            <p:cNvGrpSpPr/>
            <p:nvPr/>
          </p:nvGrpSpPr>
          <p:grpSpPr>
            <a:xfrm>
              <a:off x="1704977" y="1724025"/>
              <a:ext cx="2989811" cy="2841485"/>
              <a:chOff x="654151" y="1696445"/>
              <a:chExt cx="2516699" cy="2272942"/>
            </a:xfrm>
          </p:grpSpPr>
          <p:grpSp>
            <p:nvGrpSpPr>
              <p:cNvPr id="11" name="Google Shape;284;p19">
                <a:extLst>
                  <a:ext uri="{FF2B5EF4-FFF2-40B4-BE49-F238E27FC236}">
                    <a16:creationId xmlns:a16="http://schemas.microsoft.com/office/drawing/2014/main" id="{AA32545F-2696-086D-BBF7-36535A85602A}"/>
                  </a:ext>
                </a:extLst>
              </p:cNvPr>
              <p:cNvGrpSpPr/>
              <p:nvPr/>
            </p:nvGrpSpPr>
            <p:grpSpPr>
              <a:xfrm>
                <a:off x="2288356" y="1696445"/>
                <a:ext cx="882450" cy="1136250"/>
                <a:chOff x="2288356" y="1696445"/>
                <a:chExt cx="882450" cy="1136250"/>
              </a:xfrm>
            </p:grpSpPr>
            <p:sp>
              <p:nvSpPr>
                <p:cNvPr id="20" name="Google Shape;285;p19">
                  <a:extLst>
                    <a:ext uri="{FF2B5EF4-FFF2-40B4-BE49-F238E27FC236}">
                      <a16:creationId xmlns:a16="http://schemas.microsoft.com/office/drawing/2014/main" id="{FF9C229D-1807-5FB5-3A87-B4FFFAB580F1}"/>
                    </a:ext>
                  </a:extLst>
                </p:cNvPr>
                <p:cNvSpPr/>
                <p:nvPr/>
              </p:nvSpPr>
              <p:spPr>
                <a:xfrm flipH="1">
                  <a:off x="2288356" y="1696445"/>
                  <a:ext cx="773700" cy="7737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" name="Google Shape;286;p19">
                  <a:extLst>
                    <a:ext uri="{FF2B5EF4-FFF2-40B4-BE49-F238E27FC236}">
                      <a16:creationId xmlns:a16="http://schemas.microsoft.com/office/drawing/2014/main" id="{54269915-C028-939A-46A2-65AF3A2297F9}"/>
                    </a:ext>
                  </a:extLst>
                </p:cNvPr>
                <p:cNvCxnSpPr>
                  <a:stCxn id="20" idx="0"/>
                </p:cNvCxnSpPr>
                <p:nvPr/>
              </p:nvCxnSpPr>
              <p:spPr>
                <a:xfrm>
                  <a:off x="2675206" y="1696445"/>
                  <a:ext cx="495600" cy="0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  <p:cxnSp>
              <p:nvCxnSpPr>
                <p:cNvPr id="22" name="Google Shape;287;p19">
                  <a:extLst>
                    <a:ext uri="{FF2B5EF4-FFF2-40B4-BE49-F238E27FC236}">
                      <a16:creationId xmlns:a16="http://schemas.microsoft.com/office/drawing/2014/main" id="{99A5045A-3A86-C6AC-C4D9-0CB7DB3B7105}"/>
                    </a:ext>
                  </a:extLst>
                </p:cNvPr>
                <p:cNvCxnSpPr>
                  <a:stCxn id="20" idx="2"/>
                </p:cNvCxnSpPr>
                <p:nvPr/>
              </p:nvCxnSpPr>
              <p:spPr>
                <a:xfrm>
                  <a:off x="2288356" y="2083295"/>
                  <a:ext cx="0" cy="749400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" name="Google Shape;288;p19">
                <a:extLst>
                  <a:ext uri="{FF2B5EF4-FFF2-40B4-BE49-F238E27FC236}">
                    <a16:creationId xmlns:a16="http://schemas.microsoft.com/office/drawing/2014/main" id="{305D1AFF-B2AE-4435-A364-57AE36AF0183}"/>
                  </a:ext>
                </a:extLst>
              </p:cNvPr>
              <p:cNvGrpSpPr/>
              <p:nvPr/>
            </p:nvGrpSpPr>
            <p:grpSpPr>
              <a:xfrm>
                <a:off x="2288412" y="2832906"/>
                <a:ext cx="882422" cy="1136481"/>
                <a:chOff x="7009125" y="3265500"/>
                <a:chExt cx="565800" cy="728700"/>
              </a:xfrm>
            </p:grpSpPr>
            <p:sp>
              <p:nvSpPr>
                <p:cNvPr id="17" name="Google Shape;289;p19">
                  <a:extLst>
                    <a:ext uri="{FF2B5EF4-FFF2-40B4-BE49-F238E27FC236}">
                      <a16:creationId xmlns:a16="http://schemas.microsoft.com/office/drawing/2014/main" id="{2B084282-8D33-9019-B33B-B56A331DA17C}"/>
                    </a:ext>
                  </a:extLst>
                </p:cNvPr>
                <p:cNvSpPr/>
                <p:nvPr/>
              </p:nvSpPr>
              <p:spPr>
                <a:xfrm rot="10800000">
                  <a:off x="7009125" y="3498000"/>
                  <a:ext cx="496200" cy="496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" name="Google Shape;290;p19">
                  <a:extLst>
                    <a:ext uri="{FF2B5EF4-FFF2-40B4-BE49-F238E27FC236}">
                      <a16:creationId xmlns:a16="http://schemas.microsoft.com/office/drawing/2014/main" id="{6C169AC9-E224-2B10-30B6-2A5CB634FED5}"/>
                    </a:ext>
                  </a:extLst>
                </p:cNvPr>
                <p:cNvCxnSpPr>
                  <a:stCxn id="17" idx="0"/>
                </p:cNvCxnSpPr>
                <p:nvPr/>
              </p:nvCxnSpPr>
              <p:spPr>
                <a:xfrm>
                  <a:off x="7257225" y="3994200"/>
                  <a:ext cx="317700" cy="0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  <p:cxnSp>
              <p:nvCxnSpPr>
                <p:cNvPr id="19" name="Google Shape;291;p19">
                  <a:extLst>
                    <a:ext uri="{FF2B5EF4-FFF2-40B4-BE49-F238E27FC236}">
                      <a16:creationId xmlns:a16="http://schemas.microsoft.com/office/drawing/2014/main" id="{7BAAEF34-96E1-D1DB-6C20-20A71FACC3B7}"/>
                    </a:ext>
                  </a:extLst>
                </p:cNvPr>
                <p:cNvCxnSpPr>
                  <a:stCxn id="17" idx="2"/>
                </p:cNvCxnSpPr>
                <p:nvPr/>
              </p:nvCxnSpPr>
              <p:spPr>
                <a:xfrm rot="10800000">
                  <a:off x="7009125" y="3265500"/>
                  <a:ext cx="0" cy="480600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" name="Google Shape;292;p19">
                <a:extLst>
                  <a:ext uri="{FF2B5EF4-FFF2-40B4-BE49-F238E27FC236}">
                    <a16:creationId xmlns:a16="http://schemas.microsoft.com/office/drawing/2014/main" id="{1ED90A79-93BA-59C3-CACD-82D08C0DFFCA}"/>
                  </a:ext>
                </a:extLst>
              </p:cNvPr>
              <p:cNvCxnSpPr/>
              <p:nvPr/>
            </p:nvCxnSpPr>
            <p:spPr>
              <a:xfrm>
                <a:off x="1602150" y="2832788"/>
                <a:ext cx="1568700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4" name="Google Shape;293;p19">
                <a:extLst>
                  <a:ext uri="{FF2B5EF4-FFF2-40B4-BE49-F238E27FC236}">
                    <a16:creationId xmlns:a16="http://schemas.microsoft.com/office/drawing/2014/main" id="{87DB4A1F-C49B-3D6E-5CF1-93DEE50E4B66}"/>
                  </a:ext>
                </a:extLst>
              </p:cNvPr>
              <p:cNvSpPr/>
              <p:nvPr/>
            </p:nvSpPr>
            <p:spPr>
              <a:xfrm>
                <a:off x="2215781" y="2760409"/>
                <a:ext cx="144900" cy="144900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4;p19">
                <a:extLst>
                  <a:ext uri="{FF2B5EF4-FFF2-40B4-BE49-F238E27FC236}">
                    <a16:creationId xmlns:a16="http://schemas.microsoft.com/office/drawing/2014/main" id="{6D508D01-7CDF-807F-DA41-0E11BB958AA9}"/>
                  </a:ext>
                </a:extLst>
              </p:cNvPr>
              <p:cNvSpPr/>
              <p:nvPr/>
            </p:nvSpPr>
            <p:spPr>
              <a:xfrm>
                <a:off x="654151" y="2083295"/>
                <a:ext cx="1451547" cy="140036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5;p19">
                <a:extLst>
                  <a:ext uri="{FF2B5EF4-FFF2-40B4-BE49-F238E27FC236}">
                    <a16:creationId xmlns:a16="http://schemas.microsoft.com/office/drawing/2014/main" id="{9520C43D-3767-5AEB-A86B-B345BF47C3F5}"/>
                  </a:ext>
                </a:extLst>
              </p:cNvPr>
              <p:cNvSpPr/>
              <p:nvPr/>
            </p:nvSpPr>
            <p:spPr>
              <a:xfrm>
                <a:off x="805072" y="2216739"/>
                <a:ext cx="1156039" cy="113347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53972B-382C-E12F-6010-B20956801018}"/>
                </a:ext>
              </a:extLst>
            </p:cNvPr>
            <p:cNvSpPr txBox="1"/>
            <p:nvPr/>
          </p:nvSpPr>
          <p:spPr>
            <a:xfrm>
              <a:off x="1939091" y="2861244"/>
              <a:ext cx="1268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cs typeface="Times New Roman" panose="02020603050405020304" pitchFamily="18" charset="0"/>
                </a:rPr>
                <a:t>Overview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A5BC3B5-6CF8-1AC4-8056-31E48B15C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664" y="3958283"/>
              <a:ext cx="731749" cy="73174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6576A3D-0D6B-79F7-7EB3-4EBB7882A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215" y="2563589"/>
              <a:ext cx="703699" cy="70369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77AC306-432A-AC42-753B-166D042B7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238" y="1135098"/>
              <a:ext cx="588768" cy="89536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34B2455-BE2B-FCA7-958F-CFAAE05C34C3}"/>
                </a:ext>
              </a:extLst>
            </p:cNvPr>
            <p:cNvSpPr txBox="1"/>
            <p:nvPr/>
          </p:nvSpPr>
          <p:spPr>
            <a:xfrm>
              <a:off x="6120110" y="3013239"/>
              <a:ext cx="15953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ED7D31"/>
                  </a:solidFill>
                  <a:latin typeface="Söhne"/>
                </a:rPr>
                <a:t>U</a:t>
              </a:r>
              <a:r>
                <a:rPr lang="en-US" b="0" i="0" dirty="0">
                  <a:solidFill>
                    <a:srgbClr val="ED7D31"/>
                  </a:solidFill>
                  <a:effectLst/>
                  <a:latin typeface="Söhne"/>
                </a:rPr>
                <a:t>nderstudied</a:t>
              </a:r>
              <a:endParaRPr lang="en-US" dirty="0">
                <a:solidFill>
                  <a:srgbClr val="ED7D3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0A39873-CD08-F13E-CCD6-B8D67F4B6DD9}"/>
              </a:ext>
            </a:extLst>
          </p:cNvPr>
          <p:cNvGrpSpPr/>
          <p:nvPr/>
        </p:nvGrpSpPr>
        <p:grpSpPr>
          <a:xfrm>
            <a:off x="8679766" y="281591"/>
            <a:ext cx="3292678" cy="1223727"/>
            <a:chOff x="5416061" y="365760"/>
            <a:chExt cx="3587261" cy="928468"/>
          </a:xfrm>
          <a:solidFill>
            <a:srgbClr val="253C5B"/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2A51FEC-7AAC-E43F-E751-0AFDA8B8740F}"/>
                </a:ext>
              </a:extLst>
            </p:cNvPr>
            <p:cNvSpPr/>
            <p:nvPr/>
          </p:nvSpPr>
          <p:spPr>
            <a:xfrm>
              <a:off x="5416061" y="365760"/>
              <a:ext cx="3587261" cy="928468"/>
            </a:xfrm>
            <a:prstGeom prst="roundRect">
              <a:avLst>
                <a:gd name="adj" fmla="val 31819"/>
              </a:avLst>
            </a:prstGeom>
            <a:solidFill>
              <a:srgbClr val="461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0F619A-61E5-CD11-D96B-EBC704EA7F73}"/>
                </a:ext>
              </a:extLst>
            </p:cNvPr>
            <p:cNvSpPr txBox="1"/>
            <p:nvPr/>
          </p:nvSpPr>
          <p:spPr>
            <a:xfrm>
              <a:off x="5947590" y="561449"/>
              <a:ext cx="2807007" cy="537088"/>
            </a:xfrm>
            <a:prstGeom prst="rect">
              <a:avLst/>
            </a:prstGeom>
            <a:solidFill>
              <a:srgbClr val="461F67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Overview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60220E-6B2C-2428-0EB1-5467E03AA0E0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9407B47-C26A-36C6-2A1C-5974E62EA71D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solidFill>
              <a:srgbClr val="8B5EA8"/>
            </a:solidFill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224031-E391-BFC3-EB1B-ABB3C0C7BA97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6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49188A6-7C0C-6F8C-05C9-A997087AE56E}"/>
              </a:ext>
            </a:extLst>
          </p:cNvPr>
          <p:cNvSpPr/>
          <p:nvPr/>
        </p:nvSpPr>
        <p:spPr>
          <a:xfrm>
            <a:off x="-19050" y="5353050"/>
            <a:ext cx="2457450" cy="1504950"/>
          </a:xfrm>
          <a:prstGeom prst="homePlate">
            <a:avLst/>
          </a:prstGeom>
          <a:solidFill>
            <a:srgbClr val="461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0080A3E-AB73-AAF1-D405-AEDCD5D50CCA}"/>
              </a:ext>
            </a:extLst>
          </p:cNvPr>
          <p:cNvSpPr/>
          <p:nvPr/>
        </p:nvSpPr>
        <p:spPr>
          <a:xfrm>
            <a:off x="1762125" y="5353050"/>
            <a:ext cx="3181350" cy="1504950"/>
          </a:xfrm>
          <a:prstGeom prst="chevron">
            <a:avLst>
              <a:gd name="adj" fmla="val 51266"/>
            </a:avLst>
          </a:prstGeom>
          <a:solidFill>
            <a:srgbClr val="783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8E4C339-1151-4FA0-2B8C-54837020021B}"/>
              </a:ext>
            </a:extLst>
          </p:cNvPr>
          <p:cNvSpPr/>
          <p:nvPr/>
        </p:nvSpPr>
        <p:spPr>
          <a:xfrm>
            <a:off x="4267200" y="5353050"/>
            <a:ext cx="3181350" cy="1504950"/>
          </a:xfrm>
          <a:prstGeom prst="chevron">
            <a:avLst>
              <a:gd name="adj" fmla="val 51266"/>
            </a:avLst>
          </a:prstGeom>
          <a:solidFill>
            <a:srgbClr val="8B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E7E5FC8-4F14-979F-17DA-E74FD860DDEB}"/>
              </a:ext>
            </a:extLst>
          </p:cNvPr>
          <p:cNvSpPr/>
          <p:nvPr/>
        </p:nvSpPr>
        <p:spPr>
          <a:xfrm>
            <a:off x="6762750" y="5353050"/>
            <a:ext cx="3181350" cy="1504950"/>
          </a:xfrm>
          <a:prstGeom prst="chevron">
            <a:avLst>
              <a:gd name="adj" fmla="val 51266"/>
            </a:avLst>
          </a:prstGeom>
          <a:solidFill>
            <a:srgbClr val="A58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840063C-2121-408E-4CF3-1776ED5F8F20}"/>
              </a:ext>
            </a:extLst>
          </p:cNvPr>
          <p:cNvSpPr/>
          <p:nvPr/>
        </p:nvSpPr>
        <p:spPr>
          <a:xfrm>
            <a:off x="9258300" y="5353050"/>
            <a:ext cx="2781300" cy="1504950"/>
          </a:xfrm>
          <a:prstGeom prst="chevron">
            <a:avLst>
              <a:gd name="adj" fmla="val 51266"/>
            </a:avLst>
          </a:prstGeom>
          <a:solidFill>
            <a:srgbClr val="B5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67DD6-8146-EED6-02D8-010EC6C8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1658" y="2883433"/>
            <a:ext cx="2676525" cy="1524000"/>
          </a:xfrm>
          <a:prstGeom prst="rect">
            <a:avLst/>
          </a:prstGeom>
          <a:solidFill>
            <a:srgbClr val="461F67"/>
          </a:solidFill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F7A1E9-726E-2F94-EFD0-3F95C45CC418}"/>
              </a:ext>
            </a:extLst>
          </p:cNvPr>
          <p:cNvGrpSpPr/>
          <p:nvPr/>
        </p:nvGrpSpPr>
        <p:grpSpPr>
          <a:xfrm>
            <a:off x="8063716" y="86760"/>
            <a:ext cx="3919862" cy="1223727"/>
            <a:chOff x="5416061" y="365760"/>
            <a:chExt cx="3587261" cy="928468"/>
          </a:xfrm>
          <a:solidFill>
            <a:srgbClr val="8B5EA8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6D0382-84D6-5E25-B58B-BFA38306596C}"/>
                </a:ext>
              </a:extLst>
            </p:cNvPr>
            <p:cNvSpPr/>
            <p:nvPr/>
          </p:nvSpPr>
          <p:spPr>
            <a:xfrm>
              <a:off x="5416061" y="365760"/>
              <a:ext cx="3587261" cy="928468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69AAD1-9B8B-965A-5066-0E5ABD491FF1}"/>
                </a:ext>
              </a:extLst>
            </p:cNvPr>
            <p:cNvSpPr txBox="1"/>
            <p:nvPr/>
          </p:nvSpPr>
          <p:spPr>
            <a:xfrm>
              <a:off x="6057048" y="561449"/>
              <a:ext cx="2807007" cy="53708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Challenges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6C26AD-0D50-414C-2537-B8C4D42AE70C}"/>
              </a:ext>
            </a:extLst>
          </p:cNvPr>
          <p:cNvCxnSpPr>
            <a:cxnSpLocks/>
          </p:cNvCxnSpPr>
          <p:nvPr/>
        </p:nvCxnSpPr>
        <p:spPr>
          <a:xfrm>
            <a:off x="1762125" y="2171700"/>
            <a:ext cx="0" cy="3048000"/>
          </a:xfrm>
          <a:prstGeom prst="line">
            <a:avLst/>
          </a:prstGeom>
          <a:ln w="53975">
            <a:solidFill>
              <a:srgbClr val="783B9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798B63-01B4-1096-58F2-F18B11F0DBBC}"/>
              </a:ext>
            </a:extLst>
          </p:cNvPr>
          <p:cNvGrpSpPr/>
          <p:nvPr/>
        </p:nvGrpSpPr>
        <p:grpSpPr>
          <a:xfrm>
            <a:off x="1485900" y="1471701"/>
            <a:ext cx="552450" cy="552450"/>
            <a:chOff x="742950" y="905154"/>
            <a:chExt cx="552450" cy="5524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67FB3D-CDD1-DB4E-B406-BE1B21CAF88A}"/>
                </a:ext>
              </a:extLst>
            </p:cNvPr>
            <p:cNvSpPr/>
            <p:nvPr/>
          </p:nvSpPr>
          <p:spPr>
            <a:xfrm>
              <a:off x="742950" y="905154"/>
              <a:ext cx="552450" cy="552450"/>
            </a:xfrm>
            <a:prstGeom prst="ellipse">
              <a:avLst/>
            </a:prstGeom>
            <a:solidFill>
              <a:srgbClr val="253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A333C5-DE92-D450-DD0A-16EBE526862A}"/>
                </a:ext>
              </a:extLst>
            </p:cNvPr>
            <p:cNvSpPr/>
            <p:nvPr/>
          </p:nvSpPr>
          <p:spPr>
            <a:xfrm>
              <a:off x="819150" y="981354"/>
              <a:ext cx="400050" cy="4000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498EC1-1DB2-F816-154E-56C74F934DF7}"/>
              </a:ext>
            </a:extLst>
          </p:cNvPr>
          <p:cNvGrpSpPr/>
          <p:nvPr/>
        </p:nvGrpSpPr>
        <p:grpSpPr>
          <a:xfrm>
            <a:off x="3076575" y="3297168"/>
            <a:ext cx="552450" cy="1922532"/>
            <a:chOff x="4686300" y="3297168"/>
            <a:chExt cx="552450" cy="19225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922794-3945-E6F0-BC11-1EABC435CF17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3645433"/>
              <a:ext cx="0" cy="1574267"/>
            </a:xfrm>
            <a:prstGeom prst="line">
              <a:avLst/>
            </a:prstGeom>
            <a:ln w="53975">
              <a:solidFill>
                <a:srgbClr val="783B9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D5ADED-079A-9637-1C00-889B7F57B5C8}"/>
                </a:ext>
              </a:extLst>
            </p:cNvPr>
            <p:cNvGrpSpPr/>
            <p:nvPr/>
          </p:nvGrpSpPr>
          <p:grpSpPr>
            <a:xfrm>
              <a:off x="4686300" y="3297168"/>
              <a:ext cx="552450" cy="552450"/>
              <a:chOff x="742950" y="905154"/>
              <a:chExt cx="552450" cy="55245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7F9F238-392E-4CDE-51BB-6B08A2678556}"/>
                  </a:ext>
                </a:extLst>
              </p:cNvPr>
              <p:cNvSpPr/>
              <p:nvPr/>
            </p:nvSpPr>
            <p:spPr>
              <a:xfrm>
                <a:off x="742950" y="905154"/>
                <a:ext cx="552450" cy="552450"/>
              </a:xfrm>
              <a:prstGeom prst="ellipse">
                <a:avLst/>
              </a:prstGeom>
              <a:solidFill>
                <a:srgbClr val="253C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F522CDE-D14F-5E4A-C1D9-857D6AA2362C}"/>
                  </a:ext>
                </a:extLst>
              </p:cNvPr>
              <p:cNvSpPr/>
              <p:nvPr/>
            </p:nvSpPr>
            <p:spPr>
              <a:xfrm>
                <a:off x="819150" y="981354"/>
                <a:ext cx="400050" cy="4000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3184AE-BDA9-CBA3-7683-A753796EA3C3}"/>
              </a:ext>
            </a:extLst>
          </p:cNvPr>
          <p:cNvGrpSpPr/>
          <p:nvPr/>
        </p:nvGrpSpPr>
        <p:grpSpPr>
          <a:xfrm>
            <a:off x="5047952" y="1947951"/>
            <a:ext cx="552450" cy="3271749"/>
            <a:chOff x="5047952" y="1947951"/>
            <a:chExt cx="552450" cy="327174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3B303E-005E-BFCB-C8A0-788FDA312F52}"/>
                </a:ext>
              </a:extLst>
            </p:cNvPr>
            <p:cNvCxnSpPr>
              <a:cxnSpLocks/>
            </p:cNvCxnSpPr>
            <p:nvPr/>
          </p:nvCxnSpPr>
          <p:spPr>
            <a:xfrm>
              <a:off x="5309085" y="2357526"/>
              <a:ext cx="0" cy="2862174"/>
            </a:xfrm>
            <a:prstGeom prst="line">
              <a:avLst/>
            </a:prstGeom>
            <a:ln w="53975">
              <a:solidFill>
                <a:srgbClr val="783B9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5A4E34-87D0-6FD1-B8DF-5F91E70F00E5}"/>
                </a:ext>
              </a:extLst>
            </p:cNvPr>
            <p:cNvGrpSpPr/>
            <p:nvPr/>
          </p:nvGrpSpPr>
          <p:grpSpPr>
            <a:xfrm>
              <a:off x="5047952" y="1947951"/>
              <a:ext cx="552450" cy="552450"/>
              <a:chOff x="742950" y="905154"/>
              <a:chExt cx="552450" cy="55245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A4B18B-1CC4-5A0D-7874-CF126580828F}"/>
                  </a:ext>
                </a:extLst>
              </p:cNvPr>
              <p:cNvSpPr/>
              <p:nvPr/>
            </p:nvSpPr>
            <p:spPr>
              <a:xfrm>
                <a:off x="742950" y="905154"/>
                <a:ext cx="552450" cy="552450"/>
              </a:xfrm>
              <a:prstGeom prst="ellipse">
                <a:avLst/>
              </a:prstGeom>
              <a:solidFill>
                <a:srgbClr val="253C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5E59169-50E9-1BA7-A951-71AF0ADBC177}"/>
                  </a:ext>
                </a:extLst>
              </p:cNvPr>
              <p:cNvSpPr/>
              <p:nvPr/>
            </p:nvSpPr>
            <p:spPr>
              <a:xfrm>
                <a:off x="819150" y="981354"/>
                <a:ext cx="400050" cy="4000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85D8B3-3DC6-1633-BF7D-82387BC5AD0A}"/>
              </a:ext>
            </a:extLst>
          </p:cNvPr>
          <p:cNvSpPr txBox="1"/>
          <p:nvPr/>
        </p:nvSpPr>
        <p:spPr>
          <a:xfrm>
            <a:off x="409575" y="752745"/>
            <a:ext cx="278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 publicly available validated dataset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3A4ACF-6B08-CB7B-DE84-F40A6EE87F80}"/>
              </a:ext>
            </a:extLst>
          </p:cNvPr>
          <p:cNvSpPr txBox="1"/>
          <p:nvPr/>
        </p:nvSpPr>
        <p:spPr>
          <a:xfrm>
            <a:off x="1962150" y="2412034"/>
            <a:ext cx="278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Understudied field of research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AFEC4-2EB1-B78D-DECF-0ECF3A5A2370}"/>
              </a:ext>
            </a:extLst>
          </p:cNvPr>
          <p:cNvSpPr txBox="1"/>
          <p:nvPr/>
        </p:nvSpPr>
        <p:spPr>
          <a:xfrm>
            <a:off x="3933527" y="841800"/>
            <a:ext cx="278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Developed models</a:t>
            </a:r>
          </a:p>
          <a:p>
            <a:pPr algn="ctr"/>
            <a:r>
              <a:rPr lang="en-US" sz="2000" b="1" dirty="0"/>
              <a:t>suffer from lack of reproducibility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56946B-63BE-AE91-BF2E-144FAD2F7F46}"/>
              </a:ext>
            </a:extLst>
          </p:cNvPr>
          <p:cNvGrpSpPr/>
          <p:nvPr/>
        </p:nvGrpSpPr>
        <p:grpSpPr>
          <a:xfrm>
            <a:off x="7448550" y="3363843"/>
            <a:ext cx="552450" cy="1922532"/>
            <a:chOff x="4686300" y="3297168"/>
            <a:chExt cx="552450" cy="192253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A1E5E3-A9DB-AB1D-D03B-E69F89D4D65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3645433"/>
              <a:ext cx="0" cy="1574267"/>
            </a:xfrm>
            <a:prstGeom prst="line">
              <a:avLst/>
            </a:prstGeom>
            <a:ln w="53975">
              <a:solidFill>
                <a:srgbClr val="783B9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2DB2831-3C9E-4704-936D-359278D8BD03}"/>
                </a:ext>
              </a:extLst>
            </p:cNvPr>
            <p:cNvGrpSpPr/>
            <p:nvPr/>
          </p:nvGrpSpPr>
          <p:grpSpPr>
            <a:xfrm>
              <a:off x="4686300" y="3297168"/>
              <a:ext cx="552450" cy="552450"/>
              <a:chOff x="742950" y="905154"/>
              <a:chExt cx="552450" cy="55245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972FA2B-5E57-2780-DD33-F5D600B2B717}"/>
                  </a:ext>
                </a:extLst>
              </p:cNvPr>
              <p:cNvSpPr/>
              <p:nvPr/>
            </p:nvSpPr>
            <p:spPr>
              <a:xfrm>
                <a:off x="742950" y="905154"/>
                <a:ext cx="552450" cy="552450"/>
              </a:xfrm>
              <a:prstGeom prst="ellipse">
                <a:avLst/>
              </a:prstGeom>
              <a:solidFill>
                <a:srgbClr val="253C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13899B4-86AE-441E-E922-9691500C86A7}"/>
                  </a:ext>
                </a:extLst>
              </p:cNvPr>
              <p:cNvSpPr/>
              <p:nvPr/>
            </p:nvSpPr>
            <p:spPr>
              <a:xfrm>
                <a:off x="819150" y="981354"/>
                <a:ext cx="400050" cy="4000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54FC96-6EEC-5080-E6C5-69E778DA9B37}"/>
              </a:ext>
            </a:extLst>
          </p:cNvPr>
          <p:cNvSpPr txBox="1"/>
          <p:nvPr/>
        </p:nvSpPr>
        <p:spPr>
          <a:xfrm>
            <a:off x="6315075" y="2512817"/>
            <a:ext cx="278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Low samples to label ratio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BDC8C3-92E0-2087-8AFA-7F69B808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980" y="4393376"/>
            <a:ext cx="5381625" cy="20002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F27E43-049E-C081-F078-407929496838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AA5FAF9-D487-42D0-DD44-A011BAED226D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solidFill>
              <a:srgbClr val="C7EEFF"/>
            </a:solidFill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F120B-9425-2627-6AE1-AC143EC83589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0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7B76C5-D5D5-005A-EAE4-B0647D951C3D}"/>
              </a:ext>
            </a:extLst>
          </p:cNvPr>
          <p:cNvGrpSpPr/>
          <p:nvPr/>
        </p:nvGrpSpPr>
        <p:grpSpPr>
          <a:xfrm>
            <a:off x="597270" y="1369703"/>
            <a:ext cx="5192066" cy="4589166"/>
            <a:chOff x="209551" y="1186463"/>
            <a:chExt cx="5192066" cy="458916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00C4B4-FAE9-E8AC-EC4C-1E2585194EE3}"/>
                </a:ext>
              </a:extLst>
            </p:cNvPr>
            <p:cNvSpPr/>
            <p:nvPr/>
          </p:nvSpPr>
          <p:spPr>
            <a:xfrm>
              <a:off x="209551" y="4774197"/>
              <a:ext cx="5192066" cy="1001432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304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90C314-D1BA-14C1-EEDB-2E74F89165BD}"/>
                </a:ext>
              </a:extLst>
            </p:cNvPr>
            <p:cNvGrpSpPr/>
            <p:nvPr/>
          </p:nvGrpSpPr>
          <p:grpSpPr>
            <a:xfrm>
              <a:off x="954384" y="1186463"/>
              <a:ext cx="3941466" cy="3941466"/>
              <a:chOff x="1287759" y="1160891"/>
              <a:chExt cx="3967700" cy="3967700"/>
            </a:xfrm>
          </p:grpSpPr>
          <p:sp>
            <p:nvSpPr>
              <p:cNvPr id="7" name="Donut 2">
                <a:extLst>
                  <a:ext uri="{FF2B5EF4-FFF2-40B4-BE49-F238E27FC236}">
                    <a16:creationId xmlns:a16="http://schemas.microsoft.com/office/drawing/2014/main" id="{DF8265D8-AF8B-8B80-FF0A-B3BBBE27FA5A}"/>
                  </a:ext>
                </a:extLst>
              </p:cNvPr>
              <p:cNvSpPr/>
              <p:nvPr/>
            </p:nvSpPr>
            <p:spPr>
              <a:xfrm>
                <a:off x="1287759" y="1160891"/>
                <a:ext cx="3967700" cy="3967700"/>
              </a:xfrm>
              <a:prstGeom prst="donut">
                <a:avLst>
                  <a:gd name="adj" fmla="val 9488"/>
                </a:avLst>
              </a:prstGeom>
              <a:solidFill>
                <a:srgbClr val="4C6685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Donut 12">
                <a:extLst>
                  <a:ext uri="{FF2B5EF4-FFF2-40B4-BE49-F238E27FC236}">
                    <a16:creationId xmlns:a16="http://schemas.microsoft.com/office/drawing/2014/main" id="{AA0A82AA-D455-1B3E-7E4B-2EB1D01C03D3}"/>
                  </a:ext>
                </a:extLst>
              </p:cNvPr>
              <p:cNvSpPr/>
              <p:nvPr/>
            </p:nvSpPr>
            <p:spPr>
              <a:xfrm>
                <a:off x="2026235" y="1899367"/>
                <a:ext cx="2490748" cy="2490748"/>
              </a:xfrm>
              <a:prstGeom prst="donut">
                <a:avLst>
                  <a:gd name="adj" fmla="val 14681"/>
                </a:avLst>
              </a:prstGeom>
              <a:solidFill>
                <a:srgbClr val="899DB7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4DF17B-3D31-5285-E151-ECE75A0AF88A}"/>
                  </a:ext>
                </a:extLst>
              </p:cNvPr>
              <p:cNvSpPr/>
              <p:nvPr/>
            </p:nvSpPr>
            <p:spPr>
              <a:xfrm>
                <a:off x="2849692" y="2722824"/>
                <a:ext cx="843833" cy="843833"/>
              </a:xfrm>
              <a:prstGeom prst="ellipse">
                <a:avLst/>
              </a:prstGeom>
              <a:solidFill>
                <a:srgbClr val="FD5458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369C5D1-4987-C857-7332-3FDD904946EE}"/>
              </a:ext>
            </a:extLst>
          </p:cNvPr>
          <p:cNvSpPr/>
          <p:nvPr/>
        </p:nvSpPr>
        <p:spPr>
          <a:xfrm>
            <a:off x="6285325" y="5040409"/>
            <a:ext cx="5192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To propose a hybrid model comprised of a pretrained model and novel architecture</a:t>
            </a:r>
            <a:endParaRPr lang="en-US" sz="2400" b="1" i="0" dirty="0">
              <a:solidFill>
                <a:srgbClr val="7030A0"/>
              </a:solidFill>
              <a:effectLst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BF3EFB-08C7-1A74-C647-1377E83EB6A0}"/>
              </a:ext>
            </a:extLst>
          </p:cNvPr>
          <p:cNvGrpSpPr/>
          <p:nvPr/>
        </p:nvGrpSpPr>
        <p:grpSpPr>
          <a:xfrm>
            <a:off x="6088618" y="1554884"/>
            <a:ext cx="4344922" cy="830997"/>
            <a:chOff x="6842761" y="885662"/>
            <a:chExt cx="4344922" cy="83099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4C0DB7-130E-05D3-1C47-301667AF8C19}"/>
                </a:ext>
              </a:extLst>
            </p:cNvPr>
            <p:cNvSpPr/>
            <p:nvPr/>
          </p:nvSpPr>
          <p:spPr>
            <a:xfrm>
              <a:off x="6842761" y="885662"/>
              <a:ext cx="402728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solidFill>
                    <a:schemeClr val="accent6">
                      <a:lumMod val="75000"/>
                    </a:schemeClr>
                  </a:solidFill>
                  <a:effectLst/>
                </a:rPr>
                <a:t>To create a comprehensive dataset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9CC630-8FE4-6F67-0C65-5DCA53E907BB}"/>
                </a:ext>
              </a:extLst>
            </p:cNvPr>
            <p:cNvCxnSpPr/>
            <p:nvPr/>
          </p:nvCxnSpPr>
          <p:spPr>
            <a:xfrm>
              <a:off x="6891115" y="1704552"/>
              <a:ext cx="4296568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28A710-04C1-EBFB-D24A-269C39433893}"/>
              </a:ext>
            </a:extLst>
          </p:cNvPr>
          <p:cNvGrpSpPr/>
          <p:nvPr/>
        </p:nvGrpSpPr>
        <p:grpSpPr>
          <a:xfrm>
            <a:off x="6860609" y="3356058"/>
            <a:ext cx="5061311" cy="461665"/>
            <a:chOff x="7084293" y="3004036"/>
            <a:chExt cx="4333595" cy="4616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D176B5-A2CD-AF6F-69BF-EC4CA3E9810D}"/>
                </a:ext>
              </a:extLst>
            </p:cNvPr>
            <p:cNvSpPr/>
            <p:nvPr/>
          </p:nvSpPr>
          <p:spPr>
            <a:xfrm>
              <a:off x="7390607" y="3004036"/>
              <a:ext cx="40272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To develop a novel architecture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B83649-081C-5E4E-10CB-5387BA471C02}"/>
                </a:ext>
              </a:extLst>
            </p:cNvPr>
            <p:cNvCxnSpPr/>
            <p:nvPr/>
          </p:nvCxnSpPr>
          <p:spPr>
            <a:xfrm>
              <a:off x="7084293" y="3465701"/>
              <a:ext cx="3829050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7864EF-7FD2-E736-4D46-0EBFF6A1BEC7}"/>
              </a:ext>
            </a:extLst>
          </p:cNvPr>
          <p:cNvGrpSpPr/>
          <p:nvPr/>
        </p:nvGrpSpPr>
        <p:grpSpPr>
          <a:xfrm>
            <a:off x="5727481" y="1513739"/>
            <a:ext cx="380937" cy="435732"/>
            <a:chOff x="2753516" y="2669768"/>
            <a:chExt cx="336289" cy="384662"/>
          </a:xfrm>
          <a:solidFill>
            <a:srgbClr val="F5C257"/>
          </a:solidFill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C2835F3-131E-CD33-9A84-3C7A12008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3516" y="2669768"/>
              <a:ext cx="189308" cy="197215"/>
            </a:xfrm>
            <a:custGeom>
              <a:avLst/>
              <a:gdLst>
                <a:gd name="T0" fmla="*/ 764 w 770"/>
                <a:gd name="T1" fmla="*/ 106 h 803"/>
                <a:gd name="T2" fmla="*/ 666 w 770"/>
                <a:gd name="T3" fmla="*/ 7 h 803"/>
                <a:gd name="T4" fmla="*/ 639 w 770"/>
                <a:gd name="T5" fmla="*/ 7 h 803"/>
                <a:gd name="T6" fmla="*/ 639 w 770"/>
                <a:gd name="T7" fmla="*/ 35 h 803"/>
                <a:gd name="T8" fmla="*/ 705 w 770"/>
                <a:gd name="T9" fmla="*/ 100 h 803"/>
                <a:gd name="T10" fmla="*/ 684 w 770"/>
                <a:gd name="T11" fmla="*/ 100 h 803"/>
                <a:gd name="T12" fmla="*/ 200 w 770"/>
                <a:gd name="T13" fmla="*/ 300 h 803"/>
                <a:gd name="T14" fmla="*/ 0 w 770"/>
                <a:gd name="T15" fmla="*/ 784 h 803"/>
                <a:gd name="T16" fmla="*/ 19 w 770"/>
                <a:gd name="T17" fmla="*/ 803 h 803"/>
                <a:gd name="T18" fmla="*/ 38 w 770"/>
                <a:gd name="T19" fmla="*/ 784 h 803"/>
                <a:gd name="T20" fmla="*/ 684 w 770"/>
                <a:gd name="T21" fmla="*/ 138 h 803"/>
                <a:gd name="T22" fmla="*/ 705 w 770"/>
                <a:gd name="T23" fmla="*/ 138 h 803"/>
                <a:gd name="T24" fmla="*/ 639 w 770"/>
                <a:gd name="T25" fmla="*/ 204 h 803"/>
                <a:gd name="T26" fmla="*/ 639 w 770"/>
                <a:gd name="T27" fmla="*/ 231 h 803"/>
                <a:gd name="T28" fmla="*/ 653 w 770"/>
                <a:gd name="T29" fmla="*/ 237 h 803"/>
                <a:gd name="T30" fmla="*/ 666 w 770"/>
                <a:gd name="T31" fmla="*/ 231 h 803"/>
                <a:gd name="T32" fmla="*/ 764 w 770"/>
                <a:gd name="T33" fmla="*/ 133 h 803"/>
                <a:gd name="T34" fmla="*/ 770 w 770"/>
                <a:gd name="T35" fmla="*/ 119 h 803"/>
                <a:gd name="T36" fmla="*/ 764 w 770"/>
                <a:gd name="T37" fmla="*/ 106 h 803"/>
                <a:gd name="T38" fmla="*/ 764 w 770"/>
                <a:gd name="T39" fmla="*/ 106 h 803"/>
                <a:gd name="T40" fmla="*/ 764 w 770"/>
                <a:gd name="T41" fmla="*/ 10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0" h="803">
                  <a:moveTo>
                    <a:pt x="764" y="106"/>
                  </a:moveTo>
                  <a:cubicBezTo>
                    <a:pt x="666" y="7"/>
                    <a:pt x="666" y="7"/>
                    <a:pt x="666" y="7"/>
                  </a:cubicBezTo>
                  <a:cubicBezTo>
                    <a:pt x="659" y="0"/>
                    <a:pt x="647" y="0"/>
                    <a:pt x="639" y="7"/>
                  </a:cubicBezTo>
                  <a:cubicBezTo>
                    <a:pt x="632" y="15"/>
                    <a:pt x="632" y="27"/>
                    <a:pt x="639" y="35"/>
                  </a:cubicBezTo>
                  <a:cubicBezTo>
                    <a:pt x="705" y="100"/>
                    <a:pt x="705" y="100"/>
                    <a:pt x="705" y="100"/>
                  </a:cubicBezTo>
                  <a:cubicBezTo>
                    <a:pt x="684" y="100"/>
                    <a:pt x="684" y="100"/>
                    <a:pt x="684" y="100"/>
                  </a:cubicBezTo>
                  <a:cubicBezTo>
                    <a:pt x="501" y="100"/>
                    <a:pt x="330" y="171"/>
                    <a:pt x="200" y="300"/>
                  </a:cubicBezTo>
                  <a:cubicBezTo>
                    <a:pt x="71" y="429"/>
                    <a:pt x="0" y="601"/>
                    <a:pt x="0" y="784"/>
                  </a:cubicBezTo>
                  <a:cubicBezTo>
                    <a:pt x="0" y="794"/>
                    <a:pt x="9" y="803"/>
                    <a:pt x="19" y="803"/>
                  </a:cubicBezTo>
                  <a:cubicBezTo>
                    <a:pt x="30" y="803"/>
                    <a:pt x="38" y="794"/>
                    <a:pt x="38" y="784"/>
                  </a:cubicBezTo>
                  <a:cubicBezTo>
                    <a:pt x="38" y="428"/>
                    <a:pt x="328" y="138"/>
                    <a:pt x="684" y="138"/>
                  </a:cubicBezTo>
                  <a:cubicBezTo>
                    <a:pt x="705" y="138"/>
                    <a:pt x="705" y="138"/>
                    <a:pt x="705" y="138"/>
                  </a:cubicBezTo>
                  <a:cubicBezTo>
                    <a:pt x="639" y="204"/>
                    <a:pt x="639" y="204"/>
                    <a:pt x="639" y="204"/>
                  </a:cubicBezTo>
                  <a:cubicBezTo>
                    <a:pt x="632" y="211"/>
                    <a:pt x="632" y="223"/>
                    <a:pt x="639" y="231"/>
                  </a:cubicBezTo>
                  <a:cubicBezTo>
                    <a:pt x="643" y="235"/>
                    <a:pt x="648" y="237"/>
                    <a:pt x="653" y="237"/>
                  </a:cubicBezTo>
                  <a:cubicBezTo>
                    <a:pt x="658" y="237"/>
                    <a:pt x="663" y="235"/>
                    <a:pt x="666" y="231"/>
                  </a:cubicBezTo>
                  <a:cubicBezTo>
                    <a:pt x="764" y="133"/>
                    <a:pt x="764" y="133"/>
                    <a:pt x="764" y="133"/>
                  </a:cubicBezTo>
                  <a:cubicBezTo>
                    <a:pt x="768" y="129"/>
                    <a:pt x="770" y="124"/>
                    <a:pt x="770" y="119"/>
                  </a:cubicBezTo>
                  <a:cubicBezTo>
                    <a:pt x="770" y="114"/>
                    <a:pt x="768" y="109"/>
                    <a:pt x="764" y="106"/>
                  </a:cubicBezTo>
                  <a:close/>
                  <a:moveTo>
                    <a:pt x="764" y="106"/>
                  </a:moveTo>
                  <a:cubicBezTo>
                    <a:pt x="764" y="106"/>
                    <a:pt x="764" y="106"/>
                    <a:pt x="764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4259FD9-94D6-AFFA-652F-449B51A5A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0497" y="2857680"/>
              <a:ext cx="189308" cy="196750"/>
            </a:xfrm>
            <a:custGeom>
              <a:avLst/>
              <a:gdLst>
                <a:gd name="T0" fmla="*/ 570 w 770"/>
                <a:gd name="T1" fmla="*/ 503 h 801"/>
                <a:gd name="T2" fmla="*/ 770 w 770"/>
                <a:gd name="T3" fmla="*/ 19 h 801"/>
                <a:gd name="T4" fmla="*/ 751 w 770"/>
                <a:gd name="T5" fmla="*/ 0 h 801"/>
                <a:gd name="T6" fmla="*/ 732 w 770"/>
                <a:gd name="T7" fmla="*/ 19 h 801"/>
                <a:gd name="T8" fmla="*/ 86 w 770"/>
                <a:gd name="T9" fmla="*/ 665 h 801"/>
                <a:gd name="T10" fmla="*/ 65 w 770"/>
                <a:gd name="T11" fmla="*/ 665 h 801"/>
                <a:gd name="T12" fmla="*/ 131 w 770"/>
                <a:gd name="T13" fmla="*/ 599 h 801"/>
                <a:gd name="T14" fmla="*/ 131 w 770"/>
                <a:gd name="T15" fmla="*/ 572 h 801"/>
                <a:gd name="T16" fmla="*/ 104 w 770"/>
                <a:gd name="T17" fmla="*/ 572 h 801"/>
                <a:gd name="T18" fmla="*/ 6 w 770"/>
                <a:gd name="T19" fmla="*/ 670 h 801"/>
                <a:gd name="T20" fmla="*/ 0 w 770"/>
                <a:gd name="T21" fmla="*/ 683 h 801"/>
                <a:gd name="T22" fmla="*/ 6 w 770"/>
                <a:gd name="T23" fmla="*/ 697 h 801"/>
                <a:gd name="T24" fmla="*/ 104 w 770"/>
                <a:gd name="T25" fmla="*/ 795 h 801"/>
                <a:gd name="T26" fmla="*/ 117 w 770"/>
                <a:gd name="T27" fmla="*/ 801 h 801"/>
                <a:gd name="T28" fmla="*/ 131 w 770"/>
                <a:gd name="T29" fmla="*/ 795 h 801"/>
                <a:gd name="T30" fmla="*/ 131 w 770"/>
                <a:gd name="T31" fmla="*/ 768 h 801"/>
                <a:gd name="T32" fmla="*/ 65 w 770"/>
                <a:gd name="T33" fmla="*/ 702 h 801"/>
                <a:gd name="T34" fmla="*/ 86 w 770"/>
                <a:gd name="T35" fmla="*/ 702 h 801"/>
                <a:gd name="T36" fmla="*/ 570 w 770"/>
                <a:gd name="T37" fmla="*/ 503 h 801"/>
                <a:gd name="T38" fmla="*/ 570 w 770"/>
                <a:gd name="T39" fmla="*/ 503 h 801"/>
                <a:gd name="T40" fmla="*/ 570 w 770"/>
                <a:gd name="T41" fmla="*/ 503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0" h="801">
                  <a:moveTo>
                    <a:pt x="570" y="503"/>
                  </a:moveTo>
                  <a:cubicBezTo>
                    <a:pt x="699" y="373"/>
                    <a:pt x="770" y="201"/>
                    <a:pt x="770" y="19"/>
                  </a:cubicBezTo>
                  <a:cubicBezTo>
                    <a:pt x="770" y="8"/>
                    <a:pt x="762" y="0"/>
                    <a:pt x="751" y="0"/>
                  </a:cubicBezTo>
                  <a:cubicBezTo>
                    <a:pt x="741" y="0"/>
                    <a:pt x="732" y="8"/>
                    <a:pt x="732" y="19"/>
                  </a:cubicBezTo>
                  <a:cubicBezTo>
                    <a:pt x="732" y="375"/>
                    <a:pt x="442" y="665"/>
                    <a:pt x="86" y="665"/>
                  </a:cubicBezTo>
                  <a:cubicBezTo>
                    <a:pt x="65" y="665"/>
                    <a:pt x="65" y="665"/>
                    <a:pt x="65" y="665"/>
                  </a:cubicBezTo>
                  <a:cubicBezTo>
                    <a:pt x="131" y="599"/>
                    <a:pt x="131" y="599"/>
                    <a:pt x="131" y="599"/>
                  </a:cubicBezTo>
                  <a:cubicBezTo>
                    <a:pt x="138" y="592"/>
                    <a:pt x="138" y="579"/>
                    <a:pt x="131" y="572"/>
                  </a:cubicBezTo>
                  <a:cubicBezTo>
                    <a:pt x="124" y="564"/>
                    <a:pt x="111" y="564"/>
                    <a:pt x="104" y="572"/>
                  </a:cubicBezTo>
                  <a:cubicBezTo>
                    <a:pt x="6" y="670"/>
                    <a:pt x="6" y="670"/>
                    <a:pt x="6" y="670"/>
                  </a:cubicBezTo>
                  <a:cubicBezTo>
                    <a:pt x="2" y="673"/>
                    <a:pt x="0" y="679"/>
                    <a:pt x="0" y="683"/>
                  </a:cubicBezTo>
                  <a:cubicBezTo>
                    <a:pt x="0" y="688"/>
                    <a:pt x="2" y="693"/>
                    <a:pt x="6" y="697"/>
                  </a:cubicBezTo>
                  <a:cubicBezTo>
                    <a:pt x="104" y="795"/>
                    <a:pt x="104" y="795"/>
                    <a:pt x="104" y="795"/>
                  </a:cubicBezTo>
                  <a:cubicBezTo>
                    <a:pt x="108" y="799"/>
                    <a:pt x="112" y="801"/>
                    <a:pt x="117" y="801"/>
                  </a:cubicBezTo>
                  <a:cubicBezTo>
                    <a:pt x="122" y="801"/>
                    <a:pt x="127" y="799"/>
                    <a:pt x="131" y="795"/>
                  </a:cubicBezTo>
                  <a:cubicBezTo>
                    <a:pt x="138" y="788"/>
                    <a:pt x="138" y="776"/>
                    <a:pt x="131" y="768"/>
                  </a:cubicBezTo>
                  <a:cubicBezTo>
                    <a:pt x="65" y="702"/>
                    <a:pt x="65" y="702"/>
                    <a:pt x="65" y="702"/>
                  </a:cubicBezTo>
                  <a:cubicBezTo>
                    <a:pt x="86" y="702"/>
                    <a:pt x="86" y="702"/>
                    <a:pt x="86" y="702"/>
                  </a:cubicBezTo>
                  <a:cubicBezTo>
                    <a:pt x="269" y="703"/>
                    <a:pt x="441" y="632"/>
                    <a:pt x="570" y="503"/>
                  </a:cubicBezTo>
                  <a:close/>
                  <a:moveTo>
                    <a:pt x="570" y="503"/>
                  </a:moveTo>
                  <a:cubicBezTo>
                    <a:pt x="570" y="503"/>
                    <a:pt x="570" y="503"/>
                    <a:pt x="570" y="5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A22EA3F7-E03E-1E5F-83DB-9CA363BC61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7471" y="2749770"/>
              <a:ext cx="228844" cy="224657"/>
            </a:xfrm>
            <a:custGeom>
              <a:avLst/>
              <a:gdLst>
                <a:gd name="T0" fmla="*/ 845 w 930"/>
                <a:gd name="T1" fmla="*/ 398 h 915"/>
                <a:gd name="T2" fmla="*/ 918 w 930"/>
                <a:gd name="T3" fmla="*/ 305 h 915"/>
                <a:gd name="T4" fmla="*/ 817 w 930"/>
                <a:gd name="T5" fmla="*/ 214 h 915"/>
                <a:gd name="T6" fmla="*/ 709 w 930"/>
                <a:gd name="T7" fmla="*/ 105 h 915"/>
                <a:gd name="T8" fmla="*/ 595 w 930"/>
                <a:gd name="T9" fmla="*/ 0 h 915"/>
                <a:gd name="T10" fmla="*/ 406 w 930"/>
                <a:gd name="T11" fmla="*/ 77 h 915"/>
                <a:gd name="T12" fmla="*/ 313 w 930"/>
                <a:gd name="T13" fmla="*/ 5 h 915"/>
                <a:gd name="T14" fmla="*/ 221 w 930"/>
                <a:gd name="T15" fmla="*/ 105 h 915"/>
                <a:gd name="T16" fmla="*/ 113 w 930"/>
                <a:gd name="T17" fmla="*/ 214 h 915"/>
                <a:gd name="T18" fmla="*/ 12 w 930"/>
                <a:gd name="T19" fmla="*/ 305 h 915"/>
                <a:gd name="T20" fmla="*/ 85 w 930"/>
                <a:gd name="T21" fmla="*/ 398 h 915"/>
                <a:gd name="T22" fmla="*/ 12 w 930"/>
                <a:gd name="T23" fmla="*/ 610 h 915"/>
                <a:gd name="T24" fmla="*/ 113 w 930"/>
                <a:gd name="T25" fmla="*/ 702 h 915"/>
                <a:gd name="T26" fmla="*/ 221 w 930"/>
                <a:gd name="T27" fmla="*/ 810 h 915"/>
                <a:gd name="T28" fmla="*/ 313 w 930"/>
                <a:gd name="T29" fmla="*/ 911 h 915"/>
                <a:gd name="T30" fmla="*/ 406 w 930"/>
                <a:gd name="T31" fmla="*/ 838 h 915"/>
                <a:gd name="T32" fmla="*/ 595 w 930"/>
                <a:gd name="T33" fmla="*/ 915 h 915"/>
                <a:gd name="T34" fmla="*/ 709 w 930"/>
                <a:gd name="T35" fmla="*/ 810 h 915"/>
                <a:gd name="T36" fmla="*/ 817 w 930"/>
                <a:gd name="T37" fmla="*/ 702 h 915"/>
                <a:gd name="T38" fmla="*/ 918 w 930"/>
                <a:gd name="T39" fmla="*/ 610 h 915"/>
                <a:gd name="T40" fmla="*/ 857 w 930"/>
                <a:gd name="T41" fmla="*/ 656 h 915"/>
                <a:gd name="T42" fmla="*/ 776 w 930"/>
                <a:gd name="T43" fmla="*/ 643 h 915"/>
                <a:gd name="T44" fmla="*/ 650 w 930"/>
                <a:gd name="T45" fmla="*/ 769 h 915"/>
                <a:gd name="T46" fmla="*/ 602 w 930"/>
                <a:gd name="T47" fmla="*/ 875 h 915"/>
                <a:gd name="T48" fmla="*/ 554 w 930"/>
                <a:gd name="T49" fmla="*/ 809 h 915"/>
                <a:gd name="T50" fmla="*/ 398 w 930"/>
                <a:gd name="T51" fmla="*/ 798 h 915"/>
                <a:gd name="T52" fmla="*/ 335 w 930"/>
                <a:gd name="T53" fmla="*/ 877 h 915"/>
                <a:gd name="T54" fmla="*/ 257 w 930"/>
                <a:gd name="T55" fmla="*/ 840 h 915"/>
                <a:gd name="T56" fmla="*/ 273 w 930"/>
                <a:gd name="T57" fmla="*/ 746 h 915"/>
                <a:gd name="T58" fmla="*/ 98 w 930"/>
                <a:gd name="T59" fmla="*/ 666 h 915"/>
                <a:gd name="T60" fmla="*/ 48 w 930"/>
                <a:gd name="T61" fmla="*/ 595 h 915"/>
                <a:gd name="T62" fmla="*/ 125 w 930"/>
                <a:gd name="T63" fmla="*/ 525 h 915"/>
                <a:gd name="T64" fmla="*/ 58 w 930"/>
                <a:gd name="T65" fmla="*/ 346 h 915"/>
                <a:gd name="T66" fmla="*/ 73 w 930"/>
                <a:gd name="T67" fmla="*/ 260 h 915"/>
                <a:gd name="T68" fmla="*/ 154 w 930"/>
                <a:gd name="T69" fmla="*/ 272 h 915"/>
                <a:gd name="T70" fmla="*/ 280 w 930"/>
                <a:gd name="T71" fmla="*/ 147 h 915"/>
                <a:gd name="T72" fmla="*/ 267 w 930"/>
                <a:gd name="T73" fmla="*/ 66 h 915"/>
                <a:gd name="T74" fmla="*/ 353 w 930"/>
                <a:gd name="T75" fmla="*/ 51 h 915"/>
                <a:gd name="T76" fmla="*/ 532 w 930"/>
                <a:gd name="T77" fmla="*/ 118 h 915"/>
                <a:gd name="T78" fmla="*/ 595 w 930"/>
                <a:gd name="T79" fmla="*/ 39 h 915"/>
                <a:gd name="T80" fmla="*/ 673 w 930"/>
                <a:gd name="T81" fmla="*/ 76 h 915"/>
                <a:gd name="T82" fmla="*/ 657 w 930"/>
                <a:gd name="T83" fmla="*/ 170 h 915"/>
                <a:gd name="T84" fmla="*/ 832 w 930"/>
                <a:gd name="T85" fmla="*/ 249 h 915"/>
                <a:gd name="T86" fmla="*/ 882 w 930"/>
                <a:gd name="T87" fmla="*/ 320 h 915"/>
                <a:gd name="T88" fmla="*/ 816 w 930"/>
                <a:gd name="T89" fmla="*/ 369 h 915"/>
                <a:gd name="T90" fmla="*/ 816 w 930"/>
                <a:gd name="T91" fmla="*/ 547 h 915"/>
                <a:gd name="T92" fmla="*/ 882 w 930"/>
                <a:gd name="T93" fmla="*/ 59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0" h="915">
                  <a:moveTo>
                    <a:pt x="887" y="534"/>
                  </a:moveTo>
                  <a:cubicBezTo>
                    <a:pt x="845" y="517"/>
                    <a:pt x="845" y="517"/>
                    <a:pt x="845" y="517"/>
                  </a:cubicBezTo>
                  <a:cubicBezTo>
                    <a:pt x="851" y="478"/>
                    <a:pt x="851" y="438"/>
                    <a:pt x="845" y="398"/>
                  </a:cubicBezTo>
                  <a:cubicBezTo>
                    <a:pt x="887" y="381"/>
                    <a:pt x="887" y="381"/>
                    <a:pt x="887" y="381"/>
                  </a:cubicBezTo>
                  <a:cubicBezTo>
                    <a:pt x="901" y="375"/>
                    <a:pt x="912" y="364"/>
                    <a:pt x="918" y="350"/>
                  </a:cubicBezTo>
                  <a:cubicBezTo>
                    <a:pt x="924" y="336"/>
                    <a:pt x="924" y="320"/>
                    <a:pt x="918" y="305"/>
                  </a:cubicBezTo>
                  <a:cubicBezTo>
                    <a:pt x="893" y="245"/>
                    <a:pt x="893" y="245"/>
                    <a:pt x="893" y="245"/>
                  </a:cubicBezTo>
                  <a:cubicBezTo>
                    <a:pt x="884" y="223"/>
                    <a:pt x="863" y="209"/>
                    <a:pt x="839" y="209"/>
                  </a:cubicBezTo>
                  <a:cubicBezTo>
                    <a:pt x="832" y="209"/>
                    <a:pt x="824" y="211"/>
                    <a:pt x="817" y="214"/>
                  </a:cubicBezTo>
                  <a:cubicBezTo>
                    <a:pt x="776" y="231"/>
                    <a:pt x="776" y="231"/>
                    <a:pt x="776" y="231"/>
                  </a:cubicBezTo>
                  <a:cubicBezTo>
                    <a:pt x="753" y="198"/>
                    <a:pt x="724" y="170"/>
                    <a:pt x="692" y="147"/>
                  </a:cubicBezTo>
                  <a:cubicBezTo>
                    <a:pt x="709" y="105"/>
                    <a:pt x="709" y="105"/>
                    <a:pt x="709" y="105"/>
                  </a:cubicBezTo>
                  <a:cubicBezTo>
                    <a:pt x="721" y="76"/>
                    <a:pt x="707" y="42"/>
                    <a:pt x="678" y="30"/>
                  </a:cubicBezTo>
                  <a:cubicBezTo>
                    <a:pt x="617" y="5"/>
                    <a:pt x="617" y="5"/>
                    <a:pt x="617" y="5"/>
                  </a:cubicBezTo>
                  <a:cubicBezTo>
                    <a:pt x="610" y="2"/>
                    <a:pt x="602" y="0"/>
                    <a:pt x="595" y="0"/>
                  </a:cubicBezTo>
                  <a:cubicBezTo>
                    <a:pt x="571" y="0"/>
                    <a:pt x="551" y="14"/>
                    <a:pt x="541" y="36"/>
                  </a:cubicBezTo>
                  <a:cubicBezTo>
                    <a:pt x="524" y="77"/>
                    <a:pt x="524" y="77"/>
                    <a:pt x="524" y="77"/>
                  </a:cubicBezTo>
                  <a:cubicBezTo>
                    <a:pt x="485" y="71"/>
                    <a:pt x="445" y="71"/>
                    <a:pt x="406" y="77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80" y="14"/>
                    <a:pt x="359" y="0"/>
                    <a:pt x="335" y="0"/>
                  </a:cubicBezTo>
                  <a:cubicBezTo>
                    <a:pt x="327" y="0"/>
                    <a:pt x="320" y="2"/>
                    <a:pt x="313" y="5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38" y="36"/>
                    <a:pt x="227" y="47"/>
                    <a:pt x="221" y="61"/>
                  </a:cubicBezTo>
                  <a:cubicBezTo>
                    <a:pt x="215" y="75"/>
                    <a:pt x="215" y="91"/>
                    <a:pt x="221" y="105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06" y="170"/>
                    <a:pt x="177" y="198"/>
                    <a:pt x="154" y="231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06" y="211"/>
                    <a:pt x="98" y="209"/>
                    <a:pt x="91" y="209"/>
                  </a:cubicBezTo>
                  <a:cubicBezTo>
                    <a:pt x="67" y="209"/>
                    <a:pt x="46" y="223"/>
                    <a:pt x="37" y="245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6" y="320"/>
                    <a:pt x="6" y="336"/>
                    <a:pt x="12" y="350"/>
                  </a:cubicBezTo>
                  <a:cubicBezTo>
                    <a:pt x="18" y="364"/>
                    <a:pt x="29" y="376"/>
                    <a:pt x="43" y="381"/>
                  </a:cubicBezTo>
                  <a:cubicBezTo>
                    <a:pt x="85" y="398"/>
                    <a:pt x="85" y="398"/>
                    <a:pt x="85" y="398"/>
                  </a:cubicBezTo>
                  <a:cubicBezTo>
                    <a:pt x="79" y="438"/>
                    <a:pt x="79" y="478"/>
                    <a:pt x="85" y="517"/>
                  </a:cubicBezTo>
                  <a:cubicBezTo>
                    <a:pt x="43" y="534"/>
                    <a:pt x="43" y="534"/>
                    <a:pt x="43" y="534"/>
                  </a:cubicBezTo>
                  <a:cubicBezTo>
                    <a:pt x="14" y="546"/>
                    <a:pt x="0" y="580"/>
                    <a:pt x="12" y="610"/>
                  </a:cubicBezTo>
                  <a:cubicBezTo>
                    <a:pt x="37" y="670"/>
                    <a:pt x="37" y="670"/>
                    <a:pt x="37" y="670"/>
                  </a:cubicBezTo>
                  <a:cubicBezTo>
                    <a:pt x="46" y="692"/>
                    <a:pt x="67" y="706"/>
                    <a:pt x="91" y="706"/>
                  </a:cubicBezTo>
                  <a:cubicBezTo>
                    <a:pt x="98" y="706"/>
                    <a:pt x="106" y="704"/>
                    <a:pt x="113" y="702"/>
                  </a:cubicBezTo>
                  <a:cubicBezTo>
                    <a:pt x="154" y="685"/>
                    <a:pt x="154" y="685"/>
                    <a:pt x="154" y="685"/>
                  </a:cubicBezTo>
                  <a:cubicBezTo>
                    <a:pt x="177" y="717"/>
                    <a:pt x="206" y="745"/>
                    <a:pt x="238" y="768"/>
                  </a:cubicBezTo>
                  <a:cubicBezTo>
                    <a:pt x="221" y="810"/>
                    <a:pt x="221" y="810"/>
                    <a:pt x="221" y="810"/>
                  </a:cubicBezTo>
                  <a:cubicBezTo>
                    <a:pt x="215" y="824"/>
                    <a:pt x="215" y="840"/>
                    <a:pt x="221" y="854"/>
                  </a:cubicBezTo>
                  <a:cubicBezTo>
                    <a:pt x="227" y="869"/>
                    <a:pt x="238" y="880"/>
                    <a:pt x="252" y="886"/>
                  </a:cubicBezTo>
                  <a:cubicBezTo>
                    <a:pt x="313" y="911"/>
                    <a:pt x="313" y="911"/>
                    <a:pt x="313" y="911"/>
                  </a:cubicBezTo>
                  <a:cubicBezTo>
                    <a:pt x="320" y="913"/>
                    <a:pt x="328" y="915"/>
                    <a:pt x="335" y="915"/>
                  </a:cubicBezTo>
                  <a:cubicBezTo>
                    <a:pt x="359" y="915"/>
                    <a:pt x="379" y="901"/>
                    <a:pt x="389" y="879"/>
                  </a:cubicBezTo>
                  <a:cubicBezTo>
                    <a:pt x="406" y="838"/>
                    <a:pt x="406" y="838"/>
                    <a:pt x="406" y="838"/>
                  </a:cubicBezTo>
                  <a:cubicBezTo>
                    <a:pt x="445" y="844"/>
                    <a:pt x="485" y="844"/>
                    <a:pt x="524" y="838"/>
                  </a:cubicBezTo>
                  <a:cubicBezTo>
                    <a:pt x="541" y="879"/>
                    <a:pt x="541" y="879"/>
                    <a:pt x="541" y="879"/>
                  </a:cubicBezTo>
                  <a:cubicBezTo>
                    <a:pt x="550" y="901"/>
                    <a:pt x="571" y="915"/>
                    <a:pt x="595" y="915"/>
                  </a:cubicBezTo>
                  <a:cubicBezTo>
                    <a:pt x="603" y="915"/>
                    <a:pt x="610" y="913"/>
                    <a:pt x="617" y="911"/>
                  </a:cubicBezTo>
                  <a:cubicBezTo>
                    <a:pt x="678" y="886"/>
                    <a:pt x="678" y="886"/>
                    <a:pt x="678" y="886"/>
                  </a:cubicBezTo>
                  <a:cubicBezTo>
                    <a:pt x="707" y="873"/>
                    <a:pt x="721" y="839"/>
                    <a:pt x="709" y="810"/>
                  </a:cubicBezTo>
                  <a:cubicBezTo>
                    <a:pt x="692" y="768"/>
                    <a:pt x="692" y="768"/>
                    <a:pt x="692" y="768"/>
                  </a:cubicBezTo>
                  <a:cubicBezTo>
                    <a:pt x="724" y="745"/>
                    <a:pt x="753" y="717"/>
                    <a:pt x="776" y="685"/>
                  </a:cubicBezTo>
                  <a:cubicBezTo>
                    <a:pt x="817" y="702"/>
                    <a:pt x="817" y="702"/>
                    <a:pt x="817" y="702"/>
                  </a:cubicBezTo>
                  <a:cubicBezTo>
                    <a:pt x="824" y="704"/>
                    <a:pt x="832" y="706"/>
                    <a:pt x="839" y="706"/>
                  </a:cubicBezTo>
                  <a:cubicBezTo>
                    <a:pt x="863" y="706"/>
                    <a:pt x="884" y="692"/>
                    <a:pt x="893" y="670"/>
                  </a:cubicBezTo>
                  <a:cubicBezTo>
                    <a:pt x="918" y="610"/>
                    <a:pt x="918" y="610"/>
                    <a:pt x="918" y="610"/>
                  </a:cubicBezTo>
                  <a:cubicBezTo>
                    <a:pt x="930" y="580"/>
                    <a:pt x="916" y="546"/>
                    <a:pt x="887" y="534"/>
                  </a:cubicBezTo>
                  <a:close/>
                  <a:moveTo>
                    <a:pt x="882" y="595"/>
                  </a:moveTo>
                  <a:cubicBezTo>
                    <a:pt x="857" y="656"/>
                    <a:pt x="857" y="656"/>
                    <a:pt x="857" y="656"/>
                  </a:cubicBezTo>
                  <a:cubicBezTo>
                    <a:pt x="854" y="663"/>
                    <a:pt x="847" y="668"/>
                    <a:pt x="839" y="668"/>
                  </a:cubicBezTo>
                  <a:cubicBezTo>
                    <a:pt x="836" y="668"/>
                    <a:pt x="834" y="667"/>
                    <a:pt x="832" y="666"/>
                  </a:cubicBezTo>
                  <a:cubicBezTo>
                    <a:pt x="776" y="643"/>
                    <a:pt x="776" y="643"/>
                    <a:pt x="776" y="643"/>
                  </a:cubicBezTo>
                  <a:cubicBezTo>
                    <a:pt x="768" y="640"/>
                    <a:pt x="758" y="643"/>
                    <a:pt x="753" y="650"/>
                  </a:cubicBezTo>
                  <a:cubicBezTo>
                    <a:pt x="728" y="688"/>
                    <a:pt x="696" y="720"/>
                    <a:pt x="657" y="746"/>
                  </a:cubicBezTo>
                  <a:cubicBezTo>
                    <a:pt x="650" y="751"/>
                    <a:pt x="647" y="760"/>
                    <a:pt x="650" y="769"/>
                  </a:cubicBezTo>
                  <a:cubicBezTo>
                    <a:pt x="673" y="824"/>
                    <a:pt x="673" y="824"/>
                    <a:pt x="673" y="824"/>
                  </a:cubicBezTo>
                  <a:cubicBezTo>
                    <a:pt x="678" y="834"/>
                    <a:pt x="673" y="846"/>
                    <a:pt x="663" y="850"/>
                  </a:cubicBezTo>
                  <a:cubicBezTo>
                    <a:pt x="602" y="875"/>
                    <a:pt x="602" y="875"/>
                    <a:pt x="602" y="875"/>
                  </a:cubicBezTo>
                  <a:cubicBezTo>
                    <a:pt x="600" y="876"/>
                    <a:pt x="598" y="877"/>
                    <a:pt x="595" y="877"/>
                  </a:cubicBezTo>
                  <a:cubicBezTo>
                    <a:pt x="587" y="877"/>
                    <a:pt x="580" y="872"/>
                    <a:pt x="577" y="864"/>
                  </a:cubicBezTo>
                  <a:cubicBezTo>
                    <a:pt x="554" y="809"/>
                    <a:pt x="554" y="809"/>
                    <a:pt x="554" y="809"/>
                  </a:cubicBezTo>
                  <a:cubicBezTo>
                    <a:pt x="551" y="802"/>
                    <a:pt x="544" y="797"/>
                    <a:pt x="536" y="797"/>
                  </a:cubicBezTo>
                  <a:cubicBezTo>
                    <a:pt x="535" y="797"/>
                    <a:pt x="534" y="797"/>
                    <a:pt x="532" y="798"/>
                  </a:cubicBezTo>
                  <a:cubicBezTo>
                    <a:pt x="488" y="807"/>
                    <a:pt x="442" y="806"/>
                    <a:pt x="398" y="798"/>
                  </a:cubicBezTo>
                  <a:cubicBezTo>
                    <a:pt x="389" y="796"/>
                    <a:pt x="380" y="800"/>
                    <a:pt x="376" y="809"/>
                  </a:cubicBezTo>
                  <a:cubicBezTo>
                    <a:pt x="353" y="864"/>
                    <a:pt x="353" y="864"/>
                    <a:pt x="353" y="864"/>
                  </a:cubicBezTo>
                  <a:cubicBezTo>
                    <a:pt x="350" y="872"/>
                    <a:pt x="343" y="877"/>
                    <a:pt x="335" y="877"/>
                  </a:cubicBezTo>
                  <a:cubicBezTo>
                    <a:pt x="332" y="877"/>
                    <a:pt x="330" y="876"/>
                    <a:pt x="328" y="875"/>
                  </a:cubicBezTo>
                  <a:cubicBezTo>
                    <a:pt x="267" y="850"/>
                    <a:pt x="267" y="850"/>
                    <a:pt x="267" y="850"/>
                  </a:cubicBezTo>
                  <a:cubicBezTo>
                    <a:pt x="262" y="848"/>
                    <a:pt x="258" y="844"/>
                    <a:pt x="257" y="840"/>
                  </a:cubicBezTo>
                  <a:cubicBezTo>
                    <a:pt x="255" y="835"/>
                    <a:pt x="255" y="829"/>
                    <a:pt x="257" y="824"/>
                  </a:cubicBezTo>
                  <a:cubicBezTo>
                    <a:pt x="280" y="769"/>
                    <a:pt x="280" y="769"/>
                    <a:pt x="280" y="769"/>
                  </a:cubicBezTo>
                  <a:cubicBezTo>
                    <a:pt x="283" y="761"/>
                    <a:pt x="280" y="751"/>
                    <a:pt x="273" y="746"/>
                  </a:cubicBezTo>
                  <a:cubicBezTo>
                    <a:pt x="234" y="720"/>
                    <a:pt x="202" y="688"/>
                    <a:pt x="177" y="650"/>
                  </a:cubicBezTo>
                  <a:cubicBezTo>
                    <a:pt x="172" y="643"/>
                    <a:pt x="162" y="640"/>
                    <a:pt x="154" y="643"/>
                  </a:cubicBezTo>
                  <a:cubicBezTo>
                    <a:pt x="98" y="666"/>
                    <a:pt x="98" y="666"/>
                    <a:pt x="98" y="666"/>
                  </a:cubicBezTo>
                  <a:cubicBezTo>
                    <a:pt x="96" y="667"/>
                    <a:pt x="94" y="668"/>
                    <a:pt x="91" y="668"/>
                  </a:cubicBezTo>
                  <a:cubicBezTo>
                    <a:pt x="83" y="668"/>
                    <a:pt x="76" y="663"/>
                    <a:pt x="73" y="656"/>
                  </a:cubicBezTo>
                  <a:cubicBezTo>
                    <a:pt x="48" y="595"/>
                    <a:pt x="48" y="595"/>
                    <a:pt x="48" y="595"/>
                  </a:cubicBezTo>
                  <a:cubicBezTo>
                    <a:pt x="44" y="585"/>
                    <a:pt x="49" y="574"/>
                    <a:pt x="58" y="570"/>
                  </a:cubicBezTo>
                  <a:cubicBezTo>
                    <a:pt x="114" y="547"/>
                    <a:pt x="114" y="547"/>
                    <a:pt x="114" y="547"/>
                  </a:cubicBezTo>
                  <a:cubicBezTo>
                    <a:pt x="122" y="543"/>
                    <a:pt x="127" y="534"/>
                    <a:pt x="125" y="525"/>
                  </a:cubicBezTo>
                  <a:cubicBezTo>
                    <a:pt x="116" y="480"/>
                    <a:pt x="116" y="435"/>
                    <a:pt x="125" y="391"/>
                  </a:cubicBezTo>
                  <a:cubicBezTo>
                    <a:pt x="127" y="382"/>
                    <a:pt x="122" y="373"/>
                    <a:pt x="114" y="369"/>
                  </a:cubicBezTo>
                  <a:cubicBezTo>
                    <a:pt x="58" y="346"/>
                    <a:pt x="58" y="346"/>
                    <a:pt x="58" y="346"/>
                  </a:cubicBezTo>
                  <a:cubicBezTo>
                    <a:pt x="54" y="344"/>
                    <a:pt x="50" y="340"/>
                    <a:pt x="48" y="336"/>
                  </a:cubicBezTo>
                  <a:cubicBezTo>
                    <a:pt x="46" y="331"/>
                    <a:pt x="46" y="325"/>
                    <a:pt x="48" y="32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6" y="253"/>
                    <a:pt x="83" y="248"/>
                    <a:pt x="91" y="248"/>
                  </a:cubicBezTo>
                  <a:cubicBezTo>
                    <a:pt x="94" y="248"/>
                    <a:pt x="96" y="248"/>
                    <a:pt x="98" y="249"/>
                  </a:cubicBezTo>
                  <a:cubicBezTo>
                    <a:pt x="154" y="272"/>
                    <a:pt x="154" y="272"/>
                    <a:pt x="154" y="272"/>
                  </a:cubicBezTo>
                  <a:cubicBezTo>
                    <a:pt x="162" y="276"/>
                    <a:pt x="172" y="273"/>
                    <a:pt x="177" y="265"/>
                  </a:cubicBezTo>
                  <a:cubicBezTo>
                    <a:pt x="202" y="227"/>
                    <a:pt x="234" y="195"/>
                    <a:pt x="273" y="170"/>
                  </a:cubicBezTo>
                  <a:cubicBezTo>
                    <a:pt x="280" y="165"/>
                    <a:pt x="283" y="155"/>
                    <a:pt x="280" y="147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5" y="87"/>
                    <a:pt x="255" y="81"/>
                    <a:pt x="257" y="76"/>
                  </a:cubicBezTo>
                  <a:cubicBezTo>
                    <a:pt x="258" y="72"/>
                    <a:pt x="262" y="68"/>
                    <a:pt x="267" y="66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0"/>
                    <a:pt x="332" y="39"/>
                    <a:pt x="335" y="39"/>
                  </a:cubicBezTo>
                  <a:cubicBezTo>
                    <a:pt x="343" y="39"/>
                    <a:pt x="350" y="44"/>
                    <a:pt x="353" y="51"/>
                  </a:cubicBezTo>
                  <a:cubicBezTo>
                    <a:pt x="376" y="107"/>
                    <a:pt x="376" y="107"/>
                    <a:pt x="376" y="107"/>
                  </a:cubicBezTo>
                  <a:cubicBezTo>
                    <a:pt x="380" y="115"/>
                    <a:pt x="389" y="120"/>
                    <a:pt x="398" y="118"/>
                  </a:cubicBezTo>
                  <a:cubicBezTo>
                    <a:pt x="442" y="109"/>
                    <a:pt x="488" y="110"/>
                    <a:pt x="532" y="118"/>
                  </a:cubicBezTo>
                  <a:cubicBezTo>
                    <a:pt x="541" y="120"/>
                    <a:pt x="550" y="115"/>
                    <a:pt x="554" y="107"/>
                  </a:cubicBezTo>
                  <a:cubicBezTo>
                    <a:pt x="577" y="51"/>
                    <a:pt x="577" y="51"/>
                    <a:pt x="577" y="51"/>
                  </a:cubicBezTo>
                  <a:cubicBezTo>
                    <a:pt x="580" y="44"/>
                    <a:pt x="587" y="39"/>
                    <a:pt x="595" y="39"/>
                  </a:cubicBezTo>
                  <a:cubicBezTo>
                    <a:pt x="598" y="39"/>
                    <a:pt x="600" y="40"/>
                    <a:pt x="602" y="41"/>
                  </a:cubicBezTo>
                  <a:cubicBezTo>
                    <a:pt x="663" y="66"/>
                    <a:pt x="663" y="66"/>
                    <a:pt x="663" y="66"/>
                  </a:cubicBezTo>
                  <a:cubicBezTo>
                    <a:pt x="668" y="68"/>
                    <a:pt x="672" y="72"/>
                    <a:pt x="673" y="76"/>
                  </a:cubicBezTo>
                  <a:cubicBezTo>
                    <a:pt x="675" y="81"/>
                    <a:pt x="675" y="87"/>
                    <a:pt x="673" y="91"/>
                  </a:cubicBezTo>
                  <a:cubicBezTo>
                    <a:pt x="650" y="147"/>
                    <a:pt x="650" y="147"/>
                    <a:pt x="650" y="147"/>
                  </a:cubicBezTo>
                  <a:cubicBezTo>
                    <a:pt x="647" y="155"/>
                    <a:pt x="650" y="165"/>
                    <a:pt x="657" y="170"/>
                  </a:cubicBezTo>
                  <a:cubicBezTo>
                    <a:pt x="696" y="195"/>
                    <a:pt x="728" y="227"/>
                    <a:pt x="753" y="265"/>
                  </a:cubicBezTo>
                  <a:cubicBezTo>
                    <a:pt x="758" y="273"/>
                    <a:pt x="768" y="276"/>
                    <a:pt x="776" y="272"/>
                  </a:cubicBezTo>
                  <a:cubicBezTo>
                    <a:pt x="832" y="249"/>
                    <a:pt x="832" y="249"/>
                    <a:pt x="832" y="249"/>
                  </a:cubicBezTo>
                  <a:cubicBezTo>
                    <a:pt x="834" y="248"/>
                    <a:pt x="836" y="248"/>
                    <a:pt x="839" y="248"/>
                  </a:cubicBezTo>
                  <a:cubicBezTo>
                    <a:pt x="847" y="248"/>
                    <a:pt x="854" y="253"/>
                    <a:pt x="857" y="260"/>
                  </a:cubicBezTo>
                  <a:cubicBezTo>
                    <a:pt x="882" y="320"/>
                    <a:pt x="882" y="320"/>
                    <a:pt x="882" y="320"/>
                  </a:cubicBezTo>
                  <a:cubicBezTo>
                    <a:pt x="884" y="325"/>
                    <a:pt x="884" y="331"/>
                    <a:pt x="882" y="336"/>
                  </a:cubicBezTo>
                  <a:cubicBezTo>
                    <a:pt x="880" y="340"/>
                    <a:pt x="876" y="344"/>
                    <a:pt x="872" y="346"/>
                  </a:cubicBezTo>
                  <a:cubicBezTo>
                    <a:pt x="816" y="369"/>
                    <a:pt x="816" y="369"/>
                    <a:pt x="816" y="369"/>
                  </a:cubicBezTo>
                  <a:cubicBezTo>
                    <a:pt x="808" y="373"/>
                    <a:pt x="803" y="382"/>
                    <a:pt x="805" y="391"/>
                  </a:cubicBezTo>
                  <a:cubicBezTo>
                    <a:pt x="814" y="435"/>
                    <a:pt x="814" y="480"/>
                    <a:pt x="805" y="525"/>
                  </a:cubicBezTo>
                  <a:cubicBezTo>
                    <a:pt x="803" y="534"/>
                    <a:pt x="808" y="543"/>
                    <a:pt x="816" y="547"/>
                  </a:cubicBezTo>
                  <a:cubicBezTo>
                    <a:pt x="872" y="570"/>
                    <a:pt x="872" y="570"/>
                    <a:pt x="872" y="570"/>
                  </a:cubicBezTo>
                  <a:cubicBezTo>
                    <a:pt x="881" y="574"/>
                    <a:pt x="886" y="585"/>
                    <a:pt x="882" y="595"/>
                  </a:cubicBezTo>
                  <a:close/>
                  <a:moveTo>
                    <a:pt x="882" y="595"/>
                  </a:moveTo>
                  <a:cubicBezTo>
                    <a:pt x="882" y="595"/>
                    <a:pt x="882" y="595"/>
                    <a:pt x="882" y="5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390BDD34-AEC2-1FE4-E176-3755904A88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7938" y="2814423"/>
              <a:ext cx="102794" cy="95351"/>
            </a:xfrm>
            <a:custGeom>
              <a:avLst/>
              <a:gdLst>
                <a:gd name="T0" fmla="*/ 398 w 418"/>
                <a:gd name="T1" fmla="*/ 120 h 387"/>
                <a:gd name="T2" fmla="*/ 219 w 418"/>
                <a:gd name="T3" fmla="*/ 0 h 387"/>
                <a:gd name="T4" fmla="*/ 145 w 418"/>
                <a:gd name="T5" fmla="*/ 15 h 387"/>
                <a:gd name="T6" fmla="*/ 41 w 418"/>
                <a:gd name="T7" fmla="*/ 268 h 387"/>
                <a:gd name="T8" fmla="*/ 219 w 418"/>
                <a:gd name="T9" fmla="*/ 387 h 387"/>
                <a:gd name="T10" fmla="*/ 293 w 418"/>
                <a:gd name="T11" fmla="*/ 372 h 387"/>
                <a:gd name="T12" fmla="*/ 398 w 418"/>
                <a:gd name="T13" fmla="*/ 268 h 387"/>
                <a:gd name="T14" fmla="*/ 398 w 418"/>
                <a:gd name="T15" fmla="*/ 120 h 387"/>
                <a:gd name="T16" fmla="*/ 362 w 418"/>
                <a:gd name="T17" fmla="*/ 253 h 387"/>
                <a:gd name="T18" fmla="*/ 278 w 418"/>
                <a:gd name="T19" fmla="*/ 337 h 387"/>
                <a:gd name="T20" fmla="*/ 219 w 418"/>
                <a:gd name="T21" fmla="*/ 349 h 387"/>
                <a:gd name="T22" fmla="*/ 76 w 418"/>
                <a:gd name="T23" fmla="*/ 253 h 387"/>
                <a:gd name="T24" fmla="*/ 160 w 418"/>
                <a:gd name="T25" fmla="*/ 51 h 387"/>
                <a:gd name="T26" fmla="*/ 219 w 418"/>
                <a:gd name="T27" fmla="*/ 39 h 387"/>
                <a:gd name="T28" fmla="*/ 362 w 418"/>
                <a:gd name="T29" fmla="*/ 135 h 387"/>
                <a:gd name="T30" fmla="*/ 362 w 418"/>
                <a:gd name="T31" fmla="*/ 253 h 387"/>
                <a:gd name="T32" fmla="*/ 362 w 418"/>
                <a:gd name="T33" fmla="*/ 253 h 387"/>
                <a:gd name="T34" fmla="*/ 362 w 418"/>
                <a:gd name="T35" fmla="*/ 25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8" h="387">
                  <a:moveTo>
                    <a:pt x="398" y="120"/>
                  </a:moveTo>
                  <a:cubicBezTo>
                    <a:pt x="368" y="47"/>
                    <a:pt x="298" y="0"/>
                    <a:pt x="219" y="0"/>
                  </a:cubicBezTo>
                  <a:cubicBezTo>
                    <a:pt x="194" y="0"/>
                    <a:pt x="169" y="5"/>
                    <a:pt x="145" y="15"/>
                  </a:cubicBezTo>
                  <a:cubicBezTo>
                    <a:pt x="47" y="56"/>
                    <a:pt x="0" y="169"/>
                    <a:pt x="41" y="268"/>
                  </a:cubicBezTo>
                  <a:cubicBezTo>
                    <a:pt x="71" y="340"/>
                    <a:pt x="141" y="387"/>
                    <a:pt x="219" y="387"/>
                  </a:cubicBezTo>
                  <a:cubicBezTo>
                    <a:pt x="244" y="387"/>
                    <a:pt x="269" y="382"/>
                    <a:pt x="293" y="372"/>
                  </a:cubicBezTo>
                  <a:cubicBezTo>
                    <a:pt x="341" y="352"/>
                    <a:pt x="378" y="315"/>
                    <a:pt x="398" y="268"/>
                  </a:cubicBezTo>
                  <a:cubicBezTo>
                    <a:pt x="418" y="220"/>
                    <a:pt x="418" y="168"/>
                    <a:pt x="398" y="120"/>
                  </a:cubicBezTo>
                  <a:close/>
                  <a:moveTo>
                    <a:pt x="362" y="253"/>
                  </a:moveTo>
                  <a:cubicBezTo>
                    <a:pt x="347" y="291"/>
                    <a:pt x="316" y="321"/>
                    <a:pt x="278" y="337"/>
                  </a:cubicBezTo>
                  <a:cubicBezTo>
                    <a:pt x="259" y="345"/>
                    <a:pt x="240" y="349"/>
                    <a:pt x="219" y="349"/>
                  </a:cubicBezTo>
                  <a:cubicBezTo>
                    <a:pt x="156" y="349"/>
                    <a:pt x="100" y="311"/>
                    <a:pt x="76" y="253"/>
                  </a:cubicBezTo>
                  <a:cubicBezTo>
                    <a:pt x="43" y="174"/>
                    <a:pt x="81" y="83"/>
                    <a:pt x="160" y="51"/>
                  </a:cubicBezTo>
                  <a:cubicBezTo>
                    <a:pt x="179" y="43"/>
                    <a:pt x="199" y="39"/>
                    <a:pt x="219" y="39"/>
                  </a:cubicBezTo>
                  <a:cubicBezTo>
                    <a:pt x="282" y="39"/>
                    <a:pt x="338" y="76"/>
                    <a:pt x="362" y="135"/>
                  </a:cubicBezTo>
                  <a:cubicBezTo>
                    <a:pt x="378" y="173"/>
                    <a:pt x="378" y="215"/>
                    <a:pt x="362" y="253"/>
                  </a:cubicBezTo>
                  <a:close/>
                  <a:moveTo>
                    <a:pt x="362" y="253"/>
                  </a:moveTo>
                  <a:cubicBezTo>
                    <a:pt x="362" y="253"/>
                    <a:pt x="362" y="253"/>
                    <a:pt x="362" y="2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021030-2B91-EE1A-A9E2-8067595EBD6F}"/>
              </a:ext>
            </a:extLst>
          </p:cNvPr>
          <p:cNvGrpSpPr/>
          <p:nvPr/>
        </p:nvGrpSpPr>
        <p:grpSpPr>
          <a:xfrm>
            <a:off x="6860609" y="3381422"/>
            <a:ext cx="344412" cy="314831"/>
            <a:chOff x="4995863" y="2716213"/>
            <a:chExt cx="258762" cy="236537"/>
          </a:xfrm>
          <a:solidFill>
            <a:srgbClr val="FD5458"/>
          </a:solidFill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E270D12D-D5F1-7E34-C67C-D0EABCB55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5863" y="2716213"/>
              <a:ext cx="166687" cy="236537"/>
            </a:xfrm>
            <a:custGeom>
              <a:avLst/>
              <a:gdLst>
                <a:gd name="T0" fmla="*/ 985 w 1004"/>
                <a:gd name="T1" fmla="*/ 247 h 1415"/>
                <a:gd name="T2" fmla="*/ 747 w 1004"/>
                <a:gd name="T3" fmla="*/ 247 h 1415"/>
                <a:gd name="T4" fmla="*/ 747 w 1004"/>
                <a:gd name="T5" fmla="*/ 244 h 1415"/>
                <a:gd name="T6" fmla="*/ 502 w 1004"/>
                <a:gd name="T7" fmla="*/ 0 h 1415"/>
                <a:gd name="T8" fmla="*/ 258 w 1004"/>
                <a:gd name="T9" fmla="*/ 244 h 1415"/>
                <a:gd name="T10" fmla="*/ 258 w 1004"/>
                <a:gd name="T11" fmla="*/ 247 h 1415"/>
                <a:gd name="T12" fmla="*/ 19 w 1004"/>
                <a:gd name="T13" fmla="*/ 247 h 1415"/>
                <a:gd name="T14" fmla="*/ 0 w 1004"/>
                <a:gd name="T15" fmla="*/ 266 h 1415"/>
                <a:gd name="T16" fmla="*/ 0 w 1004"/>
                <a:gd name="T17" fmla="*/ 1222 h 1415"/>
                <a:gd name="T18" fmla="*/ 193 w 1004"/>
                <a:gd name="T19" fmla="*/ 1415 h 1415"/>
                <a:gd name="T20" fmla="*/ 640 w 1004"/>
                <a:gd name="T21" fmla="*/ 1415 h 1415"/>
                <a:gd name="T22" fmla="*/ 659 w 1004"/>
                <a:gd name="T23" fmla="*/ 1395 h 1415"/>
                <a:gd name="T24" fmla="*/ 640 w 1004"/>
                <a:gd name="T25" fmla="*/ 1376 h 1415"/>
                <a:gd name="T26" fmla="*/ 193 w 1004"/>
                <a:gd name="T27" fmla="*/ 1376 h 1415"/>
                <a:gd name="T28" fmla="*/ 38 w 1004"/>
                <a:gd name="T29" fmla="*/ 1222 h 1415"/>
                <a:gd name="T30" fmla="*/ 38 w 1004"/>
                <a:gd name="T31" fmla="*/ 285 h 1415"/>
                <a:gd name="T32" fmla="*/ 258 w 1004"/>
                <a:gd name="T33" fmla="*/ 285 h 1415"/>
                <a:gd name="T34" fmla="*/ 258 w 1004"/>
                <a:gd name="T35" fmla="*/ 419 h 1415"/>
                <a:gd name="T36" fmla="*/ 277 w 1004"/>
                <a:gd name="T37" fmla="*/ 438 h 1415"/>
                <a:gd name="T38" fmla="*/ 297 w 1004"/>
                <a:gd name="T39" fmla="*/ 419 h 1415"/>
                <a:gd name="T40" fmla="*/ 297 w 1004"/>
                <a:gd name="T41" fmla="*/ 285 h 1415"/>
                <a:gd name="T42" fmla="*/ 708 w 1004"/>
                <a:gd name="T43" fmla="*/ 285 h 1415"/>
                <a:gd name="T44" fmla="*/ 708 w 1004"/>
                <a:gd name="T45" fmla="*/ 419 h 1415"/>
                <a:gd name="T46" fmla="*/ 727 w 1004"/>
                <a:gd name="T47" fmla="*/ 438 h 1415"/>
                <a:gd name="T48" fmla="*/ 747 w 1004"/>
                <a:gd name="T49" fmla="*/ 419 h 1415"/>
                <a:gd name="T50" fmla="*/ 747 w 1004"/>
                <a:gd name="T51" fmla="*/ 285 h 1415"/>
                <a:gd name="T52" fmla="*/ 966 w 1004"/>
                <a:gd name="T53" fmla="*/ 285 h 1415"/>
                <a:gd name="T54" fmla="*/ 966 w 1004"/>
                <a:gd name="T55" fmla="*/ 361 h 1415"/>
                <a:gd name="T56" fmla="*/ 985 w 1004"/>
                <a:gd name="T57" fmla="*/ 380 h 1415"/>
                <a:gd name="T58" fmla="*/ 1004 w 1004"/>
                <a:gd name="T59" fmla="*/ 361 h 1415"/>
                <a:gd name="T60" fmla="*/ 1004 w 1004"/>
                <a:gd name="T61" fmla="*/ 266 h 1415"/>
                <a:gd name="T62" fmla="*/ 985 w 1004"/>
                <a:gd name="T63" fmla="*/ 247 h 1415"/>
                <a:gd name="T64" fmla="*/ 708 w 1004"/>
                <a:gd name="T65" fmla="*/ 247 h 1415"/>
                <a:gd name="T66" fmla="*/ 297 w 1004"/>
                <a:gd name="T67" fmla="*/ 247 h 1415"/>
                <a:gd name="T68" fmla="*/ 297 w 1004"/>
                <a:gd name="T69" fmla="*/ 244 h 1415"/>
                <a:gd name="T70" fmla="*/ 502 w 1004"/>
                <a:gd name="T71" fmla="*/ 39 h 1415"/>
                <a:gd name="T72" fmla="*/ 708 w 1004"/>
                <a:gd name="T73" fmla="*/ 244 h 1415"/>
                <a:gd name="T74" fmla="*/ 708 w 1004"/>
                <a:gd name="T75" fmla="*/ 247 h 1415"/>
                <a:gd name="T76" fmla="*/ 708 w 1004"/>
                <a:gd name="T77" fmla="*/ 247 h 1415"/>
                <a:gd name="T78" fmla="*/ 708 w 1004"/>
                <a:gd name="T79" fmla="*/ 247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4" h="1415">
                  <a:moveTo>
                    <a:pt x="985" y="247"/>
                  </a:moveTo>
                  <a:cubicBezTo>
                    <a:pt x="747" y="247"/>
                    <a:pt x="747" y="247"/>
                    <a:pt x="747" y="247"/>
                  </a:cubicBezTo>
                  <a:cubicBezTo>
                    <a:pt x="747" y="244"/>
                    <a:pt x="747" y="244"/>
                    <a:pt x="747" y="244"/>
                  </a:cubicBezTo>
                  <a:cubicBezTo>
                    <a:pt x="747" y="110"/>
                    <a:pt x="637" y="0"/>
                    <a:pt x="502" y="0"/>
                  </a:cubicBezTo>
                  <a:cubicBezTo>
                    <a:pt x="368" y="0"/>
                    <a:pt x="258" y="110"/>
                    <a:pt x="258" y="244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9" y="247"/>
                    <a:pt x="0" y="256"/>
                    <a:pt x="0" y="266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0" y="1328"/>
                    <a:pt x="86" y="1415"/>
                    <a:pt x="193" y="1415"/>
                  </a:cubicBezTo>
                  <a:cubicBezTo>
                    <a:pt x="640" y="1415"/>
                    <a:pt x="640" y="1415"/>
                    <a:pt x="640" y="1415"/>
                  </a:cubicBezTo>
                  <a:cubicBezTo>
                    <a:pt x="650" y="1415"/>
                    <a:pt x="659" y="1406"/>
                    <a:pt x="659" y="1395"/>
                  </a:cubicBezTo>
                  <a:cubicBezTo>
                    <a:pt x="659" y="1385"/>
                    <a:pt x="650" y="1376"/>
                    <a:pt x="640" y="1376"/>
                  </a:cubicBezTo>
                  <a:cubicBezTo>
                    <a:pt x="193" y="1376"/>
                    <a:pt x="193" y="1376"/>
                    <a:pt x="193" y="1376"/>
                  </a:cubicBezTo>
                  <a:cubicBezTo>
                    <a:pt x="108" y="1376"/>
                    <a:pt x="38" y="1307"/>
                    <a:pt x="38" y="1222"/>
                  </a:cubicBezTo>
                  <a:cubicBezTo>
                    <a:pt x="38" y="285"/>
                    <a:pt x="38" y="285"/>
                    <a:pt x="38" y="285"/>
                  </a:cubicBezTo>
                  <a:cubicBezTo>
                    <a:pt x="258" y="285"/>
                    <a:pt x="258" y="285"/>
                    <a:pt x="258" y="285"/>
                  </a:cubicBezTo>
                  <a:cubicBezTo>
                    <a:pt x="258" y="419"/>
                    <a:pt x="258" y="419"/>
                    <a:pt x="258" y="419"/>
                  </a:cubicBezTo>
                  <a:cubicBezTo>
                    <a:pt x="258" y="429"/>
                    <a:pt x="267" y="438"/>
                    <a:pt x="277" y="438"/>
                  </a:cubicBezTo>
                  <a:cubicBezTo>
                    <a:pt x="288" y="438"/>
                    <a:pt x="297" y="429"/>
                    <a:pt x="297" y="419"/>
                  </a:cubicBezTo>
                  <a:cubicBezTo>
                    <a:pt x="297" y="285"/>
                    <a:pt x="297" y="285"/>
                    <a:pt x="297" y="285"/>
                  </a:cubicBezTo>
                  <a:cubicBezTo>
                    <a:pt x="708" y="285"/>
                    <a:pt x="708" y="285"/>
                    <a:pt x="708" y="285"/>
                  </a:cubicBezTo>
                  <a:cubicBezTo>
                    <a:pt x="708" y="419"/>
                    <a:pt x="708" y="419"/>
                    <a:pt x="708" y="419"/>
                  </a:cubicBezTo>
                  <a:cubicBezTo>
                    <a:pt x="708" y="429"/>
                    <a:pt x="717" y="438"/>
                    <a:pt x="727" y="438"/>
                  </a:cubicBezTo>
                  <a:cubicBezTo>
                    <a:pt x="738" y="438"/>
                    <a:pt x="747" y="429"/>
                    <a:pt x="747" y="419"/>
                  </a:cubicBezTo>
                  <a:cubicBezTo>
                    <a:pt x="747" y="285"/>
                    <a:pt x="747" y="285"/>
                    <a:pt x="747" y="285"/>
                  </a:cubicBezTo>
                  <a:cubicBezTo>
                    <a:pt x="966" y="285"/>
                    <a:pt x="966" y="285"/>
                    <a:pt x="966" y="285"/>
                  </a:cubicBezTo>
                  <a:cubicBezTo>
                    <a:pt x="966" y="361"/>
                    <a:pt x="966" y="361"/>
                    <a:pt x="966" y="361"/>
                  </a:cubicBezTo>
                  <a:cubicBezTo>
                    <a:pt x="966" y="372"/>
                    <a:pt x="975" y="380"/>
                    <a:pt x="985" y="380"/>
                  </a:cubicBezTo>
                  <a:cubicBezTo>
                    <a:pt x="996" y="380"/>
                    <a:pt x="1004" y="372"/>
                    <a:pt x="1004" y="361"/>
                  </a:cubicBezTo>
                  <a:cubicBezTo>
                    <a:pt x="1004" y="266"/>
                    <a:pt x="1004" y="266"/>
                    <a:pt x="1004" y="266"/>
                  </a:cubicBezTo>
                  <a:cubicBezTo>
                    <a:pt x="1004" y="256"/>
                    <a:pt x="996" y="247"/>
                    <a:pt x="985" y="247"/>
                  </a:cubicBezTo>
                  <a:close/>
                  <a:moveTo>
                    <a:pt x="708" y="247"/>
                  </a:moveTo>
                  <a:cubicBezTo>
                    <a:pt x="297" y="247"/>
                    <a:pt x="297" y="247"/>
                    <a:pt x="297" y="247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131"/>
                    <a:pt x="389" y="39"/>
                    <a:pt x="502" y="39"/>
                  </a:cubicBezTo>
                  <a:cubicBezTo>
                    <a:pt x="616" y="39"/>
                    <a:pt x="708" y="131"/>
                    <a:pt x="708" y="244"/>
                  </a:cubicBezTo>
                  <a:lnTo>
                    <a:pt x="708" y="247"/>
                  </a:lnTo>
                  <a:close/>
                  <a:moveTo>
                    <a:pt x="708" y="247"/>
                  </a:moveTo>
                  <a:cubicBezTo>
                    <a:pt x="708" y="247"/>
                    <a:pt x="708" y="247"/>
                    <a:pt x="708" y="2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A85960DA-3756-FE18-73FE-637BC6063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9688" y="2789238"/>
              <a:ext cx="134937" cy="163512"/>
            </a:xfrm>
            <a:custGeom>
              <a:avLst/>
              <a:gdLst>
                <a:gd name="T0" fmla="*/ 792 w 812"/>
                <a:gd name="T1" fmla="*/ 247 h 980"/>
                <a:gd name="T2" fmla="*/ 603 w 812"/>
                <a:gd name="T3" fmla="*/ 247 h 980"/>
                <a:gd name="T4" fmla="*/ 603 w 812"/>
                <a:gd name="T5" fmla="*/ 197 h 980"/>
                <a:gd name="T6" fmla="*/ 406 w 812"/>
                <a:gd name="T7" fmla="*/ 0 h 980"/>
                <a:gd name="T8" fmla="*/ 208 w 812"/>
                <a:gd name="T9" fmla="*/ 197 h 980"/>
                <a:gd name="T10" fmla="*/ 208 w 812"/>
                <a:gd name="T11" fmla="*/ 247 h 980"/>
                <a:gd name="T12" fmla="*/ 19 w 812"/>
                <a:gd name="T13" fmla="*/ 247 h 980"/>
                <a:gd name="T14" fmla="*/ 0 w 812"/>
                <a:gd name="T15" fmla="*/ 266 h 980"/>
                <a:gd name="T16" fmla="*/ 0 w 812"/>
                <a:gd name="T17" fmla="*/ 908 h 980"/>
                <a:gd name="T18" fmla="*/ 72 w 812"/>
                <a:gd name="T19" fmla="*/ 980 h 980"/>
                <a:gd name="T20" fmla="*/ 739 w 812"/>
                <a:gd name="T21" fmla="*/ 980 h 980"/>
                <a:gd name="T22" fmla="*/ 812 w 812"/>
                <a:gd name="T23" fmla="*/ 908 h 980"/>
                <a:gd name="T24" fmla="*/ 812 w 812"/>
                <a:gd name="T25" fmla="*/ 266 h 980"/>
                <a:gd name="T26" fmla="*/ 792 w 812"/>
                <a:gd name="T27" fmla="*/ 247 h 980"/>
                <a:gd name="T28" fmla="*/ 406 w 812"/>
                <a:gd name="T29" fmla="*/ 38 h 980"/>
                <a:gd name="T30" fmla="*/ 565 w 812"/>
                <a:gd name="T31" fmla="*/ 197 h 980"/>
                <a:gd name="T32" fmla="*/ 565 w 812"/>
                <a:gd name="T33" fmla="*/ 247 h 980"/>
                <a:gd name="T34" fmla="*/ 247 w 812"/>
                <a:gd name="T35" fmla="*/ 247 h 980"/>
                <a:gd name="T36" fmla="*/ 247 w 812"/>
                <a:gd name="T37" fmla="*/ 197 h 980"/>
                <a:gd name="T38" fmla="*/ 247 w 812"/>
                <a:gd name="T39" fmla="*/ 197 h 980"/>
                <a:gd name="T40" fmla="*/ 406 w 812"/>
                <a:gd name="T41" fmla="*/ 38 h 980"/>
                <a:gd name="T42" fmla="*/ 773 w 812"/>
                <a:gd name="T43" fmla="*/ 907 h 980"/>
                <a:gd name="T44" fmla="*/ 739 w 812"/>
                <a:gd name="T45" fmla="*/ 941 h 980"/>
                <a:gd name="T46" fmla="*/ 72 w 812"/>
                <a:gd name="T47" fmla="*/ 941 h 980"/>
                <a:gd name="T48" fmla="*/ 39 w 812"/>
                <a:gd name="T49" fmla="*/ 907 h 980"/>
                <a:gd name="T50" fmla="*/ 39 w 812"/>
                <a:gd name="T51" fmla="*/ 285 h 980"/>
                <a:gd name="T52" fmla="*/ 208 w 812"/>
                <a:gd name="T53" fmla="*/ 285 h 980"/>
                <a:gd name="T54" fmla="*/ 208 w 812"/>
                <a:gd name="T55" fmla="*/ 377 h 980"/>
                <a:gd name="T56" fmla="*/ 228 w 812"/>
                <a:gd name="T57" fmla="*/ 397 h 980"/>
                <a:gd name="T58" fmla="*/ 247 w 812"/>
                <a:gd name="T59" fmla="*/ 377 h 980"/>
                <a:gd name="T60" fmla="*/ 247 w 812"/>
                <a:gd name="T61" fmla="*/ 285 h 980"/>
                <a:gd name="T62" fmla="*/ 565 w 812"/>
                <a:gd name="T63" fmla="*/ 285 h 980"/>
                <a:gd name="T64" fmla="*/ 565 w 812"/>
                <a:gd name="T65" fmla="*/ 377 h 980"/>
                <a:gd name="T66" fmla="*/ 584 w 812"/>
                <a:gd name="T67" fmla="*/ 397 h 980"/>
                <a:gd name="T68" fmla="*/ 603 w 812"/>
                <a:gd name="T69" fmla="*/ 377 h 980"/>
                <a:gd name="T70" fmla="*/ 603 w 812"/>
                <a:gd name="T71" fmla="*/ 285 h 980"/>
                <a:gd name="T72" fmla="*/ 773 w 812"/>
                <a:gd name="T73" fmla="*/ 285 h 980"/>
                <a:gd name="T74" fmla="*/ 773 w 812"/>
                <a:gd name="T75" fmla="*/ 907 h 980"/>
                <a:gd name="T76" fmla="*/ 773 w 812"/>
                <a:gd name="T77" fmla="*/ 907 h 980"/>
                <a:gd name="T78" fmla="*/ 773 w 812"/>
                <a:gd name="T79" fmla="*/ 907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2" h="980">
                  <a:moveTo>
                    <a:pt x="792" y="247"/>
                  </a:moveTo>
                  <a:cubicBezTo>
                    <a:pt x="603" y="247"/>
                    <a:pt x="603" y="247"/>
                    <a:pt x="603" y="247"/>
                  </a:cubicBezTo>
                  <a:cubicBezTo>
                    <a:pt x="603" y="197"/>
                    <a:pt x="603" y="197"/>
                    <a:pt x="603" y="197"/>
                  </a:cubicBezTo>
                  <a:cubicBezTo>
                    <a:pt x="603" y="88"/>
                    <a:pt x="515" y="0"/>
                    <a:pt x="406" y="0"/>
                  </a:cubicBezTo>
                  <a:cubicBezTo>
                    <a:pt x="297" y="0"/>
                    <a:pt x="208" y="88"/>
                    <a:pt x="208" y="197"/>
                  </a:cubicBezTo>
                  <a:cubicBezTo>
                    <a:pt x="208" y="247"/>
                    <a:pt x="208" y="247"/>
                    <a:pt x="208" y="247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9" y="247"/>
                    <a:pt x="0" y="256"/>
                    <a:pt x="0" y="266"/>
                  </a:cubicBezTo>
                  <a:cubicBezTo>
                    <a:pt x="0" y="908"/>
                    <a:pt x="0" y="908"/>
                    <a:pt x="0" y="908"/>
                  </a:cubicBezTo>
                  <a:cubicBezTo>
                    <a:pt x="0" y="947"/>
                    <a:pt x="32" y="980"/>
                    <a:pt x="72" y="980"/>
                  </a:cubicBezTo>
                  <a:cubicBezTo>
                    <a:pt x="739" y="980"/>
                    <a:pt x="739" y="980"/>
                    <a:pt x="739" y="980"/>
                  </a:cubicBezTo>
                  <a:cubicBezTo>
                    <a:pt x="779" y="980"/>
                    <a:pt x="812" y="948"/>
                    <a:pt x="812" y="908"/>
                  </a:cubicBezTo>
                  <a:cubicBezTo>
                    <a:pt x="812" y="266"/>
                    <a:pt x="812" y="266"/>
                    <a:pt x="812" y="266"/>
                  </a:cubicBezTo>
                  <a:cubicBezTo>
                    <a:pt x="812" y="255"/>
                    <a:pt x="803" y="247"/>
                    <a:pt x="792" y="247"/>
                  </a:cubicBezTo>
                  <a:close/>
                  <a:moveTo>
                    <a:pt x="406" y="38"/>
                  </a:moveTo>
                  <a:cubicBezTo>
                    <a:pt x="494" y="38"/>
                    <a:pt x="565" y="110"/>
                    <a:pt x="565" y="197"/>
                  </a:cubicBezTo>
                  <a:cubicBezTo>
                    <a:pt x="565" y="247"/>
                    <a:pt x="565" y="247"/>
                    <a:pt x="565" y="247"/>
                  </a:cubicBezTo>
                  <a:cubicBezTo>
                    <a:pt x="247" y="247"/>
                    <a:pt x="247" y="247"/>
                    <a:pt x="247" y="247"/>
                  </a:cubicBezTo>
                  <a:cubicBezTo>
                    <a:pt x="247" y="197"/>
                    <a:pt x="247" y="197"/>
                    <a:pt x="247" y="197"/>
                  </a:cubicBezTo>
                  <a:cubicBezTo>
                    <a:pt x="247" y="197"/>
                    <a:pt x="247" y="197"/>
                    <a:pt x="247" y="197"/>
                  </a:cubicBezTo>
                  <a:cubicBezTo>
                    <a:pt x="247" y="110"/>
                    <a:pt x="318" y="38"/>
                    <a:pt x="406" y="38"/>
                  </a:cubicBezTo>
                  <a:close/>
                  <a:moveTo>
                    <a:pt x="773" y="907"/>
                  </a:moveTo>
                  <a:cubicBezTo>
                    <a:pt x="773" y="926"/>
                    <a:pt x="758" y="941"/>
                    <a:pt x="739" y="941"/>
                  </a:cubicBezTo>
                  <a:cubicBezTo>
                    <a:pt x="72" y="941"/>
                    <a:pt x="72" y="941"/>
                    <a:pt x="72" y="941"/>
                  </a:cubicBezTo>
                  <a:cubicBezTo>
                    <a:pt x="54" y="941"/>
                    <a:pt x="39" y="926"/>
                    <a:pt x="39" y="907"/>
                  </a:cubicBezTo>
                  <a:cubicBezTo>
                    <a:pt x="39" y="285"/>
                    <a:pt x="39" y="285"/>
                    <a:pt x="39" y="285"/>
                  </a:cubicBezTo>
                  <a:cubicBezTo>
                    <a:pt x="208" y="285"/>
                    <a:pt x="208" y="285"/>
                    <a:pt x="208" y="285"/>
                  </a:cubicBezTo>
                  <a:cubicBezTo>
                    <a:pt x="208" y="377"/>
                    <a:pt x="208" y="377"/>
                    <a:pt x="208" y="377"/>
                  </a:cubicBezTo>
                  <a:cubicBezTo>
                    <a:pt x="208" y="388"/>
                    <a:pt x="217" y="397"/>
                    <a:pt x="228" y="397"/>
                  </a:cubicBezTo>
                  <a:cubicBezTo>
                    <a:pt x="238" y="397"/>
                    <a:pt x="247" y="388"/>
                    <a:pt x="247" y="377"/>
                  </a:cubicBezTo>
                  <a:cubicBezTo>
                    <a:pt x="247" y="285"/>
                    <a:pt x="247" y="285"/>
                    <a:pt x="247" y="285"/>
                  </a:cubicBezTo>
                  <a:cubicBezTo>
                    <a:pt x="565" y="285"/>
                    <a:pt x="565" y="285"/>
                    <a:pt x="565" y="285"/>
                  </a:cubicBezTo>
                  <a:cubicBezTo>
                    <a:pt x="565" y="377"/>
                    <a:pt x="565" y="377"/>
                    <a:pt x="565" y="377"/>
                  </a:cubicBezTo>
                  <a:cubicBezTo>
                    <a:pt x="565" y="388"/>
                    <a:pt x="573" y="397"/>
                    <a:pt x="584" y="397"/>
                  </a:cubicBezTo>
                  <a:cubicBezTo>
                    <a:pt x="594" y="397"/>
                    <a:pt x="603" y="388"/>
                    <a:pt x="603" y="377"/>
                  </a:cubicBezTo>
                  <a:cubicBezTo>
                    <a:pt x="603" y="285"/>
                    <a:pt x="603" y="285"/>
                    <a:pt x="603" y="285"/>
                  </a:cubicBezTo>
                  <a:cubicBezTo>
                    <a:pt x="773" y="285"/>
                    <a:pt x="773" y="285"/>
                    <a:pt x="773" y="285"/>
                  </a:cubicBezTo>
                  <a:lnTo>
                    <a:pt x="773" y="907"/>
                  </a:lnTo>
                  <a:close/>
                  <a:moveTo>
                    <a:pt x="773" y="907"/>
                  </a:moveTo>
                  <a:cubicBezTo>
                    <a:pt x="773" y="907"/>
                    <a:pt x="773" y="907"/>
                    <a:pt x="773" y="9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83D808-4942-D7B4-78D0-53951F59DEF8}"/>
              </a:ext>
            </a:extLst>
          </p:cNvPr>
          <p:cNvGrpSpPr/>
          <p:nvPr/>
        </p:nvGrpSpPr>
        <p:grpSpPr>
          <a:xfrm>
            <a:off x="6015025" y="5059741"/>
            <a:ext cx="316158" cy="343259"/>
            <a:chOff x="6351588" y="2730500"/>
            <a:chExt cx="222250" cy="241301"/>
          </a:xfrm>
          <a:solidFill>
            <a:srgbClr val="866BCF"/>
          </a:solidFill>
        </p:grpSpPr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AC730370-778F-97CC-DE5E-F567F3994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1588" y="2773363"/>
              <a:ext cx="222250" cy="198438"/>
            </a:xfrm>
            <a:custGeom>
              <a:avLst/>
              <a:gdLst>
                <a:gd name="T0" fmla="*/ 1321 w 1436"/>
                <a:gd name="T1" fmla="*/ 0 h 1285"/>
                <a:gd name="T2" fmla="*/ 1010 w 1436"/>
                <a:gd name="T3" fmla="*/ 0 h 1285"/>
                <a:gd name="T4" fmla="*/ 991 w 1436"/>
                <a:gd name="T5" fmla="*/ 19 h 1285"/>
                <a:gd name="T6" fmla="*/ 1010 w 1436"/>
                <a:gd name="T7" fmla="*/ 38 h 1285"/>
                <a:gd name="T8" fmla="*/ 1321 w 1436"/>
                <a:gd name="T9" fmla="*/ 38 h 1285"/>
                <a:gd name="T10" fmla="*/ 1397 w 1436"/>
                <a:gd name="T11" fmla="*/ 115 h 1285"/>
                <a:gd name="T12" fmla="*/ 1397 w 1436"/>
                <a:gd name="T13" fmla="*/ 912 h 1285"/>
                <a:gd name="T14" fmla="*/ 1321 w 1436"/>
                <a:gd name="T15" fmla="*/ 989 h 1285"/>
                <a:gd name="T16" fmla="*/ 115 w 1436"/>
                <a:gd name="T17" fmla="*/ 989 h 1285"/>
                <a:gd name="T18" fmla="*/ 38 w 1436"/>
                <a:gd name="T19" fmla="*/ 912 h 1285"/>
                <a:gd name="T20" fmla="*/ 38 w 1436"/>
                <a:gd name="T21" fmla="*/ 115 h 1285"/>
                <a:gd name="T22" fmla="*/ 115 w 1436"/>
                <a:gd name="T23" fmla="*/ 38 h 1285"/>
                <a:gd name="T24" fmla="*/ 430 w 1436"/>
                <a:gd name="T25" fmla="*/ 38 h 1285"/>
                <a:gd name="T26" fmla="*/ 449 w 1436"/>
                <a:gd name="T27" fmla="*/ 19 h 1285"/>
                <a:gd name="T28" fmla="*/ 430 w 1436"/>
                <a:gd name="T29" fmla="*/ 0 h 1285"/>
                <a:gd name="T30" fmla="*/ 115 w 1436"/>
                <a:gd name="T31" fmla="*/ 0 h 1285"/>
                <a:gd name="T32" fmla="*/ 0 w 1436"/>
                <a:gd name="T33" fmla="*/ 115 h 1285"/>
                <a:gd name="T34" fmla="*/ 0 w 1436"/>
                <a:gd name="T35" fmla="*/ 913 h 1285"/>
                <a:gd name="T36" fmla="*/ 115 w 1436"/>
                <a:gd name="T37" fmla="*/ 1028 h 1285"/>
                <a:gd name="T38" fmla="*/ 699 w 1436"/>
                <a:gd name="T39" fmla="*/ 1028 h 1285"/>
                <a:gd name="T40" fmla="*/ 699 w 1436"/>
                <a:gd name="T41" fmla="*/ 1246 h 1285"/>
                <a:gd name="T42" fmla="*/ 419 w 1436"/>
                <a:gd name="T43" fmla="*/ 1246 h 1285"/>
                <a:gd name="T44" fmla="*/ 400 w 1436"/>
                <a:gd name="T45" fmla="*/ 1266 h 1285"/>
                <a:gd name="T46" fmla="*/ 419 w 1436"/>
                <a:gd name="T47" fmla="*/ 1285 h 1285"/>
                <a:gd name="T48" fmla="*/ 1017 w 1436"/>
                <a:gd name="T49" fmla="*/ 1285 h 1285"/>
                <a:gd name="T50" fmla="*/ 1036 w 1436"/>
                <a:gd name="T51" fmla="*/ 1266 h 1285"/>
                <a:gd name="T52" fmla="*/ 1017 w 1436"/>
                <a:gd name="T53" fmla="*/ 1246 h 1285"/>
                <a:gd name="T54" fmla="*/ 737 w 1436"/>
                <a:gd name="T55" fmla="*/ 1246 h 1285"/>
                <a:gd name="T56" fmla="*/ 737 w 1436"/>
                <a:gd name="T57" fmla="*/ 1028 h 1285"/>
                <a:gd name="T58" fmla="*/ 1321 w 1436"/>
                <a:gd name="T59" fmla="*/ 1028 h 1285"/>
                <a:gd name="T60" fmla="*/ 1436 w 1436"/>
                <a:gd name="T61" fmla="*/ 913 h 1285"/>
                <a:gd name="T62" fmla="*/ 1436 w 1436"/>
                <a:gd name="T63" fmla="*/ 115 h 1285"/>
                <a:gd name="T64" fmla="*/ 1321 w 1436"/>
                <a:gd name="T65" fmla="*/ 0 h 1285"/>
                <a:gd name="T66" fmla="*/ 1321 w 1436"/>
                <a:gd name="T67" fmla="*/ 0 h 1285"/>
                <a:gd name="T68" fmla="*/ 1321 w 1436"/>
                <a:gd name="T69" fmla="*/ 0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6" h="1285">
                  <a:moveTo>
                    <a:pt x="1321" y="0"/>
                  </a:moveTo>
                  <a:cubicBezTo>
                    <a:pt x="1010" y="0"/>
                    <a:pt x="1010" y="0"/>
                    <a:pt x="1010" y="0"/>
                  </a:cubicBezTo>
                  <a:cubicBezTo>
                    <a:pt x="1000" y="0"/>
                    <a:pt x="991" y="8"/>
                    <a:pt x="991" y="19"/>
                  </a:cubicBezTo>
                  <a:cubicBezTo>
                    <a:pt x="991" y="29"/>
                    <a:pt x="1000" y="38"/>
                    <a:pt x="1010" y="38"/>
                  </a:cubicBezTo>
                  <a:cubicBezTo>
                    <a:pt x="1321" y="38"/>
                    <a:pt x="1321" y="38"/>
                    <a:pt x="1321" y="38"/>
                  </a:cubicBezTo>
                  <a:cubicBezTo>
                    <a:pt x="1363" y="38"/>
                    <a:pt x="1397" y="72"/>
                    <a:pt x="1397" y="115"/>
                  </a:cubicBezTo>
                  <a:cubicBezTo>
                    <a:pt x="1397" y="912"/>
                    <a:pt x="1397" y="912"/>
                    <a:pt x="1397" y="912"/>
                  </a:cubicBezTo>
                  <a:cubicBezTo>
                    <a:pt x="1397" y="955"/>
                    <a:pt x="1363" y="989"/>
                    <a:pt x="1321" y="989"/>
                  </a:cubicBezTo>
                  <a:cubicBezTo>
                    <a:pt x="115" y="989"/>
                    <a:pt x="115" y="989"/>
                    <a:pt x="115" y="989"/>
                  </a:cubicBezTo>
                  <a:cubicBezTo>
                    <a:pt x="73" y="989"/>
                    <a:pt x="38" y="955"/>
                    <a:pt x="38" y="91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430" y="38"/>
                    <a:pt x="430" y="38"/>
                    <a:pt x="430" y="38"/>
                  </a:cubicBezTo>
                  <a:cubicBezTo>
                    <a:pt x="441" y="38"/>
                    <a:pt x="449" y="30"/>
                    <a:pt x="449" y="19"/>
                  </a:cubicBezTo>
                  <a:cubicBezTo>
                    <a:pt x="449" y="9"/>
                    <a:pt x="441" y="0"/>
                    <a:pt x="43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2" y="0"/>
                    <a:pt x="0" y="52"/>
                    <a:pt x="0" y="115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76"/>
                    <a:pt x="52" y="1028"/>
                    <a:pt x="115" y="1028"/>
                  </a:cubicBezTo>
                  <a:cubicBezTo>
                    <a:pt x="699" y="1028"/>
                    <a:pt x="699" y="1028"/>
                    <a:pt x="699" y="1028"/>
                  </a:cubicBezTo>
                  <a:cubicBezTo>
                    <a:pt x="699" y="1246"/>
                    <a:pt x="699" y="1246"/>
                    <a:pt x="699" y="1246"/>
                  </a:cubicBezTo>
                  <a:cubicBezTo>
                    <a:pt x="419" y="1246"/>
                    <a:pt x="419" y="1246"/>
                    <a:pt x="419" y="1246"/>
                  </a:cubicBezTo>
                  <a:cubicBezTo>
                    <a:pt x="408" y="1246"/>
                    <a:pt x="400" y="1255"/>
                    <a:pt x="400" y="1266"/>
                  </a:cubicBezTo>
                  <a:cubicBezTo>
                    <a:pt x="400" y="1276"/>
                    <a:pt x="408" y="1285"/>
                    <a:pt x="419" y="1285"/>
                  </a:cubicBezTo>
                  <a:cubicBezTo>
                    <a:pt x="1017" y="1285"/>
                    <a:pt x="1017" y="1285"/>
                    <a:pt x="1017" y="1285"/>
                  </a:cubicBezTo>
                  <a:cubicBezTo>
                    <a:pt x="1027" y="1285"/>
                    <a:pt x="1036" y="1276"/>
                    <a:pt x="1036" y="1266"/>
                  </a:cubicBezTo>
                  <a:cubicBezTo>
                    <a:pt x="1036" y="1255"/>
                    <a:pt x="1027" y="1246"/>
                    <a:pt x="1017" y="1246"/>
                  </a:cubicBezTo>
                  <a:cubicBezTo>
                    <a:pt x="737" y="1246"/>
                    <a:pt x="737" y="1246"/>
                    <a:pt x="737" y="1246"/>
                  </a:cubicBezTo>
                  <a:cubicBezTo>
                    <a:pt x="737" y="1028"/>
                    <a:pt x="737" y="1028"/>
                    <a:pt x="737" y="1028"/>
                  </a:cubicBezTo>
                  <a:cubicBezTo>
                    <a:pt x="1321" y="1028"/>
                    <a:pt x="1321" y="1028"/>
                    <a:pt x="1321" y="1028"/>
                  </a:cubicBezTo>
                  <a:cubicBezTo>
                    <a:pt x="1384" y="1028"/>
                    <a:pt x="1436" y="976"/>
                    <a:pt x="1436" y="913"/>
                  </a:cubicBezTo>
                  <a:cubicBezTo>
                    <a:pt x="1436" y="115"/>
                    <a:pt x="1436" y="115"/>
                    <a:pt x="1436" y="115"/>
                  </a:cubicBezTo>
                  <a:cubicBezTo>
                    <a:pt x="1436" y="52"/>
                    <a:pt x="1384" y="0"/>
                    <a:pt x="1321" y="0"/>
                  </a:cubicBezTo>
                  <a:close/>
                  <a:moveTo>
                    <a:pt x="1321" y="0"/>
                  </a:moveTo>
                  <a:cubicBezTo>
                    <a:pt x="1321" y="0"/>
                    <a:pt x="1321" y="0"/>
                    <a:pt x="13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DA6DEEF-E55B-2719-CB00-AB4810EC5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7313" y="2730500"/>
              <a:ext cx="50800" cy="160338"/>
            </a:xfrm>
            <a:custGeom>
              <a:avLst/>
              <a:gdLst>
                <a:gd name="T0" fmla="*/ 338 w 338"/>
                <a:gd name="T1" fmla="*/ 57 h 1043"/>
                <a:gd name="T2" fmla="*/ 281 w 338"/>
                <a:gd name="T3" fmla="*/ 0 h 1043"/>
                <a:gd name="T4" fmla="*/ 58 w 338"/>
                <a:gd name="T5" fmla="*/ 0 h 1043"/>
                <a:gd name="T6" fmla="*/ 1 w 338"/>
                <a:gd name="T7" fmla="*/ 57 h 1043"/>
                <a:gd name="T8" fmla="*/ 1 w 338"/>
                <a:gd name="T9" fmla="*/ 189 h 1043"/>
                <a:gd name="T10" fmla="*/ 2 w 338"/>
                <a:gd name="T11" fmla="*/ 195 h 1043"/>
                <a:gd name="T12" fmla="*/ 1 w 338"/>
                <a:gd name="T13" fmla="*/ 201 h 1043"/>
                <a:gd name="T14" fmla="*/ 1 w 338"/>
                <a:gd name="T15" fmla="*/ 828 h 1043"/>
                <a:gd name="T16" fmla="*/ 0 w 338"/>
                <a:gd name="T17" fmla="*/ 828 h 1043"/>
                <a:gd name="T18" fmla="*/ 0 w 338"/>
                <a:gd name="T19" fmla="*/ 830 h 1043"/>
                <a:gd name="T20" fmla="*/ 1 w 338"/>
                <a:gd name="T21" fmla="*/ 832 h 1043"/>
                <a:gd name="T22" fmla="*/ 1 w 338"/>
                <a:gd name="T23" fmla="*/ 833 h 1043"/>
                <a:gd name="T24" fmla="*/ 1 w 338"/>
                <a:gd name="T25" fmla="*/ 835 h 1043"/>
                <a:gd name="T26" fmla="*/ 2 w 338"/>
                <a:gd name="T27" fmla="*/ 835 h 1043"/>
                <a:gd name="T28" fmla="*/ 3 w 338"/>
                <a:gd name="T29" fmla="*/ 837 h 1043"/>
                <a:gd name="T30" fmla="*/ 3 w 338"/>
                <a:gd name="T31" fmla="*/ 837 h 1043"/>
                <a:gd name="T32" fmla="*/ 4 w 338"/>
                <a:gd name="T33" fmla="*/ 839 h 1043"/>
                <a:gd name="T34" fmla="*/ 5 w 338"/>
                <a:gd name="T35" fmla="*/ 840 h 1043"/>
                <a:gd name="T36" fmla="*/ 154 w 338"/>
                <a:gd name="T37" fmla="*/ 1035 h 1043"/>
                <a:gd name="T38" fmla="*/ 169 w 338"/>
                <a:gd name="T39" fmla="*/ 1043 h 1043"/>
                <a:gd name="T40" fmla="*/ 184 w 338"/>
                <a:gd name="T41" fmla="*/ 1035 h 1043"/>
                <a:gd name="T42" fmla="*/ 334 w 338"/>
                <a:gd name="T43" fmla="*/ 840 h 1043"/>
                <a:gd name="T44" fmla="*/ 334 w 338"/>
                <a:gd name="T45" fmla="*/ 839 h 1043"/>
                <a:gd name="T46" fmla="*/ 335 w 338"/>
                <a:gd name="T47" fmla="*/ 837 h 1043"/>
                <a:gd name="T48" fmla="*/ 335 w 338"/>
                <a:gd name="T49" fmla="*/ 837 h 1043"/>
                <a:gd name="T50" fmla="*/ 336 w 338"/>
                <a:gd name="T51" fmla="*/ 835 h 1043"/>
                <a:gd name="T52" fmla="*/ 337 w 338"/>
                <a:gd name="T53" fmla="*/ 835 h 1043"/>
                <a:gd name="T54" fmla="*/ 337 w 338"/>
                <a:gd name="T55" fmla="*/ 833 h 1043"/>
                <a:gd name="T56" fmla="*/ 337 w 338"/>
                <a:gd name="T57" fmla="*/ 832 h 1043"/>
                <a:gd name="T58" fmla="*/ 338 w 338"/>
                <a:gd name="T59" fmla="*/ 830 h 1043"/>
                <a:gd name="T60" fmla="*/ 338 w 338"/>
                <a:gd name="T61" fmla="*/ 200 h 1043"/>
                <a:gd name="T62" fmla="*/ 337 w 338"/>
                <a:gd name="T63" fmla="*/ 195 h 1043"/>
                <a:gd name="T64" fmla="*/ 338 w 338"/>
                <a:gd name="T65" fmla="*/ 189 h 1043"/>
                <a:gd name="T66" fmla="*/ 338 w 338"/>
                <a:gd name="T67" fmla="*/ 57 h 1043"/>
                <a:gd name="T68" fmla="*/ 169 w 338"/>
                <a:gd name="T69" fmla="*/ 992 h 1043"/>
                <a:gd name="T70" fmla="*/ 58 w 338"/>
                <a:gd name="T71" fmla="*/ 847 h 1043"/>
                <a:gd name="T72" fmla="*/ 279 w 338"/>
                <a:gd name="T73" fmla="*/ 847 h 1043"/>
                <a:gd name="T74" fmla="*/ 169 w 338"/>
                <a:gd name="T75" fmla="*/ 992 h 1043"/>
                <a:gd name="T76" fmla="*/ 299 w 338"/>
                <a:gd name="T77" fmla="*/ 200 h 1043"/>
                <a:gd name="T78" fmla="*/ 299 w 338"/>
                <a:gd name="T79" fmla="*/ 809 h 1043"/>
                <a:gd name="T80" fmla="*/ 39 w 338"/>
                <a:gd name="T81" fmla="*/ 809 h 1043"/>
                <a:gd name="T82" fmla="*/ 39 w 338"/>
                <a:gd name="T83" fmla="*/ 201 h 1043"/>
                <a:gd name="T84" fmla="*/ 38 w 338"/>
                <a:gd name="T85" fmla="*/ 195 h 1043"/>
                <a:gd name="T86" fmla="*/ 39 w 338"/>
                <a:gd name="T87" fmla="*/ 189 h 1043"/>
                <a:gd name="T88" fmla="*/ 39 w 338"/>
                <a:gd name="T89" fmla="*/ 57 h 1043"/>
                <a:gd name="T90" fmla="*/ 57 w 338"/>
                <a:gd name="T91" fmla="*/ 39 h 1043"/>
                <a:gd name="T92" fmla="*/ 280 w 338"/>
                <a:gd name="T93" fmla="*/ 39 h 1043"/>
                <a:gd name="T94" fmla="*/ 299 w 338"/>
                <a:gd name="T95" fmla="*/ 57 h 1043"/>
                <a:gd name="T96" fmla="*/ 299 w 338"/>
                <a:gd name="T97" fmla="*/ 189 h 1043"/>
                <a:gd name="T98" fmla="*/ 299 w 338"/>
                <a:gd name="T99" fmla="*/ 195 h 1043"/>
                <a:gd name="T100" fmla="*/ 299 w 338"/>
                <a:gd name="T101" fmla="*/ 200 h 1043"/>
                <a:gd name="T102" fmla="*/ 299 w 338"/>
                <a:gd name="T103" fmla="*/ 200 h 1043"/>
                <a:gd name="T104" fmla="*/ 299 w 338"/>
                <a:gd name="T105" fmla="*/ 20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8" h="1043">
                  <a:moveTo>
                    <a:pt x="338" y="57"/>
                  </a:moveTo>
                  <a:cubicBezTo>
                    <a:pt x="338" y="26"/>
                    <a:pt x="312" y="0"/>
                    <a:pt x="28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1" y="26"/>
                    <a:pt x="1" y="57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91"/>
                    <a:pt x="1" y="193"/>
                    <a:pt x="2" y="195"/>
                  </a:cubicBezTo>
                  <a:cubicBezTo>
                    <a:pt x="1" y="197"/>
                    <a:pt x="1" y="199"/>
                    <a:pt x="1" y="201"/>
                  </a:cubicBezTo>
                  <a:cubicBezTo>
                    <a:pt x="1" y="828"/>
                    <a:pt x="1" y="828"/>
                    <a:pt x="1" y="828"/>
                  </a:cubicBezTo>
                  <a:cubicBezTo>
                    <a:pt x="0" y="828"/>
                    <a:pt x="0" y="828"/>
                    <a:pt x="0" y="828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831"/>
                    <a:pt x="1" y="831"/>
                    <a:pt x="1" y="832"/>
                  </a:cubicBezTo>
                  <a:cubicBezTo>
                    <a:pt x="1" y="833"/>
                    <a:pt x="1" y="833"/>
                    <a:pt x="1" y="833"/>
                  </a:cubicBezTo>
                  <a:cubicBezTo>
                    <a:pt x="1" y="833"/>
                    <a:pt x="1" y="834"/>
                    <a:pt x="1" y="835"/>
                  </a:cubicBezTo>
                  <a:cubicBezTo>
                    <a:pt x="1" y="835"/>
                    <a:pt x="1" y="835"/>
                    <a:pt x="2" y="835"/>
                  </a:cubicBezTo>
                  <a:cubicBezTo>
                    <a:pt x="2" y="835"/>
                    <a:pt x="2" y="836"/>
                    <a:pt x="3" y="837"/>
                  </a:cubicBezTo>
                  <a:cubicBezTo>
                    <a:pt x="3" y="837"/>
                    <a:pt x="3" y="837"/>
                    <a:pt x="3" y="837"/>
                  </a:cubicBezTo>
                  <a:cubicBezTo>
                    <a:pt x="3" y="838"/>
                    <a:pt x="4" y="839"/>
                    <a:pt x="4" y="839"/>
                  </a:cubicBezTo>
                  <a:cubicBezTo>
                    <a:pt x="4" y="839"/>
                    <a:pt x="4" y="840"/>
                    <a:pt x="5" y="840"/>
                  </a:cubicBezTo>
                  <a:cubicBezTo>
                    <a:pt x="154" y="1035"/>
                    <a:pt x="154" y="1035"/>
                    <a:pt x="154" y="1035"/>
                  </a:cubicBezTo>
                  <a:cubicBezTo>
                    <a:pt x="157" y="1040"/>
                    <a:pt x="163" y="1043"/>
                    <a:pt x="169" y="1043"/>
                  </a:cubicBezTo>
                  <a:cubicBezTo>
                    <a:pt x="175" y="1043"/>
                    <a:pt x="181" y="1040"/>
                    <a:pt x="184" y="1035"/>
                  </a:cubicBezTo>
                  <a:cubicBezTo>
                    <a:pt x="334" y="840"/>
                    <a:pt x="334" y="840"/>
                    <a:pt x="334" y="840"/>
                  </a:cubicBezTo>
                  <a:cubicBezTo>
                    <a:pt x="334" y="840"/>
                    <a:pt x="334" y="839"/>
                    <a:pt x="334" y="839"/>
                  </a:cubicBezTo>
                  <a:cubicBezTo>
                    <a:pt x="334" y="839"/>
                    <a:pt x="335" y="838"/>
                    <a:pt x="335" y="837"/>
                  </a:cubicBezTo>
                  <a:cubicBezTo>
                    <a:pt x="335" y="837"/>
                    <a:pt x="335" y="837"/>
                    <a:pt x="335" y="837"/>
                  </a:cubicBezTo>
                  <a:cubicBezTo>
                    <a:pt x="336" y="836"/>
                    <a:pt x="336" y="836"/>
                    <a:pt x="336" y="835"/>
                  </a:cubicBezTo>
                  <a:cubicBezTo>
                    <a:pt x="336" y="835"/>
                    <a:pt x="336" y="835"/>
                    <a:pt x="337" y="835"/>
                  </a:cubicBezTo>
                  <a:cubicBezTo>
                    <a:pt x="337" y="834"/>
                    <a:pt x="337" y="833"/>
                    <a:pt x="337" y="833"/>
                  </a:cubicBezTo>
                  <a:cubicBezTo>
                    <a:pt x="337" y="832"/>
                    <a:pt x="337" y="832"/>
                    <a:pt x="337" y="832"/>
                  </a:cubicBezTo>
                  <a:cubicBezTo>
                    <a:pt x="338" y="831"/>
                    <a:pt x="338" y="830"/>
                    <a:pt x="338" y="830"/>
                  </a:cubicBezTo>
                  <a:cubicBezTo>
                    <a:pt x="338" y="200"/>
                    <a:pt x="338" y="200"/>
                    <a:pt x="338" y="200"/>
                  </a:cubicBezTo>
                  <a:cubicBezTo>
                    <a:pt x="338" y="198"/>
                    <a:pt x="337" y="196"/>
                    <a:pt x="337" y="195"/>
                  </a:cubicBezTo>
                  <a:cubicBezTo>
                    <a:pt x="337" y="193"/>
                    <a:pt x="338" y="191"/>
                    <a:pt x="338" y="189"/>
                  </a:cubicBezTo>
                  <a:lnTo>
                    <a:pt x="338" y="57"/>
                  </a:lnTo>
                  <a:close/>
                  <a:moveTo>
                    <a:pt x="169" y="992"/>
                  </a:moveTo>
                  <a:cubicBezTo>
                    <a:pt x="58" y="847"/>
                    <a:pt x="58" y="847"/>
                    <a:pt x="58" y="847"/>
                  </a:cubicBezTo>
                  <a:cubicBezTo>
                    <a:pt x="279" y="847"/>
                    <a:pt x="279" y="847"/>
                    <a:pt x="279" y="847"/>
                  </a:cubicBezTo>
                  <a:lnTo>
                    <a:pt x="169" y="992"/>
                  </a:lnTo>
                  <a:close/>
                  <a:moveTo>
                    <a:pt x="299" y="200"/>
                  </a:moveTo>
                  <a:cubicBezTo>
                    <a:pt x="299" y="809"/>
                    <a:pt x="299" y="809"/>
                    <a:pt x="299" y="809"/>
                  </a:cubicBezTo>
                  <a:cubicBezTo>
                    <a:pt x="39" y="809"/>
                    <a:pt x="39" y="809"/>
                    <a:pt x="39" y="809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199"/>
                    <a:pt x="39" y="197"/>
                    <a:pt x="38" y="195"/>
                  </a:cubicBezTo>
                  <a:cubicBezTo>
                    <a:pt x="39" y="193"/>
                    <a:pt x="39" y="191"/>
                    <a:pt x="39" y="189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47"/>
                    <a:pt x="47" y="39"/>
                    <a:pt x="57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90" y="39"/>
                    <a:pt x="299" y="47"/>
                    <a:pt x="299" y="57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299" y="191"/>
                    <a:pt x="299" y="193"/>
                    <a:pt x="299" y="195"/>
                  </a:cubicBezTo>
                  <a:cubicBezTo>
                    <a:pt x="299" y="196"/>
                    <a:pt x="299" y="198"/>
                    <a:pt x="299" y="200"/>
                  </a:cubicBezTo>
                  <a:close/>
                  <a:moveTo>
                    <a:pt x="299" y="200"/>
                  </a:moveTo>
                  <a:cubicBezTo>
                    <a:pt x="299" y="200"/>
                    <a:pt x="299" y="200"/>
                    <a:pt x="299" y="2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EDC815E4-ABD5-E079-6420-F981D6F42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8" y="2747963"/>
              <a:ext cx="6350" cy="96838"/>
            </a:xfrm>
            <a:custGeom>
              <a:avLst/>
              <a:gdLst>
                <a:gd name="T0" fmla="*/ 19 w 38"/>
                <a:gd name="T1" fmla="*/ 0 h 637"/>
                <a:gd name="T2" fmla="*/ 0 w 38"/>
                <a:gd name="T3" fmla="*/ 19 h 637"/>
                <a:gd name="T4" fmla="*/ 0 w 38"/>
                <a:gd name="T5" fmla="*/ 618 h 637"/>
                <a:gd name="T6" fmla="*/ 19 w 38"/>
                <a:gd name="T7" fmla="*/ 637 h 637"/>
                <a:gd name="T8" fmla="*/ 38 w 38"/>
                <a:gd name="T9" fmla="*/ 618 h 637"/>
                <a:gd name="T10" fmla="*/ 38 w 38"/>
                <a:gd name="T11" fmla="*/ 19 h 637"/>
                <a:gd name="T12" fmla="*/ 19 w 38"/>
                <a:gd name="T13" fmla="*/ 0 h 637"/>
                <a:gd name="T14" fmla="*/ 19 w 38"/>
                <a:gd name="T15" fmla="*/ 0 h 637"/>
                <a:gd name="T16" fmla="*/ 19 w 38"/>
                <a:gd name="T17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29"/>
                    <a:pt x="8" y="637"/>
                    <a:pt x="19" y="637"/>
                  </a:cubicBezTo>
                  <a:cubicBezTo>
                    <a:pt x="29" y="637"/>
                    <a:pt x="38" y="629"/>
                    <a:pt x="38" y="6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29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C18CCA-93AC-FC4E-A5DB-A2D9E7301D70}"/>
              </a:ext>
            </a:extLst>
          </p:cNvPr>
          <p:cNvGrpSpPr/>
          <p:nvPr/>
        </p:nvGrpSpPr>
        <p:grpSpPr>
          <a:xfrm rot="2722540">
            <a:off x="6944701" y="-2450549"/>
            <a:ext cx="649234" cy="2778210"/>
            <a:chOff x="6139793" y="927098"/>
            <a:chExt cx="649234" cy="277821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2D813F-02C2-E100-F43F-F20AF4FA6FC8}"/>
                </a:ext>
              </a:extLst>
            </p:cNvPr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8BE658-964B-84D6-7947-F5ED8C0EE224}"/>
                </a:ext>
              </a:extLst>
            </p:cNvPr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B94B1404-9DEF-CAB4-4F45-C0B3698D1FB0}"/>
                  </a:ext>
                </a:extLst>
              </p:cNvPr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85172BA6-2797-4299-5D0C-6BF5F7D5A1E6}"/>
                  </a:ext>
                </a:extLst>
              </p:cNvPr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88457B8-9832-BB44-5D55-664142DC04C2}"/>
              </a:ext>
            </a:extLst>
          </p:cNvPr>
          <p:cNvGrpSpPr/>
          <p:nvPr/>
        </p:nvGrpSpPr>
        <p:grpSpPr>
          <a:xfrm rot="14846348" flipV="1">
            <a:off x="11867382" y="-2064406"/>
            <a:ext cx="649234" cy="2778210"/>
            <a:chOff x="6139793" y="927098"/>
            <a:chExt cx="649234" cy="277821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1087CC-903B-880A-9DEA-8427BBAA3A54}"/>
                </a:ext>
              </a:extLst>
            </p:cNvPr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D271F7D-636E-2743-F1DB-18B4C874D4DF}"/>
                </a:ext>
              </a:extLst>
            </p:cNvPr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61" name="Freeform 45">
                <a:extLst>
                  <a:ext uri="{FF2B5EF4-FFF2-40B4-BE49-F238E27FC236}">
                    <a16:creationId xmlns:a16="http://schemas.microsoft.com/office/drawing/2014/main" id="{0F43F8C3-1F69-F832-8AD4-4C190F2FB69A}"/>
                  </a:ext>
                </a:extLst>
              </p:cNvPr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86BB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46">
                <a:extLst>
                  <a:ext uri="{FF2B5EF4-FFF2-40B4-BE49-F238E27FC236}">
                    <a16:creationId xmlns:a16="http://schemas.microsoft.com/office/drawing/2014/main" id="{AF52D15E-9BDE-369A-E17D-02E045F5A5B9}"/>
                  </a:ext>
                </a:extLst>
              </p:cNvPr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C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2909FA-DABC-0365-5D3C-770C89934B5D}"/>
              </a:ext>
            </a:extLst>
          </p:cNvPr>
          <p:cNvGrpSpPr/>
          <p:nvPr/>
        </p:nvGrpSpPr>
        <p:grpSpPr>
          <a:xfrm rot="16200000" flipV="1">
            <a:off x="13617946" y="1785759"/>
            <a:ext cx="649234" cy="2778210"/>
            <a:chOff x="6139793" y="927098"/>
            <a:chExt cx="649234" cy="277821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8739FD-4F7A-12DF-D688-DEB2DEE9FFE6}"/>
                </a:ext>
              </a:extLst>
            </p:cNvPr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443E5A-0544-114D-EC56-F9CBDD2A7576}"/>
                </a:ext>
              </a:extLst>
            </p:cNvPr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1A3461CD-E1A1-56DB-F8A5-9F9B5BAB0B6F}"/>
                  </a:ext>
                </a:extLst>
              </p:cNvPr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FD3D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41">
                <a:extLst>
                  <a:ext uri="{FF2B5EF4-FFF2-40B4-BE49-F238E27FC236}">
                    <a16:creationId xmlns:a16="http://schemas.microsoft.com/office/drawing/2014/main" id="{317B5813-E667-168A-6F8F-500725955FD4}"/>
                  </a:ext>
                </a:extLst>
              </p:cNvPr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5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6F6473-F3CA-8B8C-7314-7D4FEB50AE7B}"/>
              </a:ext>
            </a:extLst>
          </p:cNvPr>
          <p:cNvGrpSpPr/>
          <p:nvPr/>
        </p:nvGrpSpPr>
        <p:grpSpPr>
          <a:xfrm rot="17520086" flipV="1">
            <a:off x="12740056" y="6093357"/>
            <a:ext cx="649234" cy="2778210"/>
            <a:chOff x="6139793" y="927098"/>
            <a:chExt cx="649234" cy="27782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202CDD8-DF1C-5DC2-C3FE-25111D7DA17A}"/>
                </a:ext>
              </a:extLst>
            </p:cNvPr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B88A437-58EF-BE3F-4442-DB85A4762CE8}"/>
                </a:ext>
              </a:extLst>
            </p:cNvPr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71" name="Freeform 50">
                <a:extLst>
                  <a:ext uri="{FF2B5EF4-FFF2-40B4-BE49-F238E27FC236}">
                    <a16:creationId xmlns:a16="http://schemas.microsoft.com/office/drawing/2014/main" id="{69991B39-2B85-912B-4D1F-B5ECF440A9B8}"/>
                  </a:ext>
                </a:extLst>
              </p:cNvPr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005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51">
                <a:extLst>
                  <a:ext uri="{FF2B5EF4-FFF2-40B4-BE49-F238E27FC236}">
                    <a16:creationId xmlns:a16="http://schemas.microsoft.com/office/drawing/2014/main" id="{A9B2F2A4-A9C8-FD25-8680-6ADAF6274587}"/>
                  </a:ext>
                </a:extLst>
              </p:cNvPr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059016-1765-CDC7-2069-4B264C8E551F}"/>
              </a:ext>
            </a:extLst>
          </p:cNvPr>
          <p:cNvGrpSpPr/>
          <p:nvPr/>
        </p:nvGrpSpPr>
        <p:grpSpPr>
          <a:xfrm rot="18877460" flipV="1">
            <a:off x="7367792" y="6675718"/>
            <a:ext cx="649234" cy="2778210"/>
            <a:chOff x="6139793" y="927098"/>
            <a:chExt cx="649234" cy="277821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846EC7-7599-E8A5-1392-BA3A2459F890}"/>
                </a:ext>
              </a:extLst>
            </p:cNvPr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14ED67-0301-2CCE-8BAC-0E4C4BFC1892}"/>
                </a:ext>
              </a:extLst>
            </p:cNvPr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58DE9B9F-B7A0-43FA-8998-C5A805BD18F4}"/>
                  </a:ext>
                </a:extLst>
              </p:cNvPr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775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32B8D051-4FE4-FA64-446B-D57DDDFAAF1D}"/>
                  </a:ext>
                </a:extLst>
              </p:cNvPr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B6BAB399-D710-E7C8-0DE0-FCBC5958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980" y="4393376"/>
            <a:ext cx="5381625" cy="20002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5D6C47-1AA2-75A4-3407-C0F6604E8186}"/>
              </a:ext>
            </a:extLst>
          </p:cNvPr>
          <p:cNvCxnSpPr>
            <a:cxnSpLocks/>
          </p:cNvCxnSpPr>
          <p:nvPr/>
        </p:nvCxnSpPr>
        <p:spPr>
          <a:xfrm>
            <a:off x="6386372" y="6233124"/>
            <a:ext cx="4859383" cy="761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441D8-4675-9F47-D202-8C04F38BF52A}"/>
              </a:ext>
            </a:extLst>
          </p:cNvPr>
          <p:cNvGrpSpPr/>
          <p:nvPr/>
        </p:nvGrpSpPr>
        <p:grpSpPr>
          <a:xfrm>
            <a:off x="7976095" y="200648"/>
            <a:ext cx="3919862" cy="1223727"/>
            <a:chOff x="5416061" y="365760"/>
            <a:chExt cx="3587261" cy="928468"/>
          </a:xfrm>
          <a:solidFill>
            <a:srgbClr val="8B5EA8"/>
          </a:solidFill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91BD80F-1460-A305-5CEB-6AF02BABF6E4}"/>
                </a:ext>
              </a:extLst>
            </p:cNvPr>
            <p:cNvSpPr/>
            <p:nvPr/>
          </p:nvSpPr>
          <p:spPr>
            <a:xfrm>
              <a:off x="5416061" y="365760"/>
              <a:ext cx="3587261" cy="928468"/>
            </a:xfrm>
            <a:prstGeom prst="roundRect">
              <a:avLst>
                <a:gd name="adj" fmla="val 3181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1876EE-08C3-F4DF-A021-7238AC1A3989}"/>
                </a:ext>
              </a:extLst>
            </p:cNvPr>
            <p:cNvSpPr txBox="1"/>
            <p:nvPr/>
          </p:nvSpPr>
          <p:spPr>
            <a:xfrm>
              <a:off x="6057048" y="561449"/>
              <a:ext cx="2807007" cy="5370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Objectives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56C5A-F484-553B-EB7E-CD81444D725F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ACC1FF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242BAD-B886-D50E-6E41-DD19273013DD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6FCE61-2EBF-ED20-2A03-7A7102B7C69E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91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path" presetSubtype="0" accel="50000" fill="hold" nodeType="afterEffect" p14:presetBounceEnd="21333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11111E-6 L -0.23424 0.4912 " pathEditMode="relative" rAng="0" ptsTypes="AA" p14:bounceEnd="21333">
                                          <p:cBhvr>
                                            <p:cTn id="1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19" y="245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42" presetClass="path" presetSubtype="0" accel="50000" fill="hold" nodeType="after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2.96296E-6 L -0.75195 0.02199 " pathEditMode="relative" rAng="0" ptsTypes="AA" p14:bounceEnd="24000">
                                          <p:cBhvr>
                                            <p:cTn id="2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604" y="10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5" presetID="42" presetClass="path" presetSubtype="0" accel="50000" fill="hold" nodeType="after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4.07407E-6 L -0.27253 -0.53519 " pathEditMode="relative" rAng="0" ptsTypes="AA" p14:bounceEnd="24000">
                                          <p:cBhvr>
                                            <p:cTn id="36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633" y="-26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11111E-6 L -0.23424 0.4912 " pathEditMode="relative" rAng="0" ptsTypes="AA">
                                          <p:cBhvr>
                                            <p:cTn id="1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19" y="245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2.96296E-6 L -0.75195 0.02199 " pathEditMode="relative" rAng="0" ptsTypes="AA">
                                          <p:cBhvr>
                                            <p:cTn id="2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7604" y="10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4.07407E-6 L -0.27253 -0.53519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633" y="-26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1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51B0C-9C2C-A9EE-A509-1AC7C180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1658" y="2883433"/>
            <a:ext cx="2676525" cy="1524000"/>
          </a:xfrm>
          <a:prstGeom prst="rect">
            <a:avLst/>
          </a:prstGeom>
          <a:solidFill>
            <a:srgbClr val="461F67"/>
          </a:solidFill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5D8BA1-0A1A-2D41-A45A-325413310ED8}"/>
              </a:ext>
            </a:extLst>
          </p:cNvPr>
          <p:cNvGrpSpPr/>
          <p:nvPr/>
        </p:nvGrpSpPr>
        <p:grpSpPr>
          <a:xfrm>
            <a:off x="8044666" y="220110"/>
            <a:ext cx="3919862" cy="1223727"/>
            <a:chOff x="5416061" y="365760"/>
            <a:chExt cx="3587261" cy="928468"/>
          </a:xfrm>
          <a:solidFill>
            <a:srgbClr val="8B5EA8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389F23-582D-4DF9-60F1-2BB5AF9EC912}"/>
                </a:ext>
              </a:extLst>
            </p:cNvPr>
            <p:cNvSpPr/>
            <p:nvPr/>
          </p:nvSpPr>
          <p:spPr>
            <a:xfrm>
              <a:off x="5416061" y="365760"/>
              <a:ext cx="3587261" cy="928468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86FFF3-DDB1-E0BA-F80C-9DCEDA82DBF3}"/>
                </a:ext>
              </a:extLst>
            </p:cNvPr>
            <p:cNvSpPr txBox="1"/>
            <p:nvPr/>
          </p:nvSpPr>
          <p:spPr>
            <a:xfrm>
              <a:off x="5759639" y="561449"/>
              <a:ext cx="3104416" cy="53708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Methodology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90940A-49DC-1673-05C3-38F3EB1B8752}"/>
              </a:ext>
            </a:extLst>
          </p:cNvPr>
          <p:cNvGrpSpPr/>
          <p:nvPr/>
        </p:nvGrpSpPr>
        <p:grpSpPr>
          <a:xfrm>
            <a:off x="708905" y="2409082"/>
            <a:ext cx="9996609" cy="3470605"/>
            <a:chOff x="1112131" y="2276778"/>
            <a:chExt cx="9159182" cy="2980259"/>
          </a:xfrm>
        </p:grpSpPr>
        <p:grpSp>
          <p:nvGrpSpPr>
            <p:cNvPr id="134" name="Google Shape;177;p17">
              <a:extLst>
                <a:ext uri="{FF2B5EF4-FFF2-40B4-BE49-F238E27FC236}">
                  <a16:creationId xmlns:a16="http://schemas.microsoft.com/office/drawing/2014/main" id="{C9A88274-93B5-A70A-263A-D3DD5DFA641F}"/>
                </a:ext>
              </a:extLst>
            </p:cNvPr>
            <p:cNvGrpSpPr/>
            <p:nvPr/>
          </p:nvGrpSpPr>
          <p:grpSpPr>
            <a:xfrm>
              <a:off x="8519013" y="3015460"/>
              <a:ext cx="1752300" cy="1788775"/>
              <a:chOff x="603494" y="2150100"/>
              <a:chExt cx="1752300" cy="178877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35" name="Google Shape;178;p17">
                <a:extLst>
                  <a:ext uri="{FF2B5EF4-FFF2-40B4-BE49-F238E27FC236}">
                    <a16:creationId xmlns:a16="http://schemas.microsoft.com/office/drawing/2014/main" id="{EC0ACFD0-81B8-75E8-122E-5CD406005E8E}"/>
                  </a:ext>
                </a:extLst>
              </p:cNvPr>
              <p:cNvSpPr/>
              <p:nvPr/>
            </p:nvSpPr>
            <p:spPr>
              <a:xfrm>
                <a:off x="705552" y="2150100"/>
                <a:ext cx="1548183" cy="1206769"/>
              </a:xfrm>
              <a:custGeom>
                <a:avLst/>
                <a:gdLst/>
                <a:ahLst/>
                <a:cxnLst/>
                <a:rect l="l" t="t" r="r" b="b"/>
                <a:pathLst>
                  <a:path w="56710" h="44204" extrusionOk="0">
                    <a:moveTo>
                      <a:pt x="29925" y="1"/>
                    </a:moveTo>
                    <a:cubicBezTo>
                      <a:pt x="28762" y="1"/>
                      <a:pt x="27608" y="515"/>
                      <a:pt x="26825" y="1496"/>
                    </a:cubicBezTo>
                    <a:lnTo>
                      <a:pt x="26349" y="2104"/>
                    </a:lnTo>
                    <a:cubicBezTo>
                      <a:pt x="24992" y="3806"/>
                      <a:pt x="25277" y="6283"/>
                      <a:pt x="26980" y="7640"/>
                    </a:cubicBezTo>
                    <a:lnTo>
                      <a:pt x="29290" y="9462"/>
                    </a:lnTo>
                    <a:lnTo>
                      <a:pt x="3882" y="9462"/>
                    </a:lnTo>
                    <a:cubicBezTo>
                      <a:pt x="1739" y="9462"/>
                      <a:pt x="0" y="11200"/>
                      <a:pt x="0" y="13343"/>
                    </a:cubicBezTo>
                    <a:lnTo>
                      <a:pt x="0" y="30929"/>
                    </a:lnTo>
                    <a:cubicBezTo>
                      <a:pt x="0" y="33072"/>
                      <a:pt x="1739" y="34810"/>
                      <a:pt x="3882" y="34810"/>
                    </a:cubicBezTo>
                    <a:lnTo>
                      <a:pt x="29183" y="34810"/>
                    </a:lnTo>
                    <a:lnTo>
                      <a:pt x="26956" y="36572"/>
                    </a:lnTo>
                    <a:cubicBezTo>
                      <a:pt x="25254" y="37918"/>
                      <a:pt x="24956" y="40394"/>
                      <a:pt x="26313" y="42109"/>
                    </a:cubicBezTo>
                    <a:lnTo>
                      <a:pt x="26789" y="42704"/>
                    </a:lnTo>
                    <a:cubicBezTo>
                      <a:pt x="27563" y="43690"/>
                      <a:pt x="28715" y="44204"/>
                      <a:pt x="29878" y="44204"/>
                    </a:cubicBezTo>
                    <a:cubicBezTo>
                      <a:pt x="30738" y="44204"/>
                      <a:pt x="31603" y="43923"/>
                      <a:pt x="32326" y="43347"/>
                    </a:cubicBezTo>
                    <a:lnTo>
                      <a:pt x="54091" y="26107"/>
                    </a:lnTo>
                    <a:cubicBezTo>
                      <a:pt x="54519" y="25880"/>
                      <a:pt x="54912" y="25571"/>
                      <a:pt x="55257" y="25178"/>
                    </a:cubicBezTo>
                    <a:cubicBezTo>
                      <a:pt x="56210" y="24392"/>
                      <a:pt x="56710" y="23237"/>
                      <a:pt x="56686" y="22070"/>
                    </a:cubicBezTo>
                    <a:cubicBezTo>
                      <a:pt x="56710" y="20915"/>
                      <a:pt x="56222" y="19761"/>
                      <a:pt x="55257" y="18975"/>
                    </a:cubicBezTo>
                    <a:cubicBezTo>
                      <a:pt x="54924" y="18582"/>
                      <a:pt x="54531" y="18272"/>
                      <a:pt x="54091" y="18046"/>
                    </a:cubicBezTo>
                    <a:lnTo>
                      <a:pt x="32362" y="854"/>
                    </a:lnTo>
                    <a:cubicBezTo>
                      <a:pt x="31640" y="279"/>
                      <a:pt x="30780" y="1"/>
                      <a:pt x="29925" y="1"/>
                    </a:cubicBezTo>
                    <a:close/>
                  </a:path>
                </a:pathLst>
              </a:custGeom>
              <a:solidFill>
                <a:srgbClr val="D8BCD6"/>
              </a:solidFill>
              <a:ln>
                <a:noFill/>
              </a:ln>
              <a:effectLst>
                <a:outerShdw blurRad="50800" dist="38100" dir="8100000" algn="tr" rotWithShape="0">
                  <a:schemeClr val="tx1">
                    <a:lumMod val="65000"/>
                    <a:lumOff val="35000"/>
                    <a:alpha val="8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138" name="Google Shape;183;p17">
                <a:extLst>
                  <a:ext uri="{FF2B5EF4-FFF2-40B4-BE49-F238E27FC236}">
                    <a16:creationId xmlns:a16="http://schemas.microsoft.com/office/drawing/2014/main" id="{B7731841-3FE0-AABC-0FC3-7DEA14F4CC2F}"/>
                  </a:ext>
                </a:extLst>
              </p:cNvPr>
              <p:cNvSpPr txBox="1"/>
              <p:nvPr/>
            </p:nvSpPr>
            <p:spPr>
              <a:xfrm>
                <a:off x="603494" y="3509275"/>
                <a:ext cx="1752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434343"/>
                    </a:solidFill>
                    <a:latin typeface="+mn-lt"/>
                    <a:sym typeface="Fira Sans Extra Condensed Medium"/>
                  </a:rPr>
                  <a:t>Fine-Tuning</a:t>
                </a:r>
                <a:endParaRPr sz="2000" b="1" dirty="0">
                  <a:solidFill>
                    <a:srgbClr val="434343"/>
                  </a:solidFill>
                  <a:latin typeface="+mn-lt"/>
                  <a:sym typeface="Fira Sans Extra Condensed Medium"/>
                </a:endParaRPr>
              </a:p>
            </p:txBody>
          </p:sp>
        </p:grpSp>
        <p:grpSp>
          <p:nvGrpSpPr>
            <p:cNvPr id="71" name="Google Shape;120;p17">
              <a:extLst>
                <a:ext uri="{FF2B5EF4-FFF2-40B4-BE49-F238E27FC236}">
                  <a16:creationId xmlns:a16="http://schemas.microsoft.com/office/drawing/2014/main" id="{F0C8A145-B118-0A73-F1FA-CD9FEADB151D}"/>
                </a:ext>
              </a:extLst>
            </p:cNvPr>
            <p:cNvGrpSpPr/>
            <p:nvPr/>
          </p:nvGrpSpPr>
          <p:grpSpPr>
            <a:xfrm>
              <a:off x="7158124" y="2294857"/>
              <a:ext cx="2067386" cy="1928024"/>
              <a:chOff x="6296278" y="1428845"/>
              <a:chExt cx="2067386" cy="1928024"/>
            </a:xfrm>
          </p:grpSpPr>
          <p:sp>
            <p:nvSpPr>
              <p:cNvPr id="127" name="Google Shape;121;p17">
                <a:extLst>
                  <a:ext uri="{FF2B5EF4-FFF2-40B4-BE49-F238E27FC236}">
                    <a16:creationId xmlns:a16="http://schemas.microsoft.com/office/drawing/2014/main" id="{7A361AEE-1F67-99D7-8F6E-892D27B54E1C}"/>
                  </a:ext>
                </a:extLst>
              </p:cNvPr>
              <p:cNvSpPr/>
              <p:nvPr/>
            </p:nvSpPr>
            <p:spPr>
              <a:xfrm>
                <a:off x="6636922" y="2150100"/>
                <a:ext cx="1548183" cy="1206769"/>
              </a:xfrm>
              <a:custGeom>
                <a:avLst/>
                <a:gdLst/>
                <a:ahLst/>
                <a:cxnLst/>
                <a:rect l="l" t="t" r="r" b="b"/>
                <a:pathLst>
                  <a:path w="56710" h="44204" extrusionOk="0">
                    <a:moveTo>
                      <a:pt x="29933" y="1"/>
                    </a:moveTo>
                    <a:cubicBezTo>
                      <a:pt x="28768" y="1"/>
                      <a:pt x="27613" y="515"/>
                      <a:pt x="26837" y="1496"/>
                    </a:cubicBezTo>
                    <a:lnTo>
                      <a:pt x="26349" y="2104"/>
                    </a:lnTo>
                    <a:cubicBezTo>
                      <a:pt x="25004" y="3806"/>
                      <a:pt x="25277" y="6283"/>
                      <a:pt x="26992" y="7640"/>
                    </a:cubicBezTo>
                    <a:lnTo>
                      <a:pt x="29290" y="9462"/>
                    </a:lnTo>
                    <a:lnTo>
                      <a:pt x="3882" y="9462"/>
                    </a:lnTo>
                    <a:cubicBezTo>
                      <a:pt x="1739" y="9462"/>
                      <a:pt x="0" y="11200"/>
                      <a:pt x="0" y="13343"/>
                    </a:cubicBezTo>
                    <a:lnTo>
                      <a:pt x="0" y="30929"/>
                    </a:lnTo>
                    <a:cubicBezTo>
                      <a:pt x="0" y="33072"/>
                      <a:pt x="1739" y="34810"/>
                      <a:pt x="3882" y="34810"/>
                    </a:cubicBezTo>
                    <a:lnTo>
                      <a:pt x="29183" y="34810"/>
                    </a:lnTo>
                    <a:lnTo>
                      <a:pt x="26956" y="36572"/>
                    </a:lnTo>
                    <a:cubicBezTo>
                      <a:pt x="25254" y="37918"/>
                      <a:pt x="24968" y="40394"/>
                      <a:pt x="26313" y="42109"/>
                    </a:cubicBezTo>
                    <a:lnTo>
                      <a:pt x="26790" y="42704"/>
                    </a:lnTo>
                    <a:cubicBezTo>
                      <a:pt x="27570" y="43690"/>
                      <a:pt x="28721" y="44204"/>
                      <a:pt x="29882" y="44204"/>
                    </a:cubicBezTo>
                    <a:cubicBezTo>
                      <a:pt x="30740" y="44204"/>
                      <a:pt x="31603" y="43923"/>
                      <a:pt x="32326" y="43347"/>
                    </a:cubicBezTo>
                    <a:lnTo>
                      <a:pt x="54091" y="26107"/>
                    </a:lnTo>
                    <a:cubicBezTo>
                      <a:pt x="54519" y="25880"/>
                      <a:pt x="54924" y="25571"/>
                      <a:pt x="55257" y="25178"/>
                    </a:cubicBezTo>
                    <a:cubicBezTo>
                      <a:pt x="56222" y="24392"/>
                      <a:pt x="56710" y="23237"/>
                      <a:pt x="56686" y="22070"/>
                    </a:cubicBezTo>
                    <a:cubicBezTo>
                      <a:pt x="56710" y="20915"/>
                      <a:pt x="56222" y="19761"/>
                      <a:pt x="55257" y="18975"/>
                    </a:cubicBezTo>
                    <a:cubicBezTo>
                      <a:pt x="54924" y="18582"/>
                      <a:pt x="54531" y="18272"/>
                      <a:pt x="54102" y="18046"/>
                    </a:cubicBezTo>
                    <a:lnTo>
                      <a:pt x="32374" y="854"/>
                    </a:lnTo>
                    <a:cubicBezTo>
                      <a:pt x="31652" y="279"/>
                      <a:pt x="30790" y="1"/>
                      <a:pt x="29933" y="1"/>
                    </a:cubicBezTo>
                    <a:close/>
                  </a:path>
                </a:pathLst>
              </a:custGeom>
              <a:solidFill>
                <a:srgbClr val="B59EC5"/>
              </a:solidFill>
              <a:ln>
                <a:noFill/>
              </a:ln>
              <a:effectLst>
                <a:outerShdw blurRad="50800" dist="38100" dir="8100000" algn="tr" rotWithShape="0">
                  <a:schemeClr val="tx1">
                    <a:lumMod val="65000"/>
                    <a:lumOff val="35000"/>
                    <a:alpha val="8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131" name="Google Shape;123;p17">
                <a:extLst>
                  <a:ext uri="{FF2B5EF4-FFF2-40B4-BE49-F238E27FC236}">
                    <a16:creationId xmlns:a16="http://schemas.microsoft.com/office/drawing/2014/main" id="{475AB3C8-73E5-CA11-798C-68B5B1D1E747}"/>
                  </a:ext>
                </a:extLst>
              </p:cNvPr>
              <p:cNvSpPr/>
              <p:nvPr/>
            </p:nvSpPr>
            <p:spPr>
              <a:xfrm>
                <a:off x="7401051" y="2842989"/>
                <a:ext cx="19891" cy="1989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6" y="1130"/>
                      <a:pt x="1129" y="877"/>
                      <a:pt x="1129" y="564"/>
                    </a:cubicBezTo>
                    <a:cubicBezTo>
                      <a:pt x="1129" y="250"/>
                      <a:pt x="876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Google Shape;126;p17">
                <a:extLst>
                  <a:ext uri="{FF2B5EF4-FFF2-40B4-BE49-F238E27FC236}">
                    <a16:creationId xmlns:a16="http://schemas.microsoft.com/office/drawing/2014/main" id="{465B7005-0253-2611-5C80-F1F97F099C33}"/>
                  </a:ext>
                </a:extLst>
              </p:cNvPr>
              <p:cNvSpPr txBox="1"/>
              <p:nvPr/>
            </p:nvSpPr>
            <p:spPr>
              <a:xfrm>
                <a:off x="6296278" y="1428845"/>
                <a:ext cx="2067386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434343"/>
                    </a:solidFill>
                    <a:latin typeface="+mn-lt"/>
                    <a:sym typeface="Fira Sans Extra Condensed Medium"/>
                  </a:rPr>
                  <a:t>Developing a novel architecture</a:t>
                </a:r>
                <a:endParaRPr sz="2000" b="1" dirty="0">
                  <a:solidFill>
                    <a:srgbClr val="434343"/>
                  </a:solidFill>
                  <a:latin typeface="+mn-lt"/>
                  <a:sym typeface="Fira Sans Extra Condensed Medium"/>
                </a:endParaRPr>
              </a:p>
            </p:txBody>
          </p:sp>
        </p:grpSp>
        <p:grpSp>
          <p:nvGrpSpPr>
            <p:cNvPr id="72" name="Google Shape;128;p17">
              <a:extLst>
                <a:ext uri="{FF2B5EF4-FFF2-40B4-BE49-F238E27FC236}">
                  <a16:creationId xmlns:a16="http://schemas.microsoft.com/office/drawing/2014/main" id="{D6FBD4F5-B981-905C-0644-693A9D8F643F}"/>
                </a:ext>
              </a:extLst>
            </p:cNvPr>
            <p:cNvGrpSpPr/>
            <p:nvPr/>
          </p:nvGrpSpPr>
          <p:grpSpPr>
            <a:xfrm>
              <a:off x="5963531" y="3016112"/>
              <a:ext cx="2260191" cy="1911093"/>
              <a:chOff x="5372625" y="2150100"/>
              <a:chExt cx="2260191" cy="1911093"/>
            </a:xfrm>
          </p:grpSpPr>
          <p:sp>
            <p:nvSpPr>
              <p:cNvPr id="121" name="Google Shape;129;p17">
                <a:extLst>
                  <a:ext uri="{FF2B5EF4-FFF2-40B4-BE49-F238E27FC236}">
                    <a16:creationId xmlns:a16="http://schemas.microsoft.com/office/drawing/2014/main" id="{A9567A73-DE9F-72E8-C1A2-4EA049A0F34C}"/>
                  </a:ext>
                </a:extLst>
              </p:cNvPr>
              <p:cNvSpPr/>
              <p:nvPr/>
            </p:nvSpPr>
            <p:spPr>
              <a:xfrm>
                <a:off x="5671358" y="2150100"/>
                <a:ext cx="1548183" cy="1206769"/>
              </a:xfrm>
              <a:custGeom>
                <a:avLst/>
                <a:gdLst/>
                <a:ahLst/>
                <a:cxnLst/>
                <a:rect l="l" t="t" r="r" b="b"/>
                <a:pathLst>
                  <a:path w="56710" h="44204" extrusionOk="0">
                    <a:moveTo>
                      <a:pt x="29925" y="1"/>
                    </a:moveTo>
                    <a:cubicBezTo>
                      <a:pt x="28761" y="1"/>
                      <a:pt x="27607" y="515"/>
                      <a:pt x="26825" y="1496"/>
                    </a:cubicBezTo>
                    <a:lnTo>
                      <a:pt x="26349" y="2104"/>
                    </a:lnTo>
                    <a:cubicBezTo>
                      <a:pt x="24991" y="3806"/>
                      <a:pt x="25277" y="6283"/>
                      <a:pt x="26980" y="7640"/>
                    </a:cubicBezTo>
                    <a:lnTo>
                      <a:pt x="29289" y="9462"/>
                    </a:lnTo>
                    <a:lnTo>
                      <a:pt x="3881" y="9462"/>
                    </a:lnTo>
                    <a:cubicBezTo>
                      <a:pt x="1738" y="9462"/>
                      <a:pt x="0" y="11200"/>
                      <a:pt x="0" y="13343"/>
                    </a:cubicBezTo>
                    <a:lnTo>
                      <a:pt x="0" y="30929"/>
                    </a:lnTo>
                    <a:cubicBezTo>
                      <a:pt x="0" y="33072"/>
                      <a:pt x="1738" y="34810"/>
                      <a:pt x="3881" y="34810"/>
                    </a:cubicBezTo>
                    <a:lnTo>
                      <a:pt x="29170" y="34810"/>
                    </a:lnTo>
                    <a:lnTo>
                      <a:pt x="26956" y="36572"/>
                    </a:lnTo>
                    <a:cubicBezTo>
                      <a:pt x="25241" y="37918"/>
                      <a:pt x="24956" y="40394"/>
                      <a:pt x="26301" y="42109"/>
                    </a:cubicBezTo>
                    <a:lnTo>
                      <a:pt x="26789" y="42704"/>
                    </a:lnTo>
                    <a:cubicBezTo>
                      <a:pt x="27563" y="43690"/>
                      <a:pt x="28711" y="44204"/>
                      <a:pt x="29873" y="44204"/>
                    </a:cubicBezTo>
                    <a:cubicBezTo>
                      <a:pt x="30731" y="44204"/>
                      <a:pt x="31597" y="43923"/>
                      <a:pt x="32325" y="43347"/>
                    </a:cubicBezTo>
                    <a:lnTo>
                      <a:pt x="54078" y="26107"/>
                    </a:lnTo>
                    <a:cubicBezTo>
                      <a:pt x="54519" y="25880"/>
                      <a:pt x="54912" y="25571"/>
                      <a:pt x="55245" y="25178"/>
                    </a:cubicBezTo>
                    <a:cubicBezTo>
                      <a:pt x="56209" y="24392"/>
                      <a:pt x="56698" y="23237"/>
                      <a:pt x="56686" y="22070"/>
                    </a:cubicBezTo>
                    <a:cubicBezTo>
                      <a:pt x="56709" y="20915"/>
                      <a:pt x="56209" y="19761"/>
                      <a:pt x="55257" y="18975"/>
                    </a:cubicBezTo>
                    <a:cubicBezTo>
                      <a:pt x="54924" y="18582"/>
                      <a:pt x="54531" y="18272"/>
                      <a:pt x="54090" y="18046"/>
                    </a:cubicBezTo>
                    <a:lnTo>
                      <a:pt x="32361" y="854"/>
                    </a:lnTo>
                    <a:cubicBezTo>
                      <a:pt x="31640" y="279"/>
                      <a:pt x="30780" y="1"/>
                      <a:pt x="29925" y="1"/>
                    </a:cubicBezTo>
                    <a:close/>
                  </a:path>
                </a:pathLst>
              </a:custGeom>
              <a:solidFill>
                <a:srgbClr val="D59EC0"/>
              </a:solidFill>
              <a:ln>
                <a:noFill/>
              </a:ln>
              <a:effectLst>
                <a:outerShdw blurRad="50800" dist="38100" dir="8100000" algn="tr" rotWithShape="0">
                  <a:schemeClr val="tx1">
                    <a:lumMod val="65000"/>
                    <a:lumOff val="35000"/>
                    <a:alpha val="8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123" name="Google Shape;133;p17">
                <a:extLst>
                  <a:ext uri="{FF2B5EF4-FFF2-40B4-BE49-F238E27FC236}">
                    <a16:creationId xmlns:a16="http://schemas.microsoft.com/office/drawing/2014/main" id="{BD8CFF24-FCDA-34B5-7035-895AD1D5A3F1}"/>
                  </a:ext>
                </a:extLst>
              </p:cNvPr>
              <p:cNvSpPr txBox="1"/>
              <p:nvPr/>
            </p:nvSpPr>
            <p:spPr>
              <a:xfrm>
                <a:off x="5372625" y="3631593"/>
                <a:ext cx="2260191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rgbClr val="434343"/>
                    </a:solidFill>
                    <a:latin typeface="+mn-lt"/>
                    <a:sym typeface="Fira Sans Extra Condensed Medium"/>
                  </a:rPr>
                  <a:t>Determining optimum dense layers</a:t>
                </a:r>
                <a:endParaRPr sz="2000" b="1" dirty="0">
                  <a:solidFill>
                    <a:srgbClr val="434343"/>
                  </a:solidFill>
                  <a:latin typeface="+mn-lt"/>
                  <a:sym typeface="Fira Sans Extra Condensed Medium"/>
                </a:endParaRPr>
              </a:p>
            </p:txBody>
          </p:sp>
        </p:grpSp>
        <p:grpSp>
          <p:nvGrpSpPr>
            <p:cNvPr id="73" name="Google Shape;135;p17">
              <a:extLst>
                <a:ext uri="{FF2B5EF4-FFF2-40B4-BE49-F238E27FC236}">
                  <a16:creationId xmlns:a16="http://schemas.microsoft.com/office/drawing/2014/main" id="{79CEAF90-76C7-F830-15F9-A0F4D9ACF701}"/>
                </a:ext>
              </a:extLst>
            </p:cNvPr>
            <p:cNvGrpSpPr/>
            <p:nvPr/>
          </p:nvGrpSpPr>
          <p:grpSpPr>
            <a:xfrm>
              <a:off x="4859360" y="2276778"/>
              <a:ext cx="1919873" cy="1946103"/>
              <a:chOff x="4042712" y="1410766"/>
              <a:chExt cx="1919873" cy="1946103"/>
            </a:xfrm>
          </p:grpSpPr>
          <p:sp>
            <p:nvSpPr>
              <p:cNvPr id="113" name="Google Shape;136;p17">
                <a:extLst>
                  <a:ext uri="{FF2B5EF4-FFF2-40B4-BE49-F238E27FC236}">
                    <a16:creationId xmlns:a16="http://schemas.microsoft.com/office/drawing/2014/main" id="{7521430E-B428-A15C-4DAB-870AD8245F7F}"/>
                  </a:ext>
                </a:extLst>
              </p:cNvPr>
              <p:cNvSpPr/>
              <p:nvPr/>
            </p:nvSpPr>
            <p:spPr>
              <a:xfrm>
                <a:off x="4209099" y="2150100"/>
                <a:ext cx="1548210" cy="1206769"/>
              </a:xfrm>
              <a:custGeom>
                <a:avLst/>
                <a:gdLst/>
                <a:ahLst/>
                <a:cxnLst/>
                <a:rect l="l" t="t" r="r" b="b"/>
                <a:pathLst>
                  <a:path w="56711" h="44204" extrusionOk="0">
                    <a:moveTo>
                      <a:pt x="29934" y="1"/>
                    </a:moveTo>
                    <a:cubicBezTo>
                      <a:pt x="28768" y="1"/>
                      <a:pt x="27613" y="515"/>
                      <a:pt x="26837" y="1496"/>
                    </a:cubicBezTo>
                    <a:lnTo>
                      <a:pt x="26349" y="2104"/>
                    </a:lnTo>
                    <a:cubicBezTo>
                      <a:pt x="25004" y="3806"/>
                      <a:pt x="25278" y="6283"/>
                      <a:pt x="26992" y="7640"/>
                    </a:cubicBezTo>
                    <a:lnTo>
                      <a:pt x="29290" y="9462"/>
                    </a:lnTo>
                    <a:lnTo>
                      <a:pt x="3882" y="9462"/>
                    </a:lnTo>
                    <a:cubicBezTo>
                      <a:pt x="1739" y="9462"/>
                      <a:pt x="1" y="11200"/>
                      <a:pt x="1" y="13343"/>
                    </a:cubicBezTo>
                    <a:lnTo>
                      <a:pt x="1" y="30929"/>
                    </a:lnTo>
                    <a:cubicBezTo>
                      <a:pt x="1" y="33072"/>
                      <a:pt x="1739" y="34810"/>
                      <a:pt x="3882" y="34810"/>
                    </a:cubicBezTo>
                    <a:lnTo>
                      <a:pt x="29183" y="34810"/>
                    </a:lnTo>
                    <a:lnTo>
                      <a:pt x="26956" y="36572"/>
                    </a:lnTo>
                    <a:cubicBezTo>
                      <a:pt x="25254" y="37918"/>
                      <a:pt x="24968" y="40394"/>
                      <a:pt x="26313" y="42109"/>
                    </a:cubicBezTo>
                    <a:lnTo>
                      <a:pt x="26790" y="42704"/>
                    </a:lnTo>
                    <a:cubicBezTo>
                      <a:pt x="27570" y="43690"/>
                      <a:pt x="28721" y="44204"/>
                      <a:pt x="29882" y="44204"/>
                    </a:cubicBezTo>
                    <a:cubicBezTo>
                      <a:pt x="30740" y="44204"/>
                      <a:pt x="31603" y="43923"/>
                      <a:pt x="32326" y="43347"/>
                    </a:cubicBezTo>
                    <a:lnTo>
                      <a:pt x="54091" y="26107"/>
                    </a:lnTo>
                    <a:cubicBezTo>
                      <a:pt x="54519" y="25880"/>
                      <a:pt x="54924" y="25571"/>
                      <a:pt x="55258" y="25178"/>
                    </a:cubicBezTo>
                    <a:cubicBezTo>
                      <a:pt x="56222" y="24392"/>
                      <a:pt x="56710" y="23237"/>
                      <a:pt x="56686" y="22070"/>
                    </a:cubicBezTo>
                    <a:cubicBezTo>
                      <a:pt x="56710" y="20915"/>
                      <a:pt x="56222" y="19761"/>
                      <a:pt x="55258" y="18975"/>
                    </a:cubicBezTo>
                    <a:cubicBezTo>
                      <a:pt x="54924" y="18582"/>
                      <a:pt x="54531" y="18272"/>
                      <a:pt x="54103" y="18046"/>
                    </a:cubicBezTo>
                    <a:lnTo>
                      <a:pt x="32374" y="854"/>
                    </a:lnTo>
                    <a:cubicBezTo>
                      <a:pt x="31652" y="279"/>
                      <a:pt x="30790" y="1"/>
                      <a:pt x="29934" y="1"/>
                    </a:cubicBezTo>
                    <a:close/>
                  </a:path>
                </a:pathLst>
              </a:custGeom>
              <a:solidFill>
                <a:srgbClr val="C872AA"/>
              </a:solidFill>
              <a:ln>
                <a:noFill/>
              </a:ln>
              <a:effectLst>
                <a:outerShdw blurRad="50800" dist="38100" dir="8100000" algn="tr" rotWithShape="0">
                  <a:schemeClr val="tx1">
                    <a:lumMod val="65000"/>
                    <a:lumOff val="35000"/>
                    <a:alpha val="8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115" name="Google Shape;142;p17">
                <a:extLst>
                  <a:ext uri="{FF2B5EF4-FFF2-40B4-BE49-F238E27FC236}">
                    <a16:creationId xmlns:a16="http://schemas.microsoft.com/office/drawing/2014/main" id="{11F1B2CA-F791-DBCA-FC63-E8B1CD734FE7}"/>
                  </a:ext>
                </a:extLst>
              </p:cNvPr>
              <p:cNvSpPr txBox="1"/>
              <p:nvPr/>
            </p:nvSpPr>
            <p:spPr>
              <a:xfrm>
                <a:off x="4042712" y="1410766"/>
                <a:ext cx="1919873" cy="42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2000" b="1" dirty="0">
                    <a:solidFill>
                      <a:srgbClr val="434343"/>
                    </a:solidFill>
                    <a:latin typeface="+mn-lt"/>
                    <a:sym typeface="Fira Sans Extra Condensed Medium"/>
                  </a:rPr>
                  <a:t>Determining best CNN architecture</a:t>
                </a:r>
                <a:endParaRPr sz="2000" b="1" dirty="0">
                  <a:solidFill>
                    <a:srgbClr val="434343"/>
                  </a:solidFill>
                  <a:latin typeface="+mn-lt"/>
                  <a:sym typeface="Fira Sans Extra Condensed Medium"/>
                </a:endParaRPr>
              </a:p>
            </p:txBody>
          </p:sp>
        </p:grpSp>
        <p:grpSp>
          <p:nvGrpSpPr>
            <p:cNvPr id="74" name="Google Shape;144;p17">
              <a:extLst>
                <a:ext uri="{FF2B5EF4-FFF2-40B4-BE49-F238E27FC236}">
                  <a16:creationId xmlns:a16="http://schemas.microsoft.com/office/drawing/2014/main" id="{C9EA7558-AFA1-4623-CBC3-6D6C1AC418CB}"/>
                </a:ext>
              </a:extLst>
            </p:cNvPr>
            <p:cNvGrpSpPr/>
            <p:nvPr/>
          </p:nvGrpSpPr>
          <p:grpSpPr>
            <a:xfrm>
              <a:off x="3687198" y="3016112"/>
              <a:ext cx="1752300" cy="1788775"/>
              <a:chOff x="2986650" y="2150100"/>
              <a:chExt cx="1752300" cy="1788775"/>
            </a:xfrm>
          </p:grpSpPr>
          <p:sp>
            <p:nvSpPr>
              <p:cNvPr id="90" name="Google Shape;145;p17">
                <a:extLst>
                  <a:ext uri="{FF2B5EF4-FFF2-40B4-BE49-F238E27FC236}">
                    <a16:creationId xmlns:a16="http://schemas.microsoft.com/office/drawing/2014/main" id="{A68B41EB-5412-0E7A-8486-8DFDE58639AF}"/>
                  </a:ext>
                </a:extLst>
              </p:cNvPr>
              <p:cNvSpPr/>
              <p:nvPr/>
            </p:nvSpPr>
            <p:spPr>
              <a:xfrm>
                <a:off x="3088709" y="2150100"/>
                <a:ext cx="1548183" cy="1206769"/>
              </a:xfrm>
              <a:custGeom>
                <a:avLst/>
                <a:gdLst/>
                <a:ahLst/>
                <a:cxnLst/>
                <a:rect l="l" t="t" r="r" b="b"/>
                <a:pathLst>
                  <a:path w="56710" h="44204" extrusionOk="0">
                    <a:moveTo>
                      <a:pt x="29925" y="1"/>
                    </a:moveTo>
                    <a:cubicBezTo>
                      <a:pt x="28761" y="1"/>
                      <a:pt x="27607" y="515"/>
                      <a:pt x="26825" y="1496"/>
                    </a:cubicBezTo>
                    <a:lnTo>
                      <a:pt x="26349" y="2104"/>
                    </a:lnTo>
                    <a:cubicBezTo>
                      <a:pt x="24991" y="3806"/>
                      <a:pt x="25277" y="6283"/>
                      <a:pt x="26980" y="7640"/>
                    </a:cubicBezTo>
                    <a:lnTo>
                      <a:pt x="29290" y="9462"/>
                    </a:lnTo>
                    <a:lnTo>
                      <a:pt x="3882" y="9462"/>
                    </a:lnTo>
                    <a:cubicBezTo>
                      <a:pt x="1739" y="9462"/>
                      <a:pt x="0" y="11200"/>
                      <a:pt x="0" y="13343"/>
                    </a:cubicBezTo>
                    <a:lnTo>
                      <a:pt x="0" y="30929"/>
                    </a:lnTo>
                    <a:cubicBezTo>
                      <a:pt x="0" y="33072"/>
                      <a:pt x="1739" y="34810"/>
                      <a:pt x="3882" y="34810"/>
                    </a:cubicBezTo>
                    <a:lnTo>
                      <a:pt x="29182" y="34810"/>
                    </a:lnTo>
                    <a:lnTo>
                      <a:pt x="26956" y="36572"/>
                    </a:lnTo>
                    <a:cubicBezTo>
                      <a:pt x="25241" y="37918"/>
                      <a:pt x="24956" y="40394"/>
                      <a:pt x="26313" y="42109"/>
                    </a:cubicBezTo>
                    <a:lnTo>
                      <a:pt x="26789" y="42704"/>
                    </a:lnTo>
                    <a:cubicBezTo>
                      <a:pt x="27563" y="43690"/>
                      <a:pt x="28711" y="44204"/>
                      <a:pt x="29873" y="44204"/>
                    </a:cubicBezTo>
                    <a:cubicBezTo>
                      <a:pt x="30731" y="44204"/>
                      <a:pt x="31597" y="43923"/>
                      <a:pt x="32326" y="43347"/>
                    </a:cubicBezTo>
                    <a:lnTo>
                      <a:pt x="54078" y="26107"/>
                    </a:lnTo>
                    <a:cubicBezTo>
                      <a:pt x="54519" y="25880"/>
                      <a:pt x="54912" y="25571"/>
                      <a:pt x="55245" y="25178"/>
                    </a:cubicBezTo>
                    <a:cubicBezTo>
                      <a:pt x="56210" y="24392"/>
                      <a:pt x="56698" y="23237"/>
                      <a:pt x="56686" y="22070"/>
                    </a:cubicBezTo>
                    <a:cubicBezTo>
                      <a:pt x="56710" y="20915"/>
                      <a:pt x="56222" y="19761"/>
                      <a:pt x="55257" y="18975"/>
                    </a:cubicBezTo>
                    <a:cubicBezTo>
                      <a:pt x="54924" y="18582"/>
                      <a:pt x="54531" y="18272"/>
                      <a:pt x="54090" y="18046"/>
                    </a:cubicBezTo>
                    <a:lnTo>
                      <a:pt x="32361" y="854"/>
                    </a:lnTo>
                    <a:cubicBezTo>
                      <a:pt x="31640" y="279"/>
                      <a:pt x="30780" y="1"/>
                      <a:pt x="29925" y="1"/>
                    </a:cubicBezTo>
                    <a:close/>
                  </a:path>
                </a:pathLst>
              </a:custGeom>
              <a:solidFill>
                <a:srgbClr val="8E338F"/>
              </a:solidFill>
              <a:ln>
                <a:noFill/>
              </a:ln>
              <a:effectLst>
                <a:outerShdw blurRad="50800" dist="38100" dir="8100000" algn="tr" rotWithShape="0">
                  <a:schemeClr val="tx1">
                    <a:lumMod val="65000"/>
                    <a:lumOff val="35000"/>
                    <a:alpha val="8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92" name="Google Shape;166;p17">
                <a:extLst>
                  <a:ext uri="{FF2B5EF4-FFF2-40B4-BE49-F238E27FC236}">
                    <a16:creationId xmlns:a16="http://schemas.microsoft.com/office/drawing/2014/main" id="{C398C2E6-F5BC-75CB-A990-EEE1E0831BC5}"/>
                  </a:ext>
                </a:extLst>
              </p:cNvPr>
              <p:cNvSpPr txBox="1"/>
              <p:nvPr/>
            </p:nvSpPr>
            <p:spPr>
              <a:xfrm>
                <a:off x="2986650" y="3509275"/>
                <a:ext cx="1752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434343"/>
                    </a:solidFill>
                    <a:latin typeface="+mn-lt"/>
                    <a:ea typeface="Fira Sans Extra Condensed Medium"/>
                    <a:cs typeface="Fira Sans Extra Condensed Medium"/>
                    <a:sym typeface="Fira Sans Extra Condensed Medium"/>
                  </a:rPr>
                  <a:t>Preprocessing</a:t>
                </a:r>
                <a:endParaRPr sz="2000" b="1" dirty="0">
                  <a:solidFill>
                    <a:srgbClr val="434343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5" name="Google Shape;169;p17">
              <a:extLst>
                <a:ext uri="{FF2B5EF4-FFF2-40B4-BE49-F238E27FC236}">
                  <a16:creationId xmlns:a16="http://schemas.microsoft.com/office/drawing/2014/main" id="{FEC4DBE6-75EF-40BC-BDD9-9D70CF727669}"/>
                </a:ext>
              </a:extLst>
            </p:cNvPr>
            <p:cNvGrpSpPr/>
            <p:nvPr/>
          </p:nvGrpSpPr>
          <p:grpSpPr>
            <a:xfrm>
              <a:off x="2283123" y="2276779"/>
              <a:ext cx="1919872" cy="1946102"/>
              <a:chOff x="1667158" y="1410767"/>
              <a:chExt cx="1919872" cy="1946102"/>
            </a:xfrm>
          </p:grpSpPr>
          <p:sp>
            <p:nvSpPr>
              <p:cNvPr id="83" name="Google Shape;170;p17">
                <a:extLst>
                  <a:ext uri="{FF2B5EF4-FFF2-40B4-BE49-F238E27FC236}">
                    <a16:creationId xmlns:a16="http://schemas.microsoft.com/office/drawing/2014/main" id="{3F7E5B31-B5B6-BBD9-1134-E9736436D6D4}"/>
                  </a:ext>
                </a:extLst>
              </p:cNvPr>
              <p:cNvSpPr/>
              <p:nvPr/>
            </p:nvSpPr>
            <p:spPr>
              <a:xfrm>
                <a:off x="1936773" y="2150100"/>
                <a:ext cx="1548210" cy="1206769"/>
              </a:xfrm>
              <a:custGeom>
                <a:avLst/>
                <a:gdLst/>
                <a:ahLst/>
                <a:cxnLst/>
                <a:rect l="l" t="t" r="r" b="b"/>
                <a:pathLst>
                  <a:path w="56711" h="44204" extrusionOk="0">
                    <a:moveTo>
                      <a:pt x="29934" y="1"/>
                    </a:moveTo>
                    <a:cubicBezTo>
                      <a:pt x="28768" y="1"/>
                      <a:pt x="27613" y="515"/>
                      <a:pt x="26838" y="1496"/>
                    </a:cubicBezTo>
                    <a:lnTo>
                      <a:pt x="26349" y="2104"/>
                    </a:lnTo>
                    <a:cubicBezTo>
                      <a:pt x="25004" y="3806"/>
                      <a:pt x="25278" y="6283"/>
                      <a:pt x="26992" y="7640"/>
                    </a:cubicBezTo>
                    <a:lnTo>
                      <a:pt x="29290" y="9462"/>
                    </a:lnTo>
                    <a:lnTo>
                      <a:pt x="3882" y="9462"/>
                    </a:lnTo>
                    <a:cubicBezTo>
                      <a:pt x="1739" y="9462"/>
                      <a:pt x="1" y="11200"/>
                      <a:pt x="1" y="13343"/>
                    </a:cubicBezTo>
                    <a:lnTo>
                      <a:pt x="1" y="30929"/>
                    </a:lnTo>
                    <a:cubicBezTo>
                      <a:pt x="1" y="33072"/>
                      <a:pt x="1739" y="34810"/>
                      <a:pt x="3882" y="34810"/>
                    </a:cubicBezTo>
                    <a:lnTo>
                      <a:pt x="29183" y="34810"/>
                    </a:lnTo>
                    <a:lnTo>
                      <a:pt x="26957" y="36572"/>
                    </a:lnTo>
                    <a:cubicBezTo>
                      <a:pt x="25254" y="37918"/>
                      <a:pt x="24968" y="40394"/>
                      <a:pt x="26314" y="42109"/>
                    </a:cubicBezTo>
                    <a:lnTo>
                      <a:pt x="26790" y="42704"/>
                    </a:lnTo>
                    <a:cubicBezTo>
                      <a:pt x="27571" y="43690"/>
                      <a:pt x="28722" y="44204"/>
                      <a:pt x="29885" y="44204"/>
                    </a:cubicBezTo>
                    <a:cubicBezTo>
                      <a:pt x="30744" y="44204"/>
                      <a:pt x="31610" y="43923"/>
                      <a:pt x="32338" y="43347"/>
                    </a:cubicBezTo>
                    <a:lnTo>
                      <a:pt x="54091" y="26107"/>
                    </a:lnTo>
                    <a:cubicBezTo>
                      <a:pt x="54520" y="25880"/>
                      <a:pt x="54924" y="25571"/>
                      <a:pt x="55258" y="25178"/>
                    </a:cubicBezTo>
                    <a:cubicBezTo>
                      <a:pt x="56222" y="24392"/>
                      <a:pt x="56710" y="23237"/>
                      <a:pt x="56698" y="22070"/>
                    </a:cubicBezTo>
                    <a:cubicBezTo>
                      <a:pt x="56710" y="20915"/>
                      <a:pt x="56222" y="19761"/>
                      <a:pt x="55270" y="18975"/>
                    </a:cubicBezTo>
                    <a:cubicBezTo>
                      <a:pt x="54924" y="18582"/>
                      <a:pt x="54531" y="18272"/>
                      <a:pt x="54103" y="18046"/>
                    </a:cubicBezTo>
                    <a:lnTo>
                      <a:pt x="32374" y="854"/>
                    </a:lnTo>
                    <a:cubicBezTo>
                      <a:pt x="31653" y="279"/>
                      <a:pt x="30790" y="1"/>
                      <a:pt x="29934" y="1"/>
                    </a:cubicBezTo>
                    <a:close/>
                  </a:path>
                </a:pathLst>
              </a:custGeom>
              <a:solidFill>
                <a:srgbClr val="AC2C8C"/>
              </a:solidFill>
              <a:ln>
                <a:noFill/>
              </a:ln>
              <a:effectLst>
                <a:outerShdw blurRad="50800" dist="38100" dir="8100000" algn="tr" rotWithShape="0">
                  <a:schemeClr val="tx1">
                    <a:lumMod val="65000"/>
                    <a:lumOff val="35000"/>
                    <a:alpha val="8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85" name="Google Shape;175;p17">
                <a:extLst>
                  <a:ext uri="{FF2B5EF4-FFF2-40B4-BE49-F238E27FC236}">
                    <a16:creationId xmlns:a16="http://schemas.microsoft.com/office/drawing/2014/main" id="{EDFE9033-0C3B-1971-D277-A13E678DDDAD}"/>
                  </a:ext>
                </a:extLst>
              </p:cNvPr>
              <p:cNvSpPr txBox="1"/>
              <p:nvPr/>
            </p:nvSpPr>
            <p:spPr>
              <a:xfrm>
                <a:off x="1667158" y="1410767"/>
                <a:ext cx="1919872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434343"/>
                    </a:solidFill>
                    <a:latin typeface="+mn-lt"/>
                    <a:ea typeface="Fira Sans Extra Condensed Medium"/>
                    <a:cs typeface="Fira Sans Extra Condensed Medium"/>
                    <a:sym typeface="Fira Sans Extra Condensed Medium"/>
                  </a:rPr>
                  <a:t>Selection a well researched validated dataset</a:t>
                </a:r>
                <a:endParaRPr sz="2000" b="1" dirty="0">
                  <a:solidFill>
                    <a:srgbClr val="434343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76" name="Google Shape;177;p17">
              <a:extLst>
                <a:ext uri="{FF2B5EF4-FFF2-40B4-BE49-F238E27FC236}">
                  <a16:creationId xmlns:a16="http://schemas.microsoft.com/office/drawing/2014/main" id="{6E122F1D-03EE-B6A9-D75C-003255BD1770}"/>
                </a:ext>
              </a:extLst>
            </p:cNvPr>
            <p:cNvGrpSpPr/>
            <p:nvPr/>
          </p:nvGrpSpPr>
          <p:grpSpPr>
            <a:xfrm>
              <a:off x="1112131" y="3016112"/>
              <a:ext cx="1854359" cy="2240925"/>
              <a:chOff x="501435" y="2150100"/>
              <a:chExt cx="1854359" cy="2240925"/>
            </a:xfrm>
          </p:grpSpPr>
          <p:sp>
            <p:nvSpPr>
              <p:cNvPr id="77" name="Google Shape;178;p17">
                <a:extLst>
                  <a:ext uri="{FF2B5EF4-FFF2-40B4-BE49-F238E27FC236}">
                    <a16:creationId xmlns:a16="http://schemas.microsoft.com/office/drawing/2014/main" id="{58622D89-ABC8-6E9C-BA97-B1B1B7D51503}"/>
                  </a:ext>
                </a:extLst>
              </p:cNvPr>
              <p:cNvSpPr/>
              <p:nvPr/>
            </p:nvSpPr>
            <p:spPr>
              <a:xfrm>
                <a:off x="705552" y="2150100"/>
                <a:ext cx="1548183" cy="1206769"/>
              </a:xfrm>
              <a:custGeom>
                <a:avLst/>
                <a:gdLst/>
                <a:ahLst/>
                <a:cxnLst/>
                <a:rect l="l" t="t" r="r" b="b"/>
                <a:pathLst>
                  <a:path w="56710" h="44204" extrusionOk="0">
                    <a:moveTo>
                      <a:pt x="29925" y="1"/>
                    </a:moveTo>
                    <a:cubicBezTo>
                      <a:pt x="28762" y="1"/>
                      <a:pt x="27608" y="515"/>
                      <a:pt x="26825" y="1496"/>
                    </a:cubicBezTo>
                    <a:lnTo>
                      <a:pt x="26349" y="2104"/>
                    </a:lnTo>
                    <a:cubicBezTo>
                      <a:pt x="24992" y="3806"/>
                      <a:pt x="25277" y="6283"/>
                      <a:pt x="26980" y="7640"/>
                    </a:cubicBezTo>
                    <a:lnTo>
                      <a:pt x="29290" y="9462"/>
                    </a:lnTo>
                    <a:lnTo>
                      <a:pt x="3882" y="9462"/>
                    </a:lnTo>
                    <a:cubicBezTo>
                      <a:pt x="1739" y="9462"/>
                      <a:pt x="0" y="11200"/>
                      <a:pt x="0" y="13343"/>
                    </a:cubicBezTo>
                    <a:lnTo>
                      <a:pt x="0" y="30929"/>
                    </a:lnTo>
                    <a:cubicBezTo>
                      <a:pt x="0" y="33072"/>
                      <a:pt x="1739" y="34810"/>
                      <a:pt x="3882" y="34810"/>
                    </a:cubicBezTo>
                    <a:lnTo>
                      <a:pt x="29183" y="34810"/>
                    </a:lnTo>
                    <a:lnTo>
                      <a:pt x="26956" y="36572"/>
                    </a:lnTo>
                    <a:cubicBezTo>
                      <a:pt x="25254" y="37918"/>
                      <a:pt x="24956" y="40394"/>
                      <a:pt x="26313" y="42109"/>
                    </a:cubicBezTo>
                    <a:lnTo>
                      <a:pt x="26789" y="42704"/>
                    </a:lnTo>
                    <a:cubicBezTo>
                      <a:pt x="27563" y="43690"/>
                      <a:pt x="28715" y="44204"/>
                      <a:pt x="29878" y="44204"/>
                    </a:cubicBezTo>
                    <a:cubicBezTo>
                      <a:pt x="30738" y="44204"/>
                      <a:pt x="31603" y="43923"/>
                      <a:pt x="32326" y="43347"/>
                    </a:cubicBezTo>
                    <a:lnTo>
                      <a:pt x="54091" y="26107"/>
                    </a:lnTo>
                    <a:cubicBezTo>
                      <a:pt x="54519" y="25880"/>
                      <a:pt x="54912" y="25571"/>
                      <a:pt x="55257" y="25178"/>
                    </a:cubicBezTo>
                    <a:cubicBezTo>
                      <a:pt x="56210" y="24392"/>
                      <a:pt x="56710" y="23237"/>
                      <a:pt x="56686" y="22070"/>
                    </a:cubicBezTo>
                    <a:cubicBezTo>
                      <a:pt x="56710" y="20915"/>
                      <a:pt x="56222" y="19761"/>
                      <a:pt x="55257" y="18975"/>
                    </a:cubicBezTo>
                    <a:cubicBezTo>
                      <a:pt x="54924" y="18582"/>
                      <a:pt x="54531" y="18272"/>
                      <a:pt x="54091" y="18046"/>
                    </a:cubicBezTo>
                    <a:lnTo>
                      <a:pt x="32362" y="854"/>
                    </a:lnTo>
                    <a:cubicBezTo>
                      <a:pt x="31640" y="279"/>
                      <a:pt x="30780" y="1"/>
                      <a:pt x="29925" y="1"/>
                    </a:cubicBezTo>
                    <a:close/>
                  </a:path>
                </a:pathLst>
              </a:custGeom>
              <a:solidFill>
                <a:srgbClr val="461F67"/>
              </a:solidFill>
              <a:ln>
                <a:noFill/>
              </a:ln>
              <a:effectLst>
                <a:outerShdw blurRad="50800" dist="38100" dir="8100000" algn="tr" rotWithShape="0">
                  <a:schemeClr val="tx1">
                    <a:lumMod val="65000"/>
                    <a:lumOff val="35000"/>
                    <a:alpha val="8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182;p17">
                <a:extLst>
                  <a:ext uri="{FF2B5EF4-FFF2-40B4-BE49-F238E27FC236}">
                    <a16:creationId xmlns:a16="http://schemas.microsoft.com/office/drawing/2014/main" id="{7992D8CB-40AC-6703-CA11-922373946C53}"/>
                  </a:ext>
                </a:extLst>
              </p:cNvPr>
              <p:cNvSpPr txBox="1"/>
              <p:nvPr/>
            </p:nvSpPr>
            <p:spPr>
              <a:xfrm>
                <a:off x="603494" y="3856125"/>
                <a:ext cx="17523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" name="Google Shape;183;p17">
                <a:extLst>
                  <a:ext uri="{FF2B5EF4-FFF2-40B4-BE49-F238E27FC236}">
                    <a16:creationId xmlns:a16="http://schemas.microsoft.com/office/drawing/2014/main" id="{424F8A71-C8F5-04A5-225F-0E9092669DBE}"/>
                  </a:ext>
                </a:extLst>
              </p:cNvPr>
              <p:cNvSpPr txBox="1"/>
              <p:nvPr/>
            </p:nvSpPr>
            <p:spPr>
              <a:xfrm>
                <a:off x="501435" y="3508622"/>
                <a:ext cx="1752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434343"/>
                    </a:solidFill>
                    <a:latin typeface="+mn-lt"/>
                    <a:ea typeface="Fira Sans Extra Condensed Medium"/>
                    <a:cs typeface="Fira Sans Extra Condensed Medium"/>
                    <a:sym typeface="Fira Sans Extra Condensed Medium"/>
                  </a:rPr>
                  <a:t>Creating own Dataset</a:t>
                </a:r>
                <a:endParaRPr sz="2000" b="1" dirty="0">
                  <a:solidFill>
                    <a:srgbClr val="434343"/>
                  </a:solidFill>
                  <a:latin typeface="+mn-lt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F1A79D8-FD21-5610-28E1-743795E87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34" y="3738770"/>
            <a:ext cx="435602" cy="435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4C240C4E-DC9A-B799-F3F9-327B49A13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23" y="3770992"/>
            <a:ext cx="403462" cy="4034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4AD8DE8-FF2B-8AEF-2DD3-C498F215C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10" y="3738770"/>
            <a:ext cx="408418" cy="408418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4FD6241-5C92-1710-10AB-6EA2EBD7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10" y="3698893"/>
            <a:ext cx="515355" cy="51535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CF71FBFF-0003-2036-523F-96766BF09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94" y="3744134"/>
            <a:ext cx="403054" cy="40305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F9BD061-1124-F27F-BBE2-E205A1D18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69" y="3771242"/>
            <a:ext cx="401077" cy="401077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6D51D5D7-F7A1-03C1-137A-B112D8CD9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90" y="3748921"/>
            <a:ext cx="480716" cy="48071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45540FC-2106-E40A-BFFB-539DC9567FBF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C991BB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AA5A80-63E6-0FD3-182F-15A7A80496E0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31FA5C-172E-D114-93F7-9BD2F14491D5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B8ABD7-5728-9313-F0D9-BA9AB65A9156}"/>
              </a:ext>
            </a:extLst>
          </p:cNvPr>
          <p:cNvGrpSpPr/>
          <p:nvPr/>
        </p:nvGrpSpPr>
        <p:grpSpPr>
          <a:xfrm>
            <a:off x="1959428" y="2495550"/>
            <a:ext cx="9160487" cy="933450"/>
            <a:chOff x="4325258" y="230953"/>
            <a:chExt cx="8850790" cy="933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FC633DD-1817-24D7-026E-0F8538E31E19}"/>
                </a:ext>
              </a:extLst>
            </p:cNvPr>
            <p:cNvSpPr/>
            <p:nvPr/>
          </p:nvSpPr>
          <p:spPr>
            <a:xfrm>
              <a:off x="4325258" y="230953"/>
              <a:ext cx="7558630" cy="933450"/>
            </a:xfrm>
            <a:prstGeom prst="roundRect">
              <a:avLst>
                <a:gd name="adj" fmla="val 31819"/>
              </a:avLst>
            </a:prstGeom>
            <a:solidFill>
              <a:srgbClr val="C621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EF9935-9141-5586-E61B-C6B1A1293675}"/>
                </a:ext>
              </a:extLst>
            </p:cNvPr>
            <p:cNvSpPr txBox="1"/>
            <p:nvPr/>
          </p:nvSpPr>
          <p:spPr>
            <a:xfrm>
              <a:off x="4753816" y="343735"/>
              <a:ext cx="8422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Developing proprietary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8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E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506795-27E0-7578-514D-15A23748C2B9}"/>
              </a:ext>
            </a:extLst>
          </p:cNvPr>
          <p:cNvGrpSpPr/>
          <p:nvPr/>
        </p:nvGrpSpPr>
        <p:grpSpPr>
          <a:xfrm>
            <a:off x="1097005" y="1522093"/>
            <a:ext cx="10293074" cy="4450129"/>
            <a:chOff x="2120326" y="1798406"/>
            <a:chExt cx="10293074" cy="44501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B1D0E4-D98F-C09D-9886-6A2210D830AE}"/>
                </a:ext>
              </a:extLst>
            </p:cNvPr>
            <p:cNvGrpSpPr/>
            <p:nvPr/>
          </p:nvGrpSpPr>
          <p:grpSpPr>
            <a:xfrm>
              <a:off x="5487359" y="1798406"/>
              <a:ext cx="3293255" cy="3284476"/>
              <a:chOff x="5729614" y="2132243"/>
              <a:chExt cx="3293255" cy="32844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68F4D84-8DC4-0C4A-407E-79CFE882A66F}"/>
                  </a:ext>
                </a:extLst>
              </p:cNvPr>
              <p:cNvGrpSpPr/>
              <p:nvPr/>
            </p:nvGrpSpPr>
            <p:grpSpPr>
              <a:xfrm>
                <a:off x="5729614" y="2132243"/>
                <a:ext cx="3293255" cy="3284476"/>
                <a:chOff x="2925373" y="1786762"/>
                <a:chExt cx="3293255" cy="3284476"/>
              </a:xfrm>
            </p:grpSpPr>
            <p:sp>
              <p:nvSpPr>
                <p:cNvPr id="23" name="Shape">
                  <a:extLst>
                    <a:ext uri="{FF2B5EF4-FFF2-40B4-BE49-F238E27FC236}">
                      <a16:creationId xmlns:a16="http://schemas.microsoft.com/office/drawing/2014/main" id="{2B55D5AF-5310-1005-71E7-CBA05298722D}"/>
                    </a:ext>
                  </a:extLst>
                </p:cNvPr>
                <p:cNvSpPr/>
                <p:nvPr/>
              </p:nvSpPr>
              <p:spPr>
                <a:xfrm>
                  <a:off x="2925373" y="1786762"/>
                  <a:ext cx="1929714" cy="20324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56" h="21455" extrusionOk="0">
                      <a:moveTo>
                        <a:pt x="13582" y="573"/>
                      </a:moveTo>
                      <a:cubicBezTo>
                        <a:pt x="5588" y="2567"/>
                        <a:pt x="0" y="9496"/>
                        <a:pt x="0" y="17399"/>
                      </a:cubicBezTo>
                      <a:cubicBezTo>
                        <a:pt x="0" y="18465"/>
                        <a:pt x="97" y="19531"/>
                        <a:pt x="316" y="20598"/>
                      </a:cubicBezTo>
                      <a:cubicBezTo>
                        <a:pt x="413" y="21084"/>
                        <a:pt x="850" y="21455"/>
                        <a:pt x="1385" y="21455"/>
                      </a:cubicBezTo>
                      <a:lnTo>
                        <a:pt x="8601" y="21455"/>
                      </a:lnTo>
                      <a:cubicBezTo>
                        <a:pt x="8990" y="21455"/>
                        <a:pt x="9354" y="21270"/>
                        <a:pt x="9549" y="20945"/>
                      </a:cubicBezTo>
                      <a:lnTo>
                        <a:pt x="21211" y="1686"/>
                      </a:lnTo>
                      <a:cubicBezTo>
                        <a:pt x="21600" y="1037"/>
                        <a:pt x="21163" y="226"/>
                        <a:pt x="20385" y="133"/>
                      </a:cubicBezTo>
                      <a:cubicBezTo>
                        <a:pt x="18101" y="-145"/>
                        <a:pt x="15793" y="17"/>
                        <a:pt x="13582" y="573"/>
                      </a:cubicBezTo>
                      <a:close/>
                    </a:path>
                  </a:pathLst>
                </a:custGeom>
                <a:solidFill>
                  <a:srgbClr val="6AA1F1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24" name="Shape">
                  <a:extLst>
                    <a:ext uri="{FF2B5EF4-FFF2-40B4-BE49-F238E27FC236}">
                      <a16:creationId xmlns:a16="http://schemas.microsoft.com/office/drawing/2014/main" id="{BB9C7170-33FD-1BB5-C322-8621A5D2127E}"/>
                    </a:ext>
                  </a:extLst>
                </p:cNvPr>
                <p:cNvSpPr/>
                <p:nvPr/>
              </p:nvSpPr>
              <p:spPr>
                <a:xfrm>
                  <a:off x="4659820" y="1874580"/>
                  <a:ext cx="1558808" cy="2583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9" h="21379" extrusionOk="0">
                      <a:moveTo>
                        <a:pt x="10041" y="16068"/>
                      </a:moveTo>
                      <a:lnTo>
                        <a:pt x="14561" y="20773"/>
                      </a:lnTo>
                      <a:lnTo>
                        <a:pt x="14743" y="20973"/>
                      </a:lnTo>
                      <a:cubicBezTo>
                        <a:pt x="15229" y="21482"/>
                        <a:pt x="16412" y="21518"/>
                        <a:pt x="17019" y="21046"/>
                      </a:cubicBezTo>
                      <a:cubicBezTo>
                        <a:pt x="18718" y="19665"/>
                        <a:pt x="19992" y="18121"/>
                        <a:pt x="20750" y="16468"/>
                      </a:cubicBezTo>
                      <a:cubicBezTo>
                        <a:pt x="21266" y="15305"/>
                        <a:pt x="21539" y="14106"/>
                        <a:pt x="21539" y="12907"/>
                      </a:cubicBezTo>
                      <a:cubicBezTo>
                        <a:pt x="21539" y="7076"/>
                        <a:pt x="15350" y="1934"/>
                        <a:pt x="6310" y="45"/>
                      </a:cubicBezTo>
                      <a:cubicBezTo>
                        <a:pt x="5703" y="-82"/>
                        <a:pt x="5005" y="63"/>
                        <a:pt x="4672" y="408"/>
                      </a:cubicBezTo>
                      <a:lnTo>
                        <a:pt x="182" y="5059"/>
                      </a:lnTo>
                      <a:cubicBezTo>
                        <a:pt x="-61" y="5313"/>
                        <a:pt x="-61" y="5622"/>
                        <a:pt x="182" y="5877"/>
                      </a:cubicBezTo>
                      <a:lnTo>
                        <a:pt x="10041" y="16068"/>
                      </a:lnTo>
                      <a:lnTo>
                        <a:pt x="10041" y="160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25" name="Shape">
                  <a:extLst>
                    <a:ext uri="{FF2B5EF4-FFF2-40B4-BE49-F238E27FC236}">
                      <a16:creationId xmlns:a16="http://schemas.microsoft.com/office/drawing/2014/main" id="{93920782-16B2-EC31-8A4D-6588F24FFF97}"/>
                    </a:ext>
                  </a:extLst>
                </p:cNvPr>
                <p:cNvSpPr/>
                <p:nvPr/>
              </p:nvSpPr>
              <p:spPr>
                <a:xfrm>
                  <a:off x="3057102" y="3938353"/>
                  <a:ext cx="2631736" cy="11328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5" h="21600" extrusionOk="0">
                      <a:moveTo>
                        <a:pt x="2863" y="12307"/>
                      </a:moveTo>
                      <a:cubicBezTo>
                        <a:pt x="5392" y="18293"/>
                        <a:pt x="8757" y="21600"/>
                        <a:pt x="12354" y="21600"/>
                      </a:cubicBezTo>
                      <a:cubicBezTo>
                        <a:pt x="15595" y="21600"/>
                        <a:pt x="18640" y="18921"/>
                        <a:pt x="21062" y="14023"/>
                      </a:cubicBezTo>
                      <a:cubicBezTo>
                        <a:pt x="21347" y="13437"/>
                        <a:pt x="21436" y="12433"/>
                        <a:pt x="21240" y="11679"/>
                      </a:cubicBezTo>
                      <a:lnTo>
                        <a:pt x="18587" y="921"/>
                      </a:lnTo>
                      <a:cubicBezTo>
                        <a:pt x="18444" y="335"/>
                        <a:pt x="18177" y="0"/>
                        <a:pt x="17892" y="0"/>
                      </a:cubicBezTo>
                      <a:lnTo>
                        <a:pt x="6336" y="0"/>
                      </a:lnTo>
                      <a:lnTo>
                        <a:pt x="798" y="0"/>
                      </a:lnTo>
                      <a:cubicBezTo>
                        <a:pt x="228" y="0"/>
                        <a:pt x="-164" y="1381"/>
                        <a:pt x="68" y="2595"/>
                      </a:cubicBezTo>
                      <a:cubicBezTo>
                        <a:pt x="726" y="6195"/>
                        <a:pt x="1688" y="9502"/>
                        <a:pt x="2863" y="1230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26" name="TextBox 48">
                  <a:extLst>
                    <a:ext uri="{FF2B5EF4-FFF2-40B4-BE49-F238E27FC236}">
                      <a16:creationId xmlns:a16="http://schemas.microsoft.com/office/drawing/2014/main" id="{F7F8140C-2B82-E52A-822F-0429C9CF128E}"/>
                    </a:ext>
                  </a:extLst>
                </p:cNvPr>
                <p:cNvSpPr txBox="1"/>
                <p:nvPr/>
              </p:nvSpPr>
              <p:spPr>
                <a:xfrm>
                  <a:off x="4346611" y="1820470"/>
                  <a:ext cx="446714" cy="3231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01</a:t>
                  </a:r>
                </a:p>
              </p:txBody>
            </p:sp>
            <p:sp>
              <p:nvSpPr>
                <p:cNvPr id="27" name="TextBox 49">
                  <a:extLst>
                    <a:ext uri="{FF2B5EF4-FFF2-40B4-BE49-F238E27FC236}">
                      <a16:creationId xmlns:a16="http://schemas.microsoft.com/office/drawing/2014/main" id="{3D2D3CC0-17C1-EC01-4A02-13186E008ACC}"/>
                    </a:ext>
                  </a:extLst>
                </p:cNvPr>
                <p:cNvSpPr txBox="1"/>
                <p:nvPr/>
              </p:nvSpPr>
              <p:spPr>
                <a:xfrm>
                  <a:off x="5588986" y="3926812"/>
                  <a:ext cx="446714" cy="3231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5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02</a:t>
                  </a:r>
                </a:p>
              </p:txBody>
            </p:sp>
            <p:sp>
              <p:nvSpPr>
                <p:cNvPr id="28" name="TextBox 50">
                  <a:extLst>
                    <a:ext uri="{FF2B5EF4-FFF2-40B4-BE49-F238E27FC236}">
                      <a16:creationId xmlns:a16="http://schemas.microsoft.com/office/drawing/2014/main" id="{E237F32B-BCBD-C581-0049-BF9348A733A3}"/>
                    </a:ext>
                  </a:extLst>
                </p:cNvPr>
                <p:cNvSpPr txBox="1"/>
                <p:nvPr/>
              </p:nvSpPr>
              <p:spPr>
                <a:xfrm>
                  <a:off x="3122526" y="3964824"/>
                  <a:ext cx="446714" cy="3231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03</a:t>
                  </a:r>
                </a:p>
              </p:txBody>
            </p: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5222295-1E1C-36DF-E61E-EAE47E5EA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343" y="3369496"/>
                <a:ext cx="661237" cy="66123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66DD67A-8915-409A-2E52-0EC9B4F17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1461" y="4456876"/>
                <a:ext cx="709053" cy="709053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60345F8-3388-4E0A-C81F-C4A434A51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402" y="2555462"/>
                <a:ext cx="587344" cy="58734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1444DCC-AFA5-6CDD-C968-489556362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788" y="3486535"/>
                <a:ext cx="650020" cy="65002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E88AEA-350C-B536-AB58-72F11192F940}"/>
                </a:ext>
              </a:extLst>
            </p:cNvPr>
            <p:cNvGrpSpPr/>
            <p:nvPr/>
          </p:nvGrpSpPr>
          <p:grpSpPr>
            <a:xfrm>
              <a:off x="2120326" y="2037201"/>
              <a:ext cx="3381584" cy="1224682"/>
              <a:chOff x="86137" y="2427294"/>
              <a:chExt cx="2961037" cy="2323024"/>
            </a:xfrm>
          </p:grpSpPr>
          <p:sp>
            <p:nvSpPr>
              <p:cNvPr id="16" name="TextBox 76">
                <a:extLst>
                  <a:ext uri="{FF2B5EF4-FFF2-40B4-BE49-F238E27FC236}">
                    <a16:creationId xmlns:a16="http://schemas.microsoft.com/office/drawing/2014/main" id="{C500D4AC-FB02-2F55-E99F-6237F795E4E0}"/>
                  </a:ext>
                </a:extLst>
              </p:cNvPr>
              <p:cNvSpPr txBox="1"/>
              <p:nvPr/>
            </p:nvSpPr>
            <p:spPr>
              <a:xfrm>
                <a:off x="121094" y="2427294"/>
                <a:ext cx="2926080" cy="875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noProof="1">
                    <a:solidFill>
                      <a:srgbClr val="6AA1F1"/>
                    </a:solidFill>
                  </a:rPr>
                  <a:t>Patterned dataset - 01</a:t>
                </a:r>
              </a:p>
            </p:txBody>
          </p:sp>
          <p:sp>
            <p:nvSpPr>
              <p:cNvPr id="17" name="TextBox 77">
                <a:extLst>
                  <a:ext uri="{FF2B5EF4-FFF2-40B4-BE49-F238E27FC236}">
                    <a16:creationId xmlns:a16="http://schemas.microsoft.com/office/drawing/2014/main" id="{B30E7B14-0D3E-9C34-73A5-9B0BE0A06763}"/>
                  </a:ext>
                </a:extLst>
              </p:cNvPr>
              <p:cNvSpPr txBox="1"/>
              <p:nvPr/>
            </p:nvSpPr>
            <p:spPr>
              <a:xfrm>
                <a:off x="86137" y="3115672"/>
                <a:ext cx="2926080" cy="163464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Minimum samples/label= 124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Total Dataset size= 3100</a:t>
                </a:r>
              </a:p>
              <a:p>
                <a:pPr algn="just"/>
                <a:endParaRPr lang="en-US" sz="1000" noProof="1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BC530-6501-9590-D9DD-6CC4A79DADFE}"/>
                </a:ext>
              </a:extLst>
            </p:cNvPr>
            <p:cNvGrpSpPr/>
            <p:nvPr/>
          </p:nvGrpSpPr>
          <p:grpSpPr>
            <a:xfrm>
              <a:off x="5456712" y="5080305"/>
              <a:ext cx="3341662" cy="1168230"/>
              <a:chOff x="332936" y="2213725"/>
              <a:chExt cx="2926080" cy="2215943"/>
            </a:xfrm>
          </p:grpSpPr>
          <p:sp>
            <p:nvSpPr>
              <p:cNvPr id="14" name="TextBox 80">
                <a:extLst>
                  <a:ext uri="{FF2B5EF4-FFF2-40B4-BE49-F238E27FC236}">
                    <a16:creationId xmlns:a16="http://schemas.microsoft.com/office/drawing/2014/main" id="{103863BD-A323-9F08-A6D3-0D887AF83CF1}"/>
                  </a:ext>
                </a:extLst>
              </p:cNvPr>
              <p:cNvSpPr txBox="1"/>
              <p:nvPr/>
            </p:nvSpPr>
            <p:spPr>
              <a:xfrm>
                <a:off x="332936" y="2213725"/>
                <a:ext cx="2926080" cy="87570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noProof="1">
                    <a:solidFill>
                      <a:srgbClr val="70AD47"/>
                    </a:solidFill>
                  </a:rPr>
                  <a:t>Colored dataset - 03</a:t>
                </a:r>
              </a:p>
            </p:txBody>
          </p:sp>
          <p:sp>
            <p:nvSpPr>
              <p:cNvPr id="15" name="TextBox 81">
                <a:extLst>
                  <a:ext uri="{FF2B5EF4-FFF2-40B4-BE49-F238E27FC236}">
                    <a16:creationId xmlns:a16="http://schemas.microsoft.com/office/drawing/2014/main" id="{B1DAB16D-A53F-97E3-E405-25CB1B76B670}"/>
                  </a:ext>
                </a:extLst>
              </p:cNvPr>
              <p:cNvSpPr txBox="1"/>
              <p:nvPr/>
            </p:nvSpPr>
            <p:spPr>
              <a:xfrm>
                <a:off x="332936" y="3086923"/>
                <a:ext cx="2926080" cy="134274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Minimum samples/label= 121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Total Dataset size= 3025</a:t>
                </a:r>
                <a:endParaRPr lang="en-US" sz="1000" noProof="1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639544-C676-1940-CFFC-6CC58B66AD73}"/>
                </a:ext>
              </a:extLst>
            </p:cNvPr>
            <p:cNvGrpSpPr/>
            <p:nvPr/>
          </p:nvGrpSpPr>
          <p:grpSpPr>
            <a:xfrm>
              <a:off x="8844230" y="2166984"/>
              <a:ext cx="3569170" cy="1631216"/>
              <a:chOff x="133722" y="2213725"/>
              <a:chExt cx="3125294" cy="3094154"/>
            </a:xfrm>
          </p:grpSpPr>
          <p:sp>
            <p:nvSpPr>
              <p:cNvPr id="12" name="TextBox 88">
                <a:extLst>
                  <a:ext uri="{FF2B5EF4-FFF2-40B4-BE49-F238E27FC236}">
                    <a16:creationId xmlns:a16="http://schemas.microsoft.com/office/drawing/2014/main" id="{368CC2A2-74AE-5C8F-442A-8E5281C0AD0D}"/>
                  </a:ext>
                </a:extLst>
              </p:cNvPr>
              <p:cNvSpPr txBox="1"/>
              <p:nvPr/>
            </p:nvSpPr>
            <p:spPr>
              <a:xfrm>
                <a:off x="332936" y="2213725"/>
                <a:ext cx="2926080" cy="87570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noProof="1">
                    <a:solidFill>
                      <a:srgbClr val="7030A0"/>
                    </a:solidFill>
                  </a:rPr>
                  <a:t>Plain dataset - 02</a:t>
                </a:r>
              </a:p>
            </p:txBody>
          </p:sp>
          <p:sp>
            <p:nvSpPr>
              <p:cNvPr id="13" name="TextBox 89">
                <a:extLst>
                  <a:ext uri="{FF2B5EF4-FFF2-40B4-BE49-F238E27FC236}">
                    <a16:creationId xmlns:a16="http://schemas.microsoft.com/office/drawing/2014/main" id="{100B0667-A71C-407B-C90F-7DEA8495C836}"/>
                  </a:ext>
                </a:extLst>
              </p:cNvPr>
              <p:cNvSpPr txBox="1"/>
              <p:nvPr/>
            </p:nvSpPr>
            <p:spPr>
              <a:xfrm>
                <a:off x="133722" y="3089429"/>
                <a:ext cx="2926080" cy="221845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Minimum samples/label= 138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Translation variation= 3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2000" b="1" noProof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Total Dataset size= 3450</a:t>
                </a:r>
              </a:p>
              <a:p>
                <a:pPr algn="just"/>
                <a:endParaRPr lang="en-US" sz="1000" noProof="1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25DD74-F8CD-1791-7563-64E0505C0112}"/>
              </a:ext>
            </a:extLst>
          </p:cNvPr>
          <p:cNvGrpSpPr/>
          <p:nvPr/>
        </p:nvGrpSpPr>
        <p:grpSpPr>
          <a:xfrm>
            <a:off x="3734120" y="315418"/>
            <a:ext cx="8173578" cy="1027642"/>
            <a:chOff x="5416061" y="365760"/>
            <a:chExt cx="3587261" cy="1211087"/>
          </a:xfrm>
          <a:solidFill>
            <a:srgbClr val="8B5EA8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F98536D-B74C-85B6-DC71-99E422CCAA0D}"/>
                </a:ext>
              </a:extLst>
            </p:cNvPr>
            <p:cNvSpPr/>
            <p:nvPr/>
          </p:nvSpPr>
          <p:spPr>
            <a:xfrm>
              <a:off x="5416061" y="365760"/>
              <a:ext cx="3587261" cy="1211087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CBE619-EFA1-1792-C11E-F8AC1B617713}"/>
                </a:ext>
              </a:extLst>
            </p:cNvPr>
            <p:cNvSpPr txBox="1"/>
            <p:nvPr/>
          </p:nvSpPr>
          <p:spPr>
            <a:xfrm>
              <a:off x="5499760" y="524102"/>
              <a:ext cx="3276387" cy="83425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0" i="0" dirty="0">
                  <a:solidFill>
                    <a:srgbClr val="D1D5DB"/>
                  </a:solidFill>
                  <a:effectLst/>
                  <a:latin typeface="Söhne"/>
                </a:rPr>
                <a:t>   </a:t>
              </a:r>
              <a:r>
                <a:rPr lang="en-US" sz="4000" b="1" i="0" dirty="0">
                  <a:solidFill>
                    <a:srgbClr val="D1D5D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Generating a proprietary dataset</a:t>
              </a:r>
              <a:endPara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ED5CE41-E44D-FF0E-34A0-66BAC48E1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18" y="4911480"/>
            <a:ext cx="949619" cy="94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EE174-24B8-4FBA-DA59-935AADD66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" y="1744632"/>
            <a:ext cx="951749" cy="9517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BE6C1A-1FD4-53BF-8784-1732206E9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47" y="2838107"/>
            <a:ext cx="862048" cy="86204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CBDE83A-B8DA-7551-A216-9872931B8DFC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F38E93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6C3F26-3284-18BB-29B6-4191B05CA94B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E83269-CB4E-9B4C-71EA-10B04A525682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83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9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BA610A-9FBB-9092-FB1B-5023B1764372}"/>
              </a:ext>
            </a:extLst>
          </p:cNvPr>
          <p:cNvGrpSpPr/>
          <p:nvPr/>
        </p:nvGrpSpPr>
        <p:grpSpPr>
          <a:xfrm>
            <a:off x="4758266" y="315418"/>
            <a:ext cx="7149433" cy="1027642"/>
            <a:chOff x="5569567" y="365760"/>
            <a:chExt cx="3433755" cy="1211087"/>
          </a:xfrm>
          <a:solidFill>
            <a:srgbClr val="8B5EA8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A21835F-581B-A478-574D-1612EBCE1A25}"/>
                </a:ext>
              </a:extLst>
            </p:cNvPr>
            <p:cNvSpPr/>
            <p:nvPr/>
          </p:nvSpPr>
          <p:spPr>
            <a:xfrm>
              <a:off x="5569567" y="365760"/>
              <a:ext cx="3433755" cy="1211087"/>
            </a:xfrm>
            <a:prstGeom prst="roundRect">
              <a:avLst>
                <a:gd name="adj" fmla="val 318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6D5A80-5279-A8E2-B7F1-929C7FB963C0}"/>
                </a:ext>
              </a:extLst>
            </p:cNvPr>
            <p:cNvSpPr txBox="1"/>
            <p:nvPr/>
          </p:nvSpPr>
          <p:spPr>
            <a:xfrm>
              <a:off x="5640439" y="554178"/>
              <a:ext cx="3200226" cy="83425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4000" b="1" i="0" dirty="0">
                  <a:solidFill>
                    <a:srgbClr val="D1D5DB"/>
                  </a:solidFill>
                  <a:effectLst/>
                </a:rPr>
                <a:t>   </a:t>
              </a:r>
              <a:r>
                <a:rPr lang="en-US" sz="4000" b="1" i="0" dirty="0">
                  <a:solidFill>
                    <a:srgbClr val="D1D5DB"/>
                  </a:solidFill>
                  <a:effectLst/>
                  <a:cs typeface="Calibri" panose="020F0502020204030204" pitchFamily="34" charset="0"/>
                </a:rPr>
                <a:t>Splitting  proprietary dataset</a:t>
              </a:r>
              <a:endParaRPr lang="en-US" sz="40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578F83-BC5B-EFD9-A33E-9CEE46C012F1}"/>
              </a:ext>
            </a:extLst>
          </p:cNvPr>
          <p:cNvGrpSpPr/>
          <p:nvPr/>
        </p:nvGrpSpPr>
        <p:grpSpPr>
          <a:xfrm>
            <a:off x="142423" y="1343060"/>
            <a:ext cx="9905087" cy="4557052"/>
            <a:chOff x="868138" y="1828783"/>
            <a:chExt cx="9905087" cy="4557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4383AA-2363-5F8C-B4A1-747489A9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58267" y="2974069"/>
              <a:ext cx="1405162" cy="14051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4B5D50-5C5E-3589-2DC2-044B8D1770C0}"/>
                </a:ext>
              </a:extLst>
            </p:cNvPr>
            <p:cNvSpPr txBox="1"/>
            <p:nvPr/>
          </p:nvSpPr>
          <p:spPr>
            <a:xfrm>
              <a:off x="868138" y="2440418"/>
              <a:ext cx="3048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rgbClr val="002060"/>
                  </a:solidFill>
                </a:rPr>
                <a:t>Patterned dataset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6BA46-78BC-B5D0-BFEF-43AA882F1CC2}"/>
                </a:ext>
              </a:extLst>
            </p:cNvPr>
            <p:cNvSpPr txBox="1"/>
            <p:nvPr/>
          </p:nvSpPr>
          <p:spPr>
            <a:xfrm>
              <a:off x="4419600" y="2450849"/>
              <a:ext cx="3048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rgbClr val="002060"/>
                  </a:solidFill>
                </a:rPr>
                <a:t>Colored dataset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74C0D-750A-B7F8-6C0D-C9387D92D79C}"/>
                </a:ext>
              </a:extLst>
            </p:cNvPr>
            <p:cNvSpPr txBox="1"/>
            <p:nvPr/>
          </p:nvSpPr>
          <p:spPr>
            <a:xfrm>
              <a:off x="7725225" y="2455387"/>
              <a:ext cx="3048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rgbClr val="002060"/>
                  </a:solidFill>
                </a:rPr>
                <a:t>Plain dataset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1C2FDE-4D49-3AE5-EA92-04E20603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06626" y="2378102"/>
              <a:ext cx="668714" cy="6687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F64F62-F96A-6A6A-161F-A4B732EE5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67991" y="2378102"/>
              <a:ext cx="668714" cy="668714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714288D-3C72-3B0A-F7E4-EE8456C88D06}"/>
                </a:ext>
              </a:extLst>
            </p:cNvPr>
            <p:cNvGrpSpPr/>
            <p:nvPr/>
          </p:nvGrpSpPr>
          <p:grpSpPr>
            <a:xfrm>
              <a:off x="1970380" y="4253476"/>
              <a:ext cx="3472492" cy="1637369"/>
              <a:chOff x="234134" y="4306485"/>
              <a:chExt cx="3472492" cy="163736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198A9-78CC-C31F-9C5E-361E82CAA6D3}"/>
                  </a:ext>
                </a:extLst>
              </p:cNvPr>
              <p:cNvSpPr txBox="1"/>
              <p:nvPr/>
            </p:nvSpPr>
            <p:spPr>
              <a:xfrm>
                <a:off x="234134" y="4306485"/>
                <a:ext cx="3048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noProof="1">
                    <a:solidFill>
                      <a:srgbClr val="002060"/>
                    </a:solidFill>
                  </a:rPr>
                  <a:t>Patterned dataset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D4A76A-4B82-9841-AB8A-B7905942E7E2}"/>
                  </a:ext>
                </a:extLst>
              </p:cNvPr>
              <p:cNvSpPr txBox="1"/>
              <p:nvPr/>
            </p:nvSpPr>
            <p:spPr>
              <a:xfrm>
                <a:off x="658626" y="5420634"/>
                <a:ext cx="3048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noProof="1">
                    <a:solidFill>
                      <a:srgbClr val="002060"/>
                    </a:solidFill>
                  </a:rPr>
                  <a:t>Plain dataset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BB02F8-52D7-C6ED-E1DA-44575B0EA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23777" y="4766025"/>
                <a:ext cx="668714" cy="668714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316046-2863-B428-1C22-6E711E110938}"/>
                </a:ext>
              </a:extLst>
            </p:cNvPr>
            <p:cNvSpPr txBox="1"/>
            <p:nvPr/>
          </p:nvSpPr>
          <p:spPr>
            <a:xfrm>
              <a:off x="6282550" y="4132182"/>
              <a:ext cx="36211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rgbClr val="002060"/>
                  </a:solidFill>
                </a:rPr>
                <a:t>Colored dataset (Test)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D72F14-4DE7-CB9F-FCB2-B479547CBBA7}"/>
                </a:ext>
              </a:extLst>
            </p:cNvPr>
            <p:cNvSpPr txBox="1"/>
            <p:nvPr/>
          </p:nvSpPr>
          <p:spPr>
            <a:xfrm>
              <a:off x="4145739" y="1828783"/>
              <a:ext cx="35957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rgbClr val="002060"/>
                  </a:solidFill>
                </a:rPr>
                <a:t>(415 samples/label)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8933D1-DE6C-5FF5-1A92-E68E86D76C10}"/>
                </a:ext>
              </a:extLst>
            </p:cNvPr>
            <p:cNvSpPr txBox="1"/>
            <p:nvPr/>
          </p:nvSpPr>
          <p:spPr>
            <a:xfrm>
              <a:off x="1908765" y="5862615"/>
              <a:ext cx="35957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rgbClr val="002060"/>
                  </a:solidFill>
                </a:rPr>
                <a:t>(292 samples/label)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2E99F9-8662-55D4-1C79-E040E0C50ECE}"/>
                </a:ext>
              </a:extLst>
            </p:cNvPr>
            <p:cNvSpPr txBox="1"/>
            <p:nvPr/>
          </p:nvSpPr>
          <p:spPr>
            <a:xfrm>
              <a:off x="6507355" y="4514331"/>
              <a:ext cx="35957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solidFill>
                    <a:srgbClr val="002060"/>
                  </a:solidFill>
                </a:rPr>
                <a:t>(123 samples/label)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7F9427E-F787-C451-2DD1-F60AEEE8F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7" y="4301361"/>
            <a:ext cx="928609" cy="928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C13B49-8EB1-99B5-8B8B-C40910FB2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22" y="3668113"/>
            <a:ext cx="783466" cy="7834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95F6CA-DA73-4B37-7BBD-5DFEEDF7C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5352" y="4868734"/>
            <a:ext cx="1696621" cy="10163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D0815B-3E21-4B4B-35D7-A9A59AECAA45}"/>
              </a:ext>
            </a:extLst>
          </p:cNvPr>
          <p:cNvSpPr txBox="1"/>
          <p:nvPr/>
        </p:nvSpPr>
        <p:spPr>
          <a:xfrm>
            <a:off x="5843431" y="4765665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002060"/>
                </a:solidFill>
              </a:rPr>
              <a:t>Training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55D089-3C35-E289-6FBB-6EFB63BADF42}"/>
              </a:ext>
            </a:extLst>
          </p:cNvPr>
          <p:cNvSpPr txBox="1"/>
          <p:nvPr/>
        </p:nvSpPr>
        <p:spPr>
          <a:xfrm>
            <a:off x="5710202" y="5638502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002060"/>
                </a:solidFill>
              </a:rPr>
              <a:t>ValidationDataset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2F3D1E-6864-EB1E-1047-8C33B7DE5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07" y="4704390"/>
            <a:ext cx="672502" cy="6725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33F2F3-81A4-FF8F-9C0F-987AF9946A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19" y="5578609"/>
            <a:ext cx="742498" cy="74249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B7AF9F6-E214-E8DA-429B-3F52E6B35B4D}"/>
              </a:ext>
            </a:extLst>
          </p:cNvPr>
          <p:cNvGrpSpPr/>
          <p:nvPr/>
        </p:nvGrpSpPr>
        <p:grpSpPr>
          <a:xfrm>
            <a:off x="-118395" y="-234179"/>
            <a:ext cx="1031539" cy="1031539"/>
            <a:chOff x="-118395" y="-234179"/>
            <a:chExt cx="1031539" cy="1031539"/>
          </a:xfrm>
          <a:solidFill>
            <a:srgbClr val="B59EC5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B2A402A-9A85-1D5B-3FB0-92AC484530DC}"/>
                </a:ext>
              </a:extLst>
            </p:cNvPr>
            <p:cNvSpPr/>
            <p:nvPr/>
          </p:nvSpPr>
          <p:spPr>
            <a:xfrm>
              <a:off x="-118395" y="-234179"/>
              <a:ext cx="1031539" cy="1031539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sx="109000" sy="109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FCAB26-4C08-0F71-5510-F56AE7F14E3B}"/>
                </a:ext>
              </a:extLst>
            </p:cNvPr>
            <p:cNvSpPr txBox="1"/>
            <p:nvPr/>
          </p:nvSpPr>
          <p:spPr>
            <a:xfrm>
              <a:off x="236869" y="139400"/>
              <a:ext cx="631489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77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837</Words>
  <Application>Microsoft Office PowerPoint</Application>
  <PresentationFormat>Widescreen</PresentationFormat>
  <Paragraphs>265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Fira Sans Extra Condensed Medium</vt:lpstr>
      <vt:lpstr>Roboto</vt:lpstr>
      <vt:lpstr>Roboto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Syed</dc:creator>
  <cp:lastModifiedBy>Uday Syed</cp:lastModifiedBy>
  <cp:revision>42</cp:revision>
  <dcterms:created xsi:type="dcterms:W3CDTF">2023-02-08T07:36:20Z</dcterms:created>
  <dcterms:modified xsi:type="dcterms:W3CDTF">2023-02-11T17:42:42Z</dcterms:modified>
</cp:coreProperties>
</file>