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2"/>
  </p:notesMasterIdLst>
  <p:sldIdLst>
    <p:sldId id="256" r:id="rId2"/>
    <p:sldId id="303" r:id="rId3"/>
    <p:sldId id="321" r:id="rId4"/>
    <p:sldId id="330" r:id="rId5"/>
    <p:sldId id="328" r:id="rId6"/>
    <p:sldId id="331" r:id="rId7"/>
    <p:sldId id="333" r:id="rId8"/>
    <p:sldId id="323" r:id="rId9"/>
    <p:sldId id="325"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2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FFB2F-83D3-4026-9824-786265FA8A27}" v="855" dt="2019-12-05T04:30:12.325"/>
    <p1510:client id="{7DC96921-0020-488A-8DC7-C38A92B05955}" v="231" dt="2019-12-05T04:25:37.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0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yanan Balasubramanian" userId="S::narayanan.balasubramanian@thedatateam.onmicrosoft.com::cbe5c703-e390-4871-a633-c9683da45426" providerId="AD" clId="Web-{743FFB2F-83D3-4026-9824-786265FA8A27}"/>
    <pc:docChg chg="modSld">
      <pc:chgData name="Narayanan Balasubramanian" userId="S::narayanan.balasubramanian@thedatateam.onmicrosoft.com::cbe5c703-e390-4871-a633-c9683da45426" providerId="AD" clId="Web-{743FFB2F-83D3-4026-9824-786265FA8A27}" dt="2019-12-05T04:30:12.013" v="850" actId="20577"/>
      <pc:docMkLst>
        <pc:docMk/>
      </pc:docMkLst>
      <pc:sldChg chg="modSp">
        <pc:chgData name="Narayanan Balasubramanian" userId="S::narayanan.balasubramanian@thedatateam.onmicrosoft.com::cbe5c703-e390-4871-a633-c9683da45426" providerId="AD" clId="Web-{743FFB2F-83D3-4026-9824-786265FA8A27}" dt="2019-12-05T04:30:10.013" v="848" actId="20577"/>
        <pc:sldMkLst>
          <pc:docMk/>
          <pc:sldMk cId="2001539981" sldId="258"/>
        </pc:sldMkLst>
        <pc:spChg chg="mod">
          <ac:chgData name="Narayanan Balasubramanian" userId="S::narayanan.balasubramanian@thedatateam.onmicrosoft.com::cbe5c703-e390-4871-a633-c9683da45426" providerId="AD" clId="Web-{743FFB2F-83D3-4026-9824-786265FA8A27}" dt="2019-12-05T04:29:49.481" v="841" actId="20577"/>
          <ac:spMkLst>
            <pc:docMk/>
            <pc:sldMk cId="2001539981" sldId="258"/>
            <ac:spMk id="2" creationId="{00000000-0000-0000-0000-000000000000}"/>
          </ac:spMkLst>
        </pc:spChg>
        <pc:spChg chg="mod">
          <ac:chgData name="Narayanan Balasubramanian" userId="S::narayanan.balasubramanian@thedatateam.onmicrosoft.com::cbe5c703-e390-4871-a633-c9683da45426" providerId="AD" clId="Web-{743FFB2F-83D3-4026-9824-786265FA8A27}" dt="2019-12-05T04:30:10.013" v="848" actId="20577"/>
          <ac:spMkLst>
            <pc:docMk/>
            <pc:sldMk cId="2001539981" sldId="258"/>
            <ac:spMk id="7" creationId="{00000000-0000-0000-0000-000000000000}"/>
          </ac:spMkLst>
        </pc:spChg>
      </pc:sldChg>
      <pc:sldChg chg="modSp">
        <pc:chgData name="Narayanan Balasubramanian" userId="S::narayanan.balasubramanian@thedatateam.onmicrosoft.com::cbe5c703-e390-4871-a633-c9683da45426" providerId="AD" clId="Web-{743FFB2F-83D3-4026-9824-786265FA8A27}" dt="2019-12-05T04:29:19.669" v="807" actId="20577"/>
        <pc:sldMkLst>
          <pc:docMk/>
          <pc:sldMk cId="1840564306" sldId="323"/>
        </pc:sldMkLst>
        <pc:spChg chg="mod">
          <ac:chgData name="Narayanan Balasubramanian" userId="S::narayanan.balasubramanian@thedatateam.onmicrosoft.com::cbe5c703-e390-4871-a633-c9683da45426" providerId="AD" clId="Web-{743FFB2F-83D3-4026-9824-786265FA8A27}" dt="2019-12-05T04:29:19.669" v="807" actId="20577"/>
          <ac:spMkLst>
            <pc:docMk/>
            <pc:sldMk cId="1840564306" sldId="323"/>
            <ac:spMk id="5" creationId="{00000000-0000-0000-0000-000000000000}"/>
          </ac:spMkLst>
        </pc:spChg>
      </pc:sldChg>
      <pc:sldChg chg="modSp">
        <pc:chgData name="Narayanan Balasubramanian" userId="S::narayanan.balasubramanian@thedatateam.onmicrosoft.com::cbe5c703-e390-4871-a633-c9683da45426" providerId="AD" clId="Web-{743FFB2F-83D3-4026-9824-786265FA8A27}" dt="2019-12-05T04:28:36.825" v="609" actId="20577"/>
        <pc:sldMkLst>
          <pc:docMk/>
          <pc:sldMk cId="535275484" sldId="332"/>
        </pc:sldMkLst>
        <pc:spChg chg="mod">
          <ac:chgData name="Narayanan Balasubramanian" userId="S::narayanan.balasubramanian@thedatateam.onmicrosoft.com::cbe5c703-e390-4871-a633-c9683da45426" providerId="AD" clId="Web-{743FFB2F-83D3-4026-9824-786265FA8A27}" dt="2019-12-05T04:28:36.825" v="609" actId="20577"/>
          <ac:spMkLst>
            <pc:docMk/>
            <pc:sldMk cId="535275484" sldId="332"/>
            <ac:spMk id="3" creationId="{F75B5024-62C9-41E6-9436-E845858F5099}"/>
          </ac:spMkLst>
        </pc:spChg>
      </pc:sldChg>
    </pc:docChg>
  </pc:docChgLst>
  <pc:docChgLst>
    <pc:chgData name="Narayanan Balasubramanian" userId="S::narayanan.balasubramanian@thedatateam.onmicrosoft.com::cbe5c703-e390-4871-a633-c9683da45426" providerId="AD" clId="Web-{7DC96921-0020-488A-8DC7-C38A92B05955}"/>
    <pc:docChg chg="addSld modSld">
      <pc:chgData name="Narayanan Balasubramanian" userId="S::narayanan.balasubramanian@thedatateam.onmicrosoft.com::cbe5c703-e390-4871-a633-c9683da45426" providerId="AD" clId="Web-{7DC96921-0020-488A-8DC7-C38A92B05955}" dt="2019-12-05T04:25:37.964" v="228" actId="20577"/>
      <pc:docMkLst>
        <pc:docMk/>
      </pc:docMkLst>
      <pc:sldChg chg="modSp">
        <pc:chgData name="Narayanan Balasubramanian" userId="S::narayanan.balasubramanian@thedatateam.onmicrosoft.com::cbe5c703-e390-4871-a633-c9683da45426" providerId="AD" clId="Web-{7DC96921-0020-488A-8DC7-C38A92B05955}" dt="2019-12-05T04:22:02.088" v="162" actId="20577"/>
        <pc:sldMkLst>
          <pc:docMk/>
          <pc:sldMk cId="2855028955" sldId="321"/>
        </pc:sldMkLst>
        <pc:spChg chg="mod">
          <ac:chgData name="Narayanan Balasubramanian" userId="S::narayanan.balasubramanian@thedatateam.onmicrosoft.com::cbe5c703-e390-4871-a633-c9683da45426" providerId="AD" clId="Web-{7DC96921-0020-488A-8DC7-C38A92B05955}" dt="2019-12-05T04:22:02.088" v="162" actId="20577"/>
          <ac:spMkLst>
            <pc:docMk/>
            <pc:sldMk cId="2855028955" sldId="321"/>
            <ac:spMk id="3" creationId="{00000000-0000-0000-0000-000000000000}"/>
          </ac:spMkLst>
        </pc:spChg>
      </pc:sldChg>
      <pc:sldChg chg="modSp new">
        <pc:chgData name="Narayanan Balasubramanian" userId="S::narayanan.balasubramanian@thedatateam.onmicrosoft.com::cbe5c703-e390-4871-a633-c9683da45426" providerId="AD" clId="Web-{7DC96921-0020-488A-8DC7-C38A92B05955}" dt="2019-12-05T04:25:37.964" v="227" actId="20577"/>
        <pc:sldMkLst>
          <pc:docMk/>
          <pc:sldMk cId="535275484" sldId="332"/>
        </pc:sldMkLst>
        <pc:spChg chg="mod">
          <ac:chgData name="Narayanan Balasubramanian" userId="S::narayanan.balasubramanian@thedatateam.onmicrosoft.com::cbe5c703-e390-4871-a633-c9683da45426" providerId="AD" clId="Web-{7DC96921-0020-488A-8DC7-C38A92B05955}" dt="2019-12-05T04:25:26.402" v="183" actId="20577"/>
          <ac:spMkLst>
            <pc:docMk/>
            <pc:sldMk cId="535275484" sldId="332"/>
            <ac:spMk id="2" creationId="{48012339-D794-4E23-BC6D-6463DDAD6362}"/>
          </ac:spMkLst>
        </pc:spChg>
        <pc:spChg chg="mod">
          <ac:chgData name="Narayanan Balasubramanian" userId="S::narayanan.balasubramanian@thedatateam.onmicrosoft.com::cbe5c703-e390-4871-a633-c9683da45426" providerId="AD" clId="Web-{7DC96921-0020-488A-8DC7-C38A92B05955}" dt="2019-12-05T04:25:37.964" v="227" actId="20577"/>
          <ac:spMkLst>
            <pc:docMk/>
            <pc:sldMk cId="535275484" sldId="332"/>
            <ac:spMk id="3" creationId="{F75B5024-62C9-41E6-9436-E845858F509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37845-322F-4C7E-89DC-5FD8B2EAF6DA}" type="datetimeFigureOut">
              <a:rPr lang="en-US" smtClean="0"/>
              <a:t>12/6/2019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F25FD-EECA-423D-847C-E6392ACB5A3A}" type="slidenum">
              <a:rPr lang="en-US" smtClean="0"/>
              <a:t>‹#›</a:t>
            </a:fld>
            <a:endParaRPr lang="en-US"/>
          </a:p>
        </p:txBody>
      </p:sp>
    </p:spTree>
    <p:extLst>
      <p:ext uri="{BB962C8B-B14F-4D97-AF65-F5344CB8AC3E}">
        <p14:creationId xmlns:p14="http://schemas.microsoft.com/office/powerpoint/2010/main" val="3195134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F25FD-EECA-423D-847C-E6392ACB5A3A}" type="slidenum">
              <a:rPr lang="en-US" smtClean="0"/>
              <a:t>2</a:t>
            </a:fld>
            <a:endParaRPr lang="en-US"/>
          </a:p>
        </p:txBody>
      </p:sp>
    </p:spTree>
    <p:extLst>
      <p:ext uri="{BB962C8B-B14F-4D97-AF65-F5344CB8AC3E}">
        <p14:creationId xmlns:p14="http://schemas.microsoft.com/office/powerpoint/2010/main" val="3572479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F25FD-EECA-423D-847C-E6392ACB5A3A}" type="slidenum">
              <a:rPr lang="en-US" smtClean="0"/>
              <a:t>4</a:t>
            </a:fld>
            <a:endParaRPr lang="en-US"/>
          </a:p>
        </p:txBody>
      </p:sp>
    </p:spTree>
    <p:extLst>
      <p:ext uri="{BB962C8B-B14F-4D97-AF65-F5344CB8AC3E}">
        <p14:creationId xmlns:p14="http://schemas.microsoft.com/office/powerpoint/2010/main" val="35810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F25FD-EECA-423D-847C-E6392ACB5A3A}" type="slidenum">
              <a:rPr lang="en-US" smtClean="0"/>
              <a:t>5</a:t>
            </a:fld>
            <a:endParaRPr lang="en-US"/>
          </a:p>
        </p:txBody>
      </p:sp>
    </p:spTree>
    <p:extLst>
      <p:ext uri="{BB962C8B-B14F-4D97-AF65-F5344CB8AC3E}">
        <p14:creationId xmlns:p14="http://schemas.microsoft.com/office/powerpoint/2010/main" val="193515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F25FD-EECA-423D-847C-E6392ACB5A3A}" type="slidenum">
              <a:rPr lang="en-US" smtClean="0"/>
              <a:t>6</a:t>
            </a:fld>
            <a:endParaRPr lang="en-US"/>
          </a:p>
        </p:txBody>
      </p:sp>
    </p:spTree>
    <p:extLst>
      <p:ext uri="{BB962C8B-B14F-4D97-AF65-F5344CB8AC3E}">
        <p14:creationId xmlns:p14="http://schemas.microsoft.com/office/powerpoint/2010/main" val="184343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F25FD-EECA-423D-847C-E6392ACB5A3A}" type="slidenum">
              <a:rPr lang="en-US" smtClean="0"/>
              <a:t>7</a:t>
            </a:fld>
            <a:endParaRPr lang="en-US"/>
          </a:p>
        </p:txBody>
      </p:sp>
    </p:spTree>
    <p:extLst>
      <p:ext uri="{BB962C8B-B14F-4D97-AF65-F5344CB8AC3E}">
        <p14:creationId xmlns:p14="http://schemas.microsoft.com/office/powerpoint/2010/main" val="423044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FF25FD-EECA-423D-847C-E6392ACB5A3A}" type="slidenum">
              <a:rPr lang="en-US" smtClean="0"/>
              <a:t>8</a:t>
            </a:fld>
            <a:endParaRPr lang="en-US"/>
          </a:p>
        </p:txBody>
      </p:sp>
    </p:spTree>
    <p:extLst>
      <p:ext uri="{BB962C8B-B14F-4D97-AF65-F5344CB8AC3E}">
        <p14:creationId xmlns:p14="http://schemas.microsoft.com/office/powerpoint/2010/main" val="3088147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43E0F86F-47FB-47C5-A98C-42B74B52B4C9}" type="datetime1">
              <a:rPr lang="en-IN" smtClean="0"/>
              <a:t>06-12-2019</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14D09BA-E3BC-4960-A785-0E3E5DA92883}" type="slidenum">
              <a:rPr lang="en-IN" smtClean="0"/>
              <a:pPr/>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6855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A21F8-DA3F-4033-AADF-1C3F5DBA9611}" type="datetime1">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D09BA-E3BC-4960-A785-0E3E5DA92883}" type="slidenum">
              <a:rPr lang="en-IN" smtClean="0"/>
              <a:pPr/>
              <a:t>‹#›</a:t>
            </a:fld>
            <a:endParaRPr lang="en-IN"/>
          </a:p>
        </p:txBody>
      </p:sp>
    </p:spTree>
    <p:extLst>
      <p:ext uri="{BB962C8B-B14F-4D97-AF65-F5344CB8AC3E}">
        <p14:creationId xmlns:p14="http://schemas.microsoft.com/office/powerpoint/2010/main" val="293225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660D6F-6C52-49C7-81AD-3B7B40724F96}"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9799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2C51CF-AD1B-462E-8A18-43B28FFBEC78}"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302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68B6F-FA46-42BE-A704-2265CABC1E30}"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spTree>
    <p:extLst>
      <p:ext uri="{BB962C8B-B14F-4D97-AF65-F5344CB8AC3E}">
        <p14:creationId xmlns:p14="http://schemas.microsoft.com/office/powerpoint/2010/main" val="1431904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D49620-A20E-4EDC-8458-BD8090429E03}"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23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2AA68-D4FC-4189-B7E0-9DFF7B57544E}"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9952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2F706B-62A0-4855-8605-C95F03DC8A41}"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5262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2751F0-0E7E-4C63-A4B4-828A13C24DE6}"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08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57086-E0B5-446D-A5FA-D5E4F305F903}"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spTree>
    <p:extLst>
      <p:ext uri="{BB962C8B-B14F-4D97-AF65-F5344CB8AC3E}">
        <p14:creationId xmlns:p14="http://schemas.microsoft.com/office/powerpoint/2010/main" val="298745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DBB95-56E3-4F3E-97E9-80B71EA472B3}" type="datetime1">
              <a:rPr lang="en-IN" smtClean="0"/>
              <a:t>06-12-2019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4D09BA-E3BC-4960-A785-0E3E5DA92883}"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75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245197-7334-43D7-9D51-9D15EE4554A3}" type="datetime1">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D09BA-E3BC-4960-A785-0E3E5DA92883}" type="slidenum">
              <a:rPr lang="en-IN" smtClean="0"/>
              <a:pPr/>
              <a:t>‹#›</a:t>
            </a:fld>
            <a:endParaRPr lang="en-IN"/>
          </a:p>
        </p:txBody>
      </p:sp>
    </p:spTree>
    <p:extLst>
      <p:ext uri="{BB962C8B-B14F-4D97-AF65-F5344CB8AC3E}">
        <p14:creationId xmlns:p14="http://schemas.microsoft.com/office/powerpoint/2010/main" val="86989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3D0C31-E0EE-4B1E-951F-87AC42C37A57}" type="datetime1">
              <a:rPr lang="en-IN" smtClean="0"/>
              <a:t>06-12-2019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4D09BA-E3BC-4960-A785-0E3E5DA92883}"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603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AF33CF-A994-4445-A778-A48950BF9659}" type="datetime1">
              <a:rPr lang="en-IN" smtClean="0"/>
              <a:t>06-12-2019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4D09BA-E3BC-4960-A785-0E3E5DA92883}"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601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1D28A-8BBD-48C1-AF8C-1283D86364B0}" type="datetime1">
              <a:rPr lang="en-IN" smtClean="0"/>
              <a:t>06-12-2019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4D09BA-E3BC-4960-A785-0E3E5DA92883}" type="slidenum">
              <a:rPr lang="en-IN" smtClean="0"/>
              <a:pPr/>
              <a:t>‹#›</a:t>
            </a:fld>
            <a:endParaRPr lang="en-IN"/>
          </a:p>
        </p:txBody>
      </p:sp>
    </p:spTree>
    <p:extLst>
      <p:ext uri="{BB962C8B-B14F-4D97-AF65-F5344CB8AC3E}">
        <p14:creationId xmlns:p14="http://schemas.microsoft.com/office/powerpoint/2010/main" val="3416779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F2DBE5-B0AC-4DFC-A29A-7EB089B414A0}" type="datetime1">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D09BA-E3BC-4960-A785-0E3E5DA92883}"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6539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E9C039-CDC2-4673-862C-ED75A7100876}" type="datetime1">
              <a:rPr lang="en-IN" smtClean="0"/>
              <a:t>06-12-2019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4D09BA-E3BC-4960-A785-0E3E5DA92883}" type="slidenum">
              <a:rPr lang="en-IN" smtClean="0"/>
              <a:pPr/>
              <a:t>‹#›</a:t>
            </a:fld>
            <a:endParaRPr lang="en-IN"/>
          </a:p>
        </p:txBody>
      </p:sp>
    </p:spTree>
    <p:extLst>
      <p:ext uri="{BB962C8B-B14F-4D97-AF65-F5344CB8AC3E}">
        <p14:creationId xmlns:p14="http://schemas.microsoft.com/office/powerpoint/2010/main" val="196299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8AC4AD-6FD0-44B6-90EB-F703ECCC1BED}" type="datetime1">
              <a:rPr lang="en-IN" smtClean="0"/>
              <a:t>06-12-2019</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4D09BA-E3BC-4960-A785-0E3E5DA92883}" type="slidenum">
              <a:rPr lang="en-IN" smtClean="0"/>
              <a:pPr/>
              <a:t>‹#›</a:t>
            </a:fld>
            <a:endParaRPr lang="en-IN"/>
          </a:p>
        </p:txBody>
      </p:sp>
    </p:spTree>
    <p:extLst>
      <p:ext uri="{BB962C8B-B14F-4D97-AF65-F5344CB8AC3E}">
        <p14:creationId xmlns:p14="http://schemas.microsoft.com/office/powerpoint/2010/main" val="14897035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9901" y="558576"/>
            <a:ext cx="11226800" cy="1800493"/>
          </a:xfrm>
          <a:prstGeom prst="rect">
            <a:avLst/>
          </a:prstGeom>
          <a:noFill/>
        </p:spPr>
        <p:txBody>
          <a:bodyPr wrap="square" rtlCol="0">
            <a:spAutoFit/>
          </a:bodyPr>
          <a:lstStyle/>
          <a:p>
            <a:pPr algn="ctr">
              <a:lnSpc>
                <a:spcPct val="150000"/>
              </a:lnSpc>
            </a:pPr>
            <a:r>
              <a:rPr lang="en-US" sz="2800" b="1">
                <a:effectLst>
                  <a:outerShdw blurRad="38100" dist="38100" dir="2700000" algn="tl">
                    <a:srgbClr val="000000">
                      <a:alpha val="43137"/>
                    </a:srgbClr>
                  </a:outerShdw>
                </a:effectLst>
                <a:cs typeface="Times New Roman" pitchFamily="18" charset="0"/>
              </a:rPr>
              <a:t>Presentation</a:t>
            </a:r>
            <a:endParaRPr lang="en-US" sz="4000" b="1">
              <a:effectLst>
                <a:outerShdw blurRad="38100" dist="38100" dir="2700000" algn="tl">
                  <a:srgbClr val="000000">
                    <a:alpha val="43137"/>
                  </a:srgbClr>
                </a:outerShdw>
              </a:effectLst>
              <a:cs typeface="Times New Roman" pitchFamily="18" charset="0"/>
            </a:endParaRPr>
          </a:p>
          <a:p>
            <a:pPr algn="ctr">
              <a:lnSpc>
                <a:spcPct val="150000"/>
              </a:lnSpc>
            </a:pPr>
            <a:r>
              <a:rPr lang="en-US" b="1">
                <a:effectLst>
                  <a:outerShdw blurRad="38100" dist="38100" dir="2700000" algn="tl">
                    <a:srgbClr val="000000">
                      <a:alpha val="43137"/>
                    </a:srgbClr>
                  </a:outerShdw>
                </a:effectLst>
                <a:cs typeface="Times New Roman" pitchFamily="18" charset="0"/>
              </a:rPr>
              <a:t>ON</a:t>
            </a:r>
          </a:p>
          <a:p>
            <a:pPr algn="ctr">
              <a:lnSpc>
                <a:spcPct val="150000"/>
              </a:lnSpc>
            </a:pPr>
            <a:r>
              <a:rPr lang="en-US" sz="2800" b="1">
                <a:effectLst>
                  <a:outerShdw blurRad="38100" dist="38100" dir="2700000" algn="tl">
                    <a:srgbClr val="000000">
                      <a:alpha val="43137"/>
                    </a:srgbClr>
                  </a:outerShdw>
                </a:effectLst>
                <a:cs typeface="Times New Roman" pitchFamily="18" charset="0"/>
              </a:rPr>
              <a:t>“URL Categorization based on URL semantics”</a:t>
            </a:r>
            <a:endParaRPr lang="en-US" sz="2800" b="1"/>
          </a:p>
        </p:txBody>
      </p:sp>
      <p:sp>
        <p:nvSpPr>
          <p:cNvPr id="5" name="TextBox 4"/>
          <p:cNvSpPr txBox="1"/>
          <p:nvPr/>
        </p:nvSpPr>
        <p:spPr>
          <a:xfrm>
            <a:off x="7072089" y="3809039"/>
            <a:ext cx="4245790" cy="1938992"/>
          </a:xfrm>
          <a:prstGeom prst="rect">
            <a:avLst/>
          </a:prstGeom>
          <a:noFill/>
        </p:spPr>
        <p:txBody>
          <a:bodyPr wrap="square" rtlCol="0">
            <a:spAutoFit/>
          </a:bodyPr>
          <a:lstStyle/>
          <a:p>
            <a:pPr>
              <a:lnSpc>
                <a:spcPct val="150000"/>
              </a:lnSpc>
            </a:pPr>
            <a:r>
              <a:rPr lang="en-US" sz="2000" b="1">
                <a:cs typeface="Times New Roman" pitchFamily="18" charset="0"/>
              </a:rPr>
              <a:t>Internal Guide:</a:t>
            </a:r>
          </a:p>
          <a:p>
            <a:pPr>
              <a:lnSpc>
                <a:spcPct val="150000"/>
              </a:lnSpc>
            </a:pPr>
            <a:r>
              <a:rPr lang="en-US" sz="2000" b="1">
                <a:cs typeface="Times New Roman" pitchFamily="18" charset="0"/>
              </a:rPr>
              <a:t>Dr. Harishchandra Hebbar N</a:t>
            </a:r>
          </a:p>
          <a:p>
            <a:pPr>
              <a:lnSpc>
                <a:spcPct val="150000"/>
              </a:lnSpc>
            </a:pPr>
            <a:r>
              <a:rPr lang="en-US" sz="2000" b="1">
                <a:cs typeface="Times New Roman" pitchFamily="18" charset="0"/>
              </a:rPr>
              <a:t>Professor</a:t>
            </a:r>
          </a:p>
          <a:p>
            <a:pPr>
              <a:lnSpc>
                <a:spcPct val="150000"/>
              </a:lnSpc>
            </a:pPr>
            <a:r>
              <a:rPr lang="en-US" sz="2000" b="1">
                <a:cs typeface="Times New Roman" pitchFamily="18" charset="0"/>
              </a:rPr>
              <a:t>MSOIS, MAHE, Manipal</a:t>
            </a:r>
          </a:p>
        </p:txBody>
      </p:sp>
      <p:sp>
        <p:nvSpPr>
          <p:cNvPr id="6" name="TextBox 5"/>
          <p:cNvSpPr txBox="1"/>
          <p:nvPr/>
        </p:nvSpPr>
        <p:spPr>
          <a:xfrm>
            <a:off x="469901" y="2564551"/>
            <a:ext cx="11226800" cy="707886"/>
          </a:xfrm>
          <a:prstGeom prst="rect">
            <a:avLst/>
          </a:prstGeom>
          <a:noFill/>
        </p:spPr>
        <p:txBody>
          <a:bodyPr wrap="square" rtlCol="0">
            <a:spAutoFit/>
          </a:bodyPr>
          <a:lstStyle/>
          <a:p>
            <a:pPr algn="ctr"/>
            <a:r>
              <a:rPr lang="en-US" sz="2000" b="1">
                <a:cs typeface="Times New Roman" pitchFamily="18" charset="0"/>
              </a:rPr>
              <a:t>BY</a:t>
            </a:r>
          </a:p>
          <a:p>
            <a:pPr algn="just"/>
            <a:r>
              <a:rPr lang="en-US" sz="2000" b="1">
                <a:cs typeface="Times New Roman" pitchFamily="18" charset="0"/>
              </a:rPr>
              <a:t>			VIVEK BABU G R 		181046007</a:t>
            </a:r>
          </a:p>
        </p:txBody>
      </p:sp>
      <p:sp>
        <p:nvSpPr>
          <p:cNvPr id="4" name="Slide Number Placeholder 3"/>
          <p:cNvSpPr>
            <a:spLocks noGrp="1"/>
          </p:cNvSpPr>
          <p:nvPr>
            <p:ph type="sldNum" sz="quarter" idx="12"/>
          </p:nvPr>
        </p:nvSpPr>
        <p:spPr>
          <a:xfrm>
            <a:off x="11649303" y="6578600"/>
            <a:ext cx="542697" cy="279400"/>
          </a:xfrm>
        </p:spPr>
        <p:txBody>
          <a:bodyPr/>
          <a:lstStyle/>
          <a:p>
            <a:fld id="{714D09BA-E3BC-4960-A785-0E3E5DA92883}" type="slidenum">
              <a:rPr lang="en-IN" sz="2800" smtClean="0"/>
              <a:pPr/>
              <a:t>1</a:t>
            </a:fld>
            <a:endParaRPr lang="en-IN" sz="2800"/>
          </a:p>
        </p:txBody>
      </p:sp>
      <p:sp>
        <p:nvSpPr>
          <p:cNvPr id="7" name="TextBox 6">
            <a:extLst>
              <a:ext uri="{FF2B5EF4-FFF2-40B4-BE49-F238E27FC236}">
                <a16:creationId xmlns:a16="http://schemas.microsoft.com/office/drawing/2014/main" id="{F60622E8-0D93-44ED-889F-6DEE42DA6EA3}"/>
              </a:ext>
            </a:extLst>
          </p:cNvPr>
          <p:cNvSpPr txBox="1"/>
          <p:nvPr/>
        </p:nvSpPr>
        <p:spPr>
          <a:xfrm>
            <a:off x="874123" y="3852447"/>
            <a:ext cx="4245790" cy="1895584"/>
          </a:xfrm>
          <a:prstGeom prst="rect">
            <a:avLst/>
          </a:prstGeom>
          <a:noFill/>
        </p:spPr>
        <p:txBody>
          <a:bodyPr wrap="square" rtlCol="0">
            <a:spAutoFit/>
          </a:bodyPr>
          <a:lstStyle/>
          <a:p>
            <a:pPr>
              <a:lnSpc>
                <a:spcPct val="150000"/>
              </a:lnSpc>
            </a:pPr>
            <a:r>
              <a:rPr lang="en-US" sz="2000" b="1">
                <a:cs typeface="Times New Roman" pitchFamily="18" charset="0"/>
              </a:rPr>
              <a:t>External Guide:</a:t>
            </a:r>
          </a:p>
          <a:p>
            <a:pPr>
              <a:lnSpc>
                <a:spcPct val="150000"/>
              </a:lnSpc>
            </a:pPr>
            <a:r>
              <a:rPr lang="en-US" sz="2000" b="1">
                <a:cs typeface="Times New Roman" pitchFamily="18" charset="0"/>
              </a:rPr>
              <a:t>Mr. Narayanan Balasubramanian</a:t>
            </a:r>
          </a:p>
          <a:p>
            <a:pPr>
              <a:lnSpc>
                <a:spcPct val="150000"/>
              </a:lnSpc>
            </a:pPr>
            <a:r>
              <a:rPr lang="en-US" sz="2000" b="1">
                <a:cs typeface="Times New Roman" pitchFamily="18" charset="0"/>
              </a:rPr>
              <a:t>Project Manager</a:t>
            </a:r>
          </a:p>
          <a:p>
            <a:pPr>
              <a:lnSpc>
                <a:spcPct val="150000"/>
              </a:lnSpc>
            </a:pPr>
            <a:r>
              <a:rPr lang="en-US" sz="2000" b="1">
                <a:cs typeface="Times New Roman" pitchFamily="18" charset="0"/>
              </a:rPr>
              <a:t>The Data Team, Bangalore</a:t>
            </a:r>
          </a:p>
        </p:txBody>
      </p:sp>
    </p:spTree>
    <p:extLst>
      <p:ext uri="{BB962C8B-B14F-4D97-AF65-F5344CB8AC3E}">
        <p14:creationId xmlns:p14="http://schemas.microsoft.com/office/powerpoint/2010/main" val="2779459389"/>
      </p:ext>
    </p:extLst>
  </p:cSld>
  <p:clrMapOvr>
    <a:masterClrMapping/>
  </p:clrMapOvr>
  <mc:AlternateContent xmlns:mc="http://schemas.openxmlformats.org/markup-compatibility/2006" xmlns:p14="http://schemas.microsoft.com/office/powerpoint/2010/main">
    <mc:Choice Requires="p14">
      <p:transition spd="slow" p14:dur="2000" advTm="16418"/>
    </mc:Choice>
    <mc:Fallback xmlns="">
      <p:transition spd="slow" advTm="164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2400" y="2377831"/>
            <a:ext cx="9397999" cy="1200329"/>
          </a:xfrm>
          <a:prstGeom prst="rect">
            <a:avLst/>
          </a:prstGeom>
          <a:noFill/>
        </p:spPr>
        <p:txBody>
          <a:bodyPr wrap="square" rtlCol="0">
            <a:spAutoFit/>
          </a:bodyPr>
          <a:lstStyle/>
          <a:p>
            <a:pPr algn="ctr"/>
            <a:r>
              <a:rPr lang="en-US" sz="7200" b="1">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
        <p:nvSpPr>
          <p:cNvPr id="4" name="Slide Number Placeholder 3"/>
          <p:cNvSpPr>
            <a:spLocks noGrp="1"/>
          </p:cNvSpPr>
          <p:nvPr>
            <p:ph type="sldNum" sz="quarter" idx="12"/>
          </p:nvPr>
        </p:nvSpPr>
        <p:spPr>
          <a:xfrm>
            <a:off x="11649303" y="6578600"/>
            <a:ext cx="542697" cy="279400"/>
          </a:xfrm>
        </p:spPr>
        <p:txBody>
          <a:bodyPr/>
          <a:lstStyle/>
          <a:p>
            <a:fld id="{714D09BA-E3BC-4960-A785-0E3E5DA92883}" type="slidenum">
              <a:rPr lang="en-IN" sz="2800" smtClean="0"/>
              <a:pPr/>
              <a:t>10</a:t>
            </a:fld>
            <a:endParaRPr lang="en-IN" sz="2800"/>
          </a:p>
        </p:txBody>
      </p:sp>
    </p:spTree>
    <p:extLst>
      <p:ext uri="{BB962C8B-B14F-4D97-AF65-F5344CB8AC3E}">
        <p14:creationId xmlns:p14="http://schemas.microsoft.com/office/powerpoint/2010/main" val="3156311890"/>
      </p:ext>
    </p:extLst>
  </p:cSld>
  <p:clrMapOvr>
    <a:masterClrMapping/>
  </p:clrMapOvr>
  <mc:AlternateContent xmlns:mc="http://schemas.openxmlformats.org/markup-compatibility/2006" xmlns:p14="http://schemas.microsoft.com/office/powerpoint/2010/main">
    <mc:Choice Requires="p14">
      <p:transition spd="slow" p14:dur="2000" advTm="1210"/>
    </mc:Choice>
    <mc:Fallback xmlns="">
      <p:transition spd="slow" advTm="12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0" y="744602"/>
            <a:ext cx="9359900" cy="923330"/>
          </a:xfrm>
          <a:prstGeom prst="rect">
            <a:avLst/>
          </a:prstGeom>
          <a:noFill/>
        </p:spPr>
        <p:txBody>
          <a:bodyPr wrap="square" lIns="91440" tIns="45720" rIns="91440" bIns="45720">
            <a:spAutoFit/>
          </a:bodyPr>
          <a:lstStyle/>
          <a:p>
            <a:pPr algn="ctr"/>
            <a:r>
              <a:rPr lang="en-US" sz="5400">
                <a:ln w="0"/>
                <a:effectLst>
                  <a:outerShdw blurRad="38100" dist="19050" dir="2700000" algn="tl" rotWithShape="0">
                    <a:schemeClr val="dk1">
                      <a:alpha val="40000"/>
                    </a:schemeClr>
                  </a:outerShdw>
                </a:effectLst>
              </a:rPr>
              <a:t>Overview</a:t>
            </a:r>
          </a:p>
        </p:txBody>
      </p:sp>
      <p:sp>
        <p:nvSpPr>
          <p:cNvPr id="3" name="TextBox 2"/>
          <p:cNvSpPr txBox="1"/>
          <p:nvPr/>
        </p:nvSpPr>
        <p:spPr>
          <a:xfrm>
            <a:off x="1397000" y="1667932"/>
            <a:ext cx="9359900" cy="2810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mj-lt"/>
                <a:cs typeface="Times New Roman" pitchFamily="18" charset="0"/>
              </a:rPr>
              <a:t>Objective</a:t>
            </a:r>
          </a:p>
          <a:p>
            <a:pPr marL="285750" indent="-285750">
              <a:lnSpc>
                <a:spcPct val="150000"/>
              </a:lnSpc>
              <a:buFont typeface="Arial" panose="020B0604020202020204" pitchFamily="34" charset="0"/>
              <a:buChar char="•"/>
            </a:pPr>
            <a:r>
              <a:rPr lang="en-IN" sz="2400">
                <a:latin typeface="+mj-lt"/>
                <a:cs typeface="Times New Roman" pitchFamily="18" charset="0"/>
              </a:rPr>
              <a:t>Solution </a:t>
            </a:r>
            <a:r>
              <a:rPr lang="en-IN" sz="2400" dirty="0">
                <a:latin typeface="+mj-lt"/>
                <a:cs typeface="Times New Roman" pitchFamily="18" charset="0"/>
              </a:rPr>
              <a:t>Approach</a:t>
            </a:r>
          </a:p>
          <a:p>
            <a:pPr marL="285750" indent="-285750">
              <a:lnSpc>
                <a:spcPct val="150000"/>
              </a:lnSpc>
              <a:buFont typeface="Arial" panose="020B0604020202020204" pitchFamily="34" charset="0"/>
              <a:buChar char="•"/>
            </a:pPr>
            <a:r>
              <a:rPr lang="en-IN" sz="2400" dirty="0">
                <a:latin typeface="+mj-lt"/>
                <a:cs typeface="Times New Roman" pitchFamily="18" charset="0"/>
              </a:rPr>
              <a:t>Delivered Outcomes</a:t>
            </a:r>
          </a:p>
          <a:p>
            <a:pPr marL="285750" indent="-285750">
              <a:lnSpc>
                <a:spcPct val="150000"/>
              </a:lnSpc>
              <a:buFont typeface="Arial" panose="020B0604020202020204" pitchFamily="34" charset="0"/>
              <a:buChar char="•"/>
            </a:pPr>
            <a:r>
              <a:rPr lang="en-IN" sz="2400" dirty="0">
                <a:cs typeface="Times New Roman" pitchFamily="18" charset="0"/>
              </a:rPr>
              <a:t>Future Work</a:t>
            </a:r>
            <a:endParaRPr lang="en-IN" sz="2400" dirty="0">
              <a:latin typeface="+mj-lt"/>
              <a:cs typeface="Times New Roman" pitchFamily="18" charset="0"/>
            </a:endParaRPr>
          </a:p>
          <a:p>
            <a:pPr marL="285750" indent="-285750">
              <a:lnSpc>
                <a:spcPct val="150000"/>
              </a:lnSpc>
              <a:buFont typeface="Arial" panose="020B0604020202020204" pitchFamily="34" charset="0"/>
              <a:buChar char="•"/>
            </a:pPr>
            <a:r>
              <a:rPr lang="en-IN" sz="2400" dirty="0">
                <a:latin typeface="+mj-lt"/>
                <a:cs typeface="Times New Roman" pitchFamily="18" charset="0"/>
              </a:rPr>
              <a:t>References</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649303" y="6578600"/>
            <a:ext cx="542697" cy="279400"/>
          </a:xfrm>
        </p:spPr>
        <p:txBody>
          <a:bodyPr/>
          <a:lstStyle/>
          <a:p>
            <a:fld id="{714D09BA-E3BC-4960-A785-0E3E5DA92883}" type="slidenum">
              <a:rPr lang="en-IN" sz="2800" smtClean="0"/>
              <a:pPr/>
              <a:t>2</a:t>
            </a:fld>
            <a:endParaRPr lang="en-IN" sz="2800"/>
          </a:p>
        </p:txBody>
      </p:sp>
    </p:spTree>
    <p:extLst>
      <p:ext uri="{BB962C8B-B14F-4D97-AF65-F5344CB8AC3E}">
        <p14:creationId xmlns:p14="http://schemas.microsoft.com/office/powerpoint/2010/main" val="146886139"/>
      </p:ext>
    </p:extLst>
  </p:cSld>
  <p:clrMapOvr>
    <a:masterClrMapping/>
  </p:clrMapOvr>
  <mc:AlternateContent xmlns:mc="http://schemas.openxmlformats.org/markup-compatibility/2006" xmlns:p14="http://schemas.microsoft.com/office/powerpoint/2010/main">
    <mc:Choice Requires="p14">
      <p:transition spd="slow" p14:dur="2000" advTm="2791"/>
    </mc:Choice>
    <mc:Fallback xmlns="">
      <p:transition spd="slow" advTm="27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0" y="744602"/>
            <a:ext cx="9359900" cy="923330"/>
          </a:xfrm>
          <a:prstGeom prst="rect">
            <a:avLst/>
          </a:prstGeom>
          <a:noFill/>
        </p:spPr>
        <p:txBody>
          <a:bodyPr wrap="square" lIns="91440" tIns="45720" rIns="91440" bIns="45720">
            <a:spAutoFit/>
          </a:bodyPr>
          <a:lstStyle/>
          <a:p>
            <a:pPr algn="ctr"/>
            <a:r>
              <a:rPr lang="en-US" sz="5400">
                <a:ln w="0"/>
                <a:effectLst>
                  <a:outerShdw blurRad="38100" dist="19050" dir="2700000" algn="tl" rotWithShape="0">
                    <a:schemeClr val="dk1">
                      <a:alpha val="40000"/>
                    </a:schemeClr>
                  </a:outerShdw>
                </a:effectLst>
              </a:rPr>
              <a:t>Objective</a:t>
            </a:r>
          </a:p>
        </p:txBody>
      </p:sp>
      <p:sp>
        <p:nvSpPr>
          <p:cNvPr id="3" name="TextBox 2"/>
          <p:cNvSpPr txBox="1"/>
          <p:nvPr/>
        </p:nvSpPr>
        <p:spPr>
          <a:xfrm>
            <a:off x="1397000" y="1667932"/>
            <a:ext cx="9359900" cy="4107215"/>
          </a:xfrm>
          <a:prstGeom prst="rect">
            <a:avLst/>
          </a:prstGeom>
          <a:noFill/>
        </p:spPr>
        <p:txBody>
          <a:bodyPr wrap="square" rtlCol="0" anchor="t">
            <a:spAutoFit/>
          </a:bodyPr>
          <a:lstStyle/>
          <a:p>
            <a:pPr algn="just">
              <a:lnSpc>
                <a:spcPct val="150000"/>
              </a:lnSpc>
            </a:pPr>
            <a:r>
              <a:rPr lang="en-IN" sz="2200" dirty="0">
                <a:latin typeface="+mj-lt"/>
                <a:cs typeface="Times New Roman"/>
              </a:rPr>
              <a:t>A large telecom operator uses monitoring probes to capture details from network traffic resulting from its subscribers’ internet activity. Probes use DPI (Deep Packet Inspection) to capture URL of webpages accessed by subscribers in real-time. These URLs can be assigned to predefined categories based on the user’s activity w.r.t categories, here by the operator can use this information for better personalised offerings and Value Added Services.</a:t>
            </a:r>
          </a:p>
          <a:p>
            <a:pPr algn="just">
              <a:lnSpc>
                <a:spcPct val="150000"/>
              </a:lnSpc>
            </a:pPr>
            <a:r>
              <a:rPr lang="en-IN" sz="2200" dirty="0">
                <a:latin typeface="+mj-lt"/>
                <a:cs typeface="Times New Roman"/>
              </a:rPr>
              <a:t>The most significant use case for Value add probably comes from the customer media teams with a directly calculated ROI.</a:t>
            </a:r>
            <a:endParaRPr lang="en-IN" sz="2200" dirty="0">
              <a:latin typeface="+mj-lt"/>
              <a:cs typeface="Times New Roman" pitchFamily="18" charset="0"/>
            </a:endParaRP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649303" y="6578600"/>
            <a:ext cx="542697" cy="279400"/>
          </a:xfrm>
        </p:spPr>
        <p:txBody>
          <a:bodyPr/>
          <a:lstStyle/>
          <a:p>
            <a:fld id="{714D09BA-E3BC-4960-A785-0E3E5DA92883}" type="slidenum">
              <a:rPr lang="en-IN" sz="2800" smtClean="0"/>
              <a:pPr/>
              <a:t>3</a:t>
            </a:fld>
            <a:endParaRPr lang="en-IN" sz="2800"/>
          </a:p>
        </p:txBody>
      </p:sp>
    </p:spTree>
    <p:extLst>
      <p:ext uri="{BB962C8B-B14F-4D97-AF65-F5344CB8AC3E}">
        <p14:creationId xmlns:p14="http://schemas.microsoft.com/office/powerpoint/2010/main" val="2855028955"/>
      </p:ext>
    </p:extLst>
  </p:cSld>
  <p:clrMapOvr>
    <a:masterClrMapping/>
  </p:clrMapOvr>
  <mc:AlternateContent xmlns:mc="http://schemas.openxmlformats.org/markup-compatibility/2006" xmlns:p14="http://schemas.microsoft.com/office/powerpoint/2010/main">
    <mc:Choice Requires="p14">
      <p:transition spd="slow" p14:dur="2000" advTm="2791"/>
    </mc:Choice>
    <mc:Fallback xmlns="">
      <p:transition spd="slow" advTm="279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7000" y="744601"/>
            <a:ext cx="9359900" cy="830997"/>
          </a:xfrm>
          <a:prstGeom prst="rect">
            <a:avLst/>
          </a:prstGeom>
          <a:noFill/>
        </p:spPr>
        <p:txBody>
          <a:bodyPr wrap="square" lIns="91440" tIns="45720" rIns="91440" bIns="45720">
            <a:spAutoFit/>
          </a:bodyPr>
          <a:lstStyle/>
          <a:p>
            <a:pPr algn="ctr"/>
            <a:r>
              <a:rPr lang="en-US" sz="4800">
                <a:ln w="0"/>
                <a:effectLst>
                  <a:outerShdw blurRad="38100" dist="19050" dir="2700000" algn="tl" rotWithShape="0">
                    <a:schemeClr val="dk1">
                      <a:alpha val="40000"/>
                    </a:schemeClr>
                  </a:outerShdw>
                </a:effectLst>
              </a:rPr>
              <a:t>Solution Approach</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11649303" y="6578600"/>
            <a:ext cx="542697" cy="279400"/>
          </a:xfrm>
        </p:spPr>
        <p:txBody>
          <a:bodyPr/>
          <a:lstStyle/>
          <a:p>
            <a:fld id="{714D09BA-E3BC-4960-A785-0E3E5DA92883}" type="slidenum">
              <a:rPr lang="en-IN" sz="2800" smtClean="0"/>
              <a:pPr/>
              <a:t>4</a:t>
            </a:fld>
            <a:endParaRPr lang="en-IN" sz="2800"/>
          </a:p>
        </p:txBody>
      </p:sp>
      <p:sp>
        <p:nvSpPr>
          <p:cNvPr id="26" name="TextBox 25"/>
          <p:cNvSpPr txBox="1"/>
          <p:nvPr/>
        </p:nvSpPr>
        <p:spPr>
          <a:xfrm>
            <a:off x="1397000" y="1683684"/>
            <a:ext cx="9359900" cy="2810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mj-lt"/>
                <a:cs typeface="Times New Roman" pitchFamily="18" charset="0"/>
              </a:rPr>
              <a:t>The Data provided by telecom operator is unlabelled data.</a:t>
            </a:r>
          </a:p>
          <a:p>
            <a:pPr marL="285750" indent="-285750">
              <a:lnSpc>
                <a:spcPct val="150000"/>
              </a:lnSpc>
              <a:buFont typeface="Arial" panose="020B0604020202020204" pitchFamily="34" charset="0"/>
              <a:buChar char="•"/>
            </a:pPr>
            <a:r>
              <a:rPr lang="en-IN" sz="2400" dirty="0">
                <a:latin typeface="+mj-lt"/>
                <a:cs typeface="Times New Roman" pitchFamily="18" charset="0"/>
              </a:rPr>
              <a:t>For training the model open source labelled data is used : DMOZ dataset.</a:t>
            </a:r>
          </a:p>
          <a:p>
            <a:pPr marL="285750" indent="-285750">
              <a:lnSpc>
                <a:spcPct val="150000"/>
              </a:lnSpc>
              <a:buFont typeface="Arial" panose="020B0604020202020204" pitchFamily="34" charset="0"/>
              <a:buChar char="•"/>
            </a:pPr>
            <a:r>
              <a:rPr lang="en-IN" sz="2400" dirty="0">
                <a:latin typeface="+mj-lt"/>
                <a:cs typeface="Times New Roman" pitchFamily="18" charset="0"/>
              </a:rPr>
              <a:t>Approach for solution is carried out in 2 methods.</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Rule Based.</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ML Models [ Using URL Structure ].</a:t>
            </a:r>
          </a:p>
        </p:txBody>
      </p:sp>
    </p:spTree>
    <p:extLst>
      <p:ext uri="{BB962C8B-B14F-4D97-AF65-F5344CB8AC3E}">
        <p14:creationId xmlns:p14="http://schemas.microsoft.com/office/powerpoint/2010/main" val="342501836"/>
      </p:ext>
    </p:extLst>
  </p:cSld>
  <p:clrMapOvr>
    <a:masterClrMapping/>
  </p:clrMapOvr>
  <mc:AlternateContent xmlns:mc="http://schemas.openxmlformats.org/markup-compatibility/2006" xmlns:p14="http://schemas.microsoft.com/office/powerpoint/2010/main">
    <mc:Choice Requires="p14">
      <p:transition spd="slow" p14:dur="2000" advTm="71228"/>
    </mc:Choice>
    <mc:Fallback xmlns="">
      <p:transition spd="slow" advTm="7122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7000" y="744601"/>
            <a:ext cx="9359900" cy="830997"/>
          </a:xfrm>
          <a:prstGeom prst="rect">
            <a:avLst/>
          </a:prstGeom>
          <a:noFill/>
        </p:spPr>
        <p:txBody>
          <a:bodyPr wrap="square" lIns="91440" tIns="45720" rIns="91440" bIns="45720">
            <a:spAutoFit/>
          </a:bodyPr>
          <a:lstStyle/>
          <a:p>
            <a:pPr algn="ctr"/>
            <a:r>
              <a:rPr lang="en-US" sz="4800">
                <a:ln w="0"/>
                <a:effectLst>
                  <a:outerShdw blurRad="38100" dist="19050" dir="2700000" algn="tl" rotWithShape="0">
                    <a:schemeClr val="dk1">
                      <a:alpha val="40000"/>
                    </a:schemeClr>
                  </a:outerShdw>
                </a:effectLst>
              </a:rPr>
              <a:t>Rule Based</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1649303" y="6578600"/>
            <a:ext cx="542697" cy="279400"/>
          </a:xfrm>
        </p:spPr>
        <p:txBody>
          <a:bodyPr/>
          <a:lstStyle/>
          <a:p>
            <a:fld id="{714D09BA-E3BC-4960-A785-0E3E5DA92883}" type="slidenum">
              <a:rPr lang="en-IN" sz="2800" smtClean="0"/>
              <a:pPr/>
              <a:t>5</a:t>
            </a:fld>
            <a:endParaRPr lang="en-IN" sz="2800"/>
          </a:p>
        </p:txBody>
      </p:sp>
      <p:sp>
        <p:nvSpPr>
          <p:cNvPr id="26" name="TextBox 25">
            <a:extLst>
              <a:ext uri="{FF2B5EF4-FFF2-40B4-BE49-F238E27FC236}">
                <a16:creationId xmlns:a16="http://schemas.microsoft.com/office/drawing/2014/main" id="{3C95BBEF-535A-4A5E-B9A7-A371E9CFB1B1}"/>
              </a:ext>
            </a:extLst>
          </p:cNvPr>
          <p:cNvSpPr txBox="1"/>
          <p:nvPr/>
        </p:nvSpPr>
        <p:spPr>
          <a:xfrm>
            <a:off x="1397000" y="1683684"/>
            <a:ext cx="9359900" cy="44721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mj-lt"/>
                <a:cs typeface="Times New Roman" pitchFamily="18" charset="0"/>
              </a:rPr>
              <a:t>For What Type of Input Data? </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Popular Websites like Google, Facebook etc..,</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For the advertisements websites ex., google ads</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For Personal Content URLs like google drive content.</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For the applications that run as background services Ex. Weather app</a:t>
            </a:r>
          </a:p>
          <a:p>
            <a:pPr marL="342900" indent="-342900">
              <a:lnSpc>
                <a:spcPct val="150000"/>
              </a:lnSpc>
              <a:buFont typeface="Arial" panose="020B0604020202020204" pitchFamily="34" charset="0"/>
              <a:buChar char="•"/>
            </a:pPr>
            <a:r>
              <a:rPr lang="en-IN" sz="2400" dirty="0">
                <a:latin typeface="+mj-lt"/>
                <a:cs typeface="Times New Roman" pitchFamily="18" charset="0"/>
              </a:rPr>
              <a:t>How?</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Regular expressions are Identified to capture most of the data </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These identified data are mapped to respective categories.</a:t>
            </a:r>
          </a:p>
        </p:txBody>
      </p:sp>
    </p:spTree>
    <p:extLst>
      <p:ext uri="{BB962C8B-B14F-4D97-AF65-F5344CB8AC3E}">
        <p14:creationId xmlns:p14="http://schemas.microsoft.com/office/powerpoint/2010/main" val="11979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7000" y="744601"/>
            <a:ext cx="9359900" cy="830997"/>
          </a:xfrm>
          <a:prstGeom prst="rect">
            <a:avLst/>
          </a:prstGeom>
          <a:noFill/>
        </p:spPr>
        <p:txBody>
          <a:bodyPr wrap="square" lIns="91440" tIns="45720" rIns="91440" bIns="45720">
            <a:spAutoFit/>
          </a:bodyPr>
          <a:lstStyle/>
          <a:p>
            <a:pPr algn="ctr"/>
            <a:r>
              <a:rPr lang="en-IN" sz="4800">
                <a:ln w="0"/>
                <a:effectLst>
                  <a:outerShdw blurRad="38100" dist="19050" dir="2700000" algn="tl" rotWithShape="0">
                    <a:schemeClr val="dk1">
                      <a:alpha val="40000"/>
                    </a:schemeClr>
                  </a:outerShdw>
                </a:effectLst>
              </a:rPr>
              <a:t>ML Models [ using URL structure ]</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1649303" y="6578600"/>
            <a:ext cx="542697" cy="279400"/>
          </a:xfrm>
        </p:spPr>
        <p:txBody>
          <a:bodyPr/>
          <a:lstStyle/>
          <a:p>
            <a:fld id="{714D09BA-E3BC-4960-A785-0E3E5DA92883}" type="slidenum">
              <a:rPr lang="en-IN" sz="2800" smtClean="0"/>
              <a:pPr/>
              <a:t>6</a:t>
            </a:fld>
            <a:endParaRPr lang="en-IN" sz="2800"/>
          </a:p>
        </p:txBody>
      </p:sp>
      <p:sp>
        <p:nvSpPr>
          <p:cNvPr id="26" name="TextBox 25">
            <a:extLst>
              <a:ext uri="{FF2B5EF4-FFF2-40B4-BE49-F238E27FC236}">
                <a16:creationId xmlns:a16="http://schemas.microsoft.com/office/drawing/2014/main" id="{3C95BBEF-535A-4A5E-B9A7-A371E9CFB1B1}"/>
              </a:ext>
            </a:extLst>
          </p:cNvPr>
          <p:cNvSpPr txBox="1"/>
          <p:nvPr/>
        </p:nvSpPr>
        <p:spPr>
          <a:xfrm>
            <a:off x="1397000" y="1683684"/>
            <a:ext cx="9359900" cy="447218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mj-lt"/>
                <a:cs typeface="Times New Roman" pitchFamily="18" charset="0"/>
              </a:rPr>
              <a:t>How? </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N-gram based approach. [ group of n characters are considered as word ]</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Each  URL  is treated as a  short  text  and  parsed  to  extract word tokens.</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URL is converted to lowercase and removed common words such as http, www, com etc.,</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N-grams from 3-8 characters are considered.</a:t>
            </a:r>
          </a:p>
        </p:txBody>
      </p:sp>
    </p:spTree>
    <p:extLst>
      <p:ext uri="{BB962C8B-B14F-4D97-AF65-F5344CB8AC3E}">
        <p14:creationId xmlns:p14="http://schemas.microsoft.com/office/powerpoint/2010/main" val="1903714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7000" y="744601"/>
            <a:ext cx="9359900" cy="830997"/>
          </a:xfrm>
          <a:prstGeom prst="rect">
            <a:avLst/>
          </a:prstGeom>
          <a:noFill/>
        </p:spPr>
        <p:txBody>
          <a:bodyPr wrap="square" lIns="91440" tIns="45720" rIns="91440" bIns="45720">
            <a:spAutoFit/>
          </a:bodyPr>
          <a:lstStyle/>
          <a:p>
            <a:pPr algn="ctr"/>
            <a:r>
              <a:rPr lang="en-US" sz="4800" dirty="0">
                <a:ln w="0"/>
                <a:effectLst>
                  <a:outerShdw blurRad="38100" dist="19050" dir="2700000" algn="tl" rotWithShape="0">
                    <a:schemeClr val="dk1">
                      <a:alpha val="40000"/>
                    </a:schemeClr>
                  </a:outerShdw>
                </a:effectLst>
              </a:rPr>
              <a:t>Delivered Outcomes</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11649303" y="6578600"/>
            <a:ext cx="542697" cy="279400"/>
          </a:xfrm>
        </p:spPr>
        <p:txBody>
          <a:bodyPr/>
          <a:lstStyle/>
          <a:p>
            <a:fld id="{714D09BA-E3BC-4960-A785-0E3E5DA92883}" type="slidenum">
              <a:rPr lang="en-IN" sz="2800" smtClean="0"/>
              <a:pPr/>
              <a:t>7</a:t>
            </a:fld>
            <a:endParaRPr lang="en-IN" sz="2800"/>
          </a:p>
        </p:txBody>
      </p:sp>
      <p:sp>
        <p:nvSpPr>
          <p:cNvPr id="26" name="TextBox 25">
            <a:extLst>
              <a:ext uri="{FF2B5EF4-FFF2-40B4-BE49-F238E27FC236}">
                <a16:creationId xmlns:a16="http://schemas.microsoft.com/office/drawing/2014/main" id="{3C95BBEF-535A-4A5E-B9A7-A371E9CFB1B1}"/>
              </a:ext>
            </a:extLst>
          </p:cNvPr>
          <p:cNvSpPr txBox="1"/>
          <p:nvPr/>
        </p:nvSpPr>
        <p:spPr>
          <a:xfrm>
            <a:off x="1397000" y="1683684"/>
            <a:ext cx="9359900" cy="336419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IAB Categories ( International standard for advertising categorization) </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Standards for categories maintained by international board.</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Universally accepted categories.</a:t>
            </a:r>
          </a:p>
          <a:p>
            <a:pPr marL="800100" lvl="1" indent="-342900">
              <a:lnSpc>
                <a:spcPct val="150000"/>
              </a:lnSpc>
              <a:buFont typeface="Courier New" panose="02070309020205020404" pitchFamily="49" charset="0"/>
              <a:buChar char="o"/>
            </a:pPr>
            <a:r>
              <a:rPr lang="en-IN" sz="2400" dirty="0">
                <a:latin typeface="+mj-lt"/>
                <a:cs typeface="Times New Roman" pitchFamily="18" charset="0"/>
              </a:rPr>
              <a:t>To avoid disputes in the category classes.</a:t>
            </a:r>
          </a:p>
          <a:p>
            <a:pPr marL="342900" indent="-342900">
              <a:lnSpc>
                <a:spcPct val="150000"/>
              </a:lnSpc>
              <a:buFont typeface="Arial" panose="020B0604020202020204" pitchFamily="34" charset="0"/>
              <a:buChar char="•"/>
            </a:pPr>
            <a:r>
              <a:rPr lang="en-IN" sz="2400" dirty="0">
                <a:latin typeface="+mj-lt"/>
                <a:cs typeface="Times New Roman" pitchFamily="18" charset="0"/>
              </a:rPr>
              <a:t>29/total level 1 categories are considered for the output.</a:t>
            </a:r>
          </a:p>
          <a:p>
            <a:pPr marL="342900" indent="-342900">
              <a:lnSpc>
                <a:spcPct val="150000"/>
              </a:lnSpc>
              <a:buFont typeface="Arial" panose="020B0604020202020204" pitchFamily="34" charset="0"/>
              <a:buChar char="•"/>
            </a:pPr>
            <a:r>
              <a:rPr lang="en-IN" sz="2400" dirty="0">
                <a:cs typeface="Times New Roman" pitchFamily="18" charset="0"/>
              </a:rPr>
              <a:t>Multi-class classification with probability score for each class.</a:t>
            </a:r>
          </a:p>
        </p:txBody>
      </p:sp>
    </p:spTree>
    <p:extLst>
      <p:ext uri="{BB962C8B-B14F-4D97-AF65-F5344CB8AC3E}">
        <p14:creationId xmlns:p14="http://schemas.microsoft.com/office/powerpoint/2010/main" val="294045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97000" y="744601"/>
            <a:ext cx="9359900" cy="830997"/>
          </a:xfrm>
          <a:prstGeom prst="rect">
            <a:avLst/>
          </a:prstGeom>
          <a:noFill/>
        </p:spPr>
        <p:txBody>
          <a:bodyPr wrap="square" lIns="91440" tIns="45720" rIns="91440" bIns="45720">
            <a:spAutoFit/>
          </a:bodyPr>
          <a:lstStyle/>
          <a:p>
            <a:pPr algn="ctr"/>
            <a:r>
              <a:rPr lang="en-US" sz="4800">
                <a:ln w="0"/>
                <a:effectLst>
                  <a:outerShdw blurRad="38100" dist="19050" dir="2700000" algn="tl" rotWithShape="0">
                    <a:schemeClr val="dk1">
                      <a:alpha val="40000"/>
                    </a:schemeClr>
                  </a:outerShdw>
                </a:effectLst>
              </a:rPr>
              <a:t>Future Work</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65349" y="1667931"/>
            <a:ext cx="9359900" cy="3364191"/>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en-IN" sz="2400" dirty="0">
                <a:latin typeface="+mj-lt"/>
                <a:cs typeface="Times New Roman" pitchFamily="18" charset="0"/>
                <a:sym typeface="Wingdings" panose="05000000000000000000" pitchFamily="2" charset="2"/>
              </a:rPr>
              <a:t>Future work</a:t>
            </a:r>
          </a:p>
          <a:p>
            <a:pPr marL="800100" lvl="1" indent="-342900">
              <a:lnSpc>
                <a:spcPct val="150000"/>
              </a:lnSpc>
              <a:buFont typeface="Courier New" panose="02070309020205020404" pitchFamily="49" charset="0"/>
              <a:buChar char="o"/>
            </a:pPr>
            <a:r>
              <a:rPr lang="en-IN" sz="2400" dirty="0">
                <a:latin typeface="+mj-lt"/>
                <a:cs typeface="Times New Roman" pitchFamily="18" charset="0"/>
                <a:sym typeface="Wingdings" panose="05000000000000000000" pitchFamily="2" charset="2"/>
              </a:rPr>
              <a:t>URLs generated by mobile applications can be categorised as the category of the application. Ex., </a:t>
            </a:r>
            <a:r>
              <a:rPr lang="en-IN" sz="2400" dirty="0" err="1">
                <a:latin typeface="+mj-lt"/>
                <a:cs typeface="Times New Roman" pitchFamily="18" charset="0"/>
                <a:sym typeface="Wingdings" panose="05000000000000000000" pitchFamily="2" charset="2"/>
              </a:rPr>
              <a:t>Wynk</a:t>
            </a:r>
            <a:r>
              <a:rPr lang="en-IN" sz="2400" dirty="0">
                <a:latin typeface="+mj-lt"/>
                <a:cs typeface="Times New Roman" pitchFamily="18" charset="0"/>
                <a:sym typeface="Wingdings" panose="05000000000000000000" pitchFamily="2" charset="2"/>
              </a:rPr>
              <a:t> app as Music category.</a:t>
            </a:r>
          </a:p>
          <a:p>
            <a:pPr marL="800100" lvl="1" indent="-342900">
              <a:lnSpc>
                <a:spcPct val="150000"/>
              </a:lnSpc>
              <a:buFont typeface="Courier New" panose="02070309020205020404" pitchFamily="49" charset="0"/>
              <a:buChar char="o"/>
            </a:pPr>
            <a:r>
              <a:rPr lang="en-IN" sz="2400" dirty="0">
                <a:latin typeface="+mj-lt"/>
                <a:cs typeface="Times New Roman"/>
                <a:sym typeface="Wingdings" panose="05000000000000000000" pitchFamily="2" charset="2"/>
              </a:rPr>
              <a:t>Approach can be extended to identify the sub categories.</a:t>
            </a:r>
            <a:endParaRPr lang="en-IN" sz="2400" dirty="0">
              <a:latin typeface="+mj-lt"/>
              <a:cs typeface="Times New Roman"/>
            </a:endParaRPr>
          </a:p>
          <a:p>
            <a:pPr marL="800100" lvl="1" indent="-342900">
              <a:lnSpc>
                <a:spcPct val="150000"/>
              </a:lnSpc>
              <a:buFont typeface="Courier New" panose="02070309020205020404" pitchFamily="49" charset="0"/>
              <a:buChar char="o"/>
            </a:pPr>
            <a:r>
              <a:rPr lang="en-IN" sz="2400" dirty="0">
                <a:latin typeface="+mj-lt"/>
                <a:cs typeface="Times New Roman"/>
              </a:rPr>
              <a:t>Few more lines or an example of category/sub category </a:t>
            </a:r>
            <a:r>
              <a:rPr lang="en-IN" sz="2400" dirty="0" err="1">
                <a:latin typeface="+mj-lt"/>
                <a:cs typeface="Times New Roman"/>
              </a:rPr>
              <a:t>picj</a:t>
            </a:r>
            <a:r>
              <a:rPr lang="en-IN" sz="2400" dirty="0">
                <a:latin typeface="+mj-lt"/>
                <a:cs typeface="Times New Roman"/>
              </a:rPr>
              <a:t> one like sports that your audience will easily understand</a:t>
            </a:r>
            <a:endParaRPr lang="en-IN" sz="2400" dirty="0">
              <a:latin typeface="+mj-lt"/>
              <a:cs typeface="Times New Roman" pitchFamily="18" charset="0"/>
            </a:endParaRPr>
          </a:p>
        </p:txBody>
      </p:sp>
      <p:sp>
        <p:nvSpPr>
          <p:cNvPr id="2" name="Slide Number Placeholder 1"/>
          <p:cNvSpPr>
            <a:spLocks noGrp="1"/>
          </p:cNvSpPr>
          <p:nvPr>
            <p:ph type="sldNum" sz="quarter" idx="12"/>
          </p:nvPr>
        </p:nvSpPr>
        <p:spPr>
          <a:xfrm>
            <a:off x="11649303" y="6578600"/>
            <a:ext cx="542697" cy="279400"/>
          </a:xfrm>
        </p:spPr>
        <p:txBody>
          <a:bodyPr/>
          <a:lstStyle/>
          <a:p>
            <a:fld id="{714D09BA-E3BC-4960-A785-0E3E5DA92883}" type="slidenum">
              <a:rPr lang="en-IN" sz="2800" smtClean="0"/>
              <a:pPr/>
              <a:t>8</a:t>
            </a:fld>
            <a:endParaRPr lang="en-IN" sz="2800"/>
          </a:p>
        </p:txBody>
      </p:sp>
    </p:spTree>
    <p:extLst>
      <p:ext uri="{BB962C8B-B14F-4D97-AF65-F5344CB8AC3E}">
        <p14:creationId xmlns:p14="http://schemas.microsoft.com/office/powerpoint/2010/main" val="184056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0" y="744602"/>
            <a:ext cx="9359900" cy="923330"/>
          </a:xfrm>
          <a:prstGeom prst="rect">
            <a:avLst/>
          </a:prstGeom>
          <a:noFill/>
        </p:spPr>
        <p:txBody>
          <a:bodyPr wrap="square" lIns="91440" tIns="45720" rIns="91440" bIns="45720">
            <a:spAutoFit/>
          </a:bodyPr>
          <a:lstStyle/>
          <a:p>
            <a:pPr algn="ctr"/>
            <a:r>
              <a:rPr lang="en-US" sz="5400">
                <a:ln w="0"/>
                <a:effectLst>
                  <a:outerShdw blurRad="38100" dist="19050" dir="2700000" algn="tl" rotWithShape="0">
                    <a:schemeClr val="dk1">
                      <a:alpha val="40000"/>
                    </a:schemeClr>
                  </a:outerShdw>
                </a:effectLst>
              </a:rPr>
              <a:t>References</a:t>
            </a:r>
          </a:p>
        </p:txBody>
      </p:sp>
      <p:cxnSp>
        <p:nvCxnSpPr>
          <p:cNvPr id="4" name="Straight Connector 3"/>
          <p:cNvCxnSpPr/>
          <p:nvPr/>
        </p:nvCxnSpPr>
        <p:spPr>
          <a:xfrm>
            <a:off x="1397000" y="1667932"/>
            <a:ext cx="93599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11649303" y="6578600"/>
            <a:ext cx="542697" cy="279400"/>
          </a:xfrm>
        </p:spPr>
        <p:txBody>
          <a:bodyPr/>
          <a:lstStyle/>
          <a:p>
            <a:fld id="{714D09BA-E3BC-4960-A785-0E3E5DA92883}" type="slidenum">
              <a:rPr lang="en-IN" sz="2800" smtClean="0"/>
              <a:pPr/>
              <a:t>9</a:t>
            </a:fld>
            <a:endParaRPr lang="en-IN" sz="2800"/>
          </a:p>
        </p:txBody>
      </p:sp>
      <p:sp>
        <p:nvSpPr>
          <p:cNvPr id="7" name="Rectangle 6"/>
          <p:cNvSpPr/>
          <p:nvPr/>
        </p:nvSpPr>
        <p:spPr>
          <a:xfrm>
            <a:off x="1397000" y="1667932"/>
            <a:ext cx="9359900" cy="2810193"/>
          </a:xfrm>
          <a:prstGeom prst="rect">
            <a:avLst/>
          </a:prstGeom>
        </p:spPr>
        <p:txBody>
          <a:bodyPr wrap="square">
            <a:spAutoFit/>
          </a:bodyPr>
          <a:lstStyle/>
          <a:p>
            <a:pPr>
              <a:lnSpc>
                <a:spcPct val="150000"/>
              </a:lnSpc>
            </a:pPr>
            <a:r>
              <a:rPr lang="en-US" sz="2400">
                <a:cs typeface="Times New Roman" pitchFamily="18" charset="0"/>
              </a:rPr>
              <a:t>[1] https://static.aminer.org/pdf/fa/bigdata2016/N243.pdf.</a:t>
            </a:r>
          </a:p>
          <a:p>
            <a:pPr>
              <a:lnSpc>
                <a:spcPct val="150000"/>
              </a:lnSpc>
            </a:pPr>
            <a:r>
              <a:rPr lang="en-US" sz="2400">
                <a:cs typeface="Times New Roman" pitchFamily="18" charset="0"/>
              </a:rPr>
              <a:t>[2] https://www.kaggle.com/shawon10/url-classification-dataset-dmoz#URL%20Classification.csv</a:t>
            </a:r>
          </a:p>
          <a:p>
            <a:pPr>
              <a:lnSpc>
                <a:spcPct val="150000"/>
              </a:lnSpc>
            </a:pPr>
            <a:r>
              <a:rPr lang="en-US" sz="2400">
                <a:cs typeface="Times New Roman" pitchFamily="18" charset="0"/>
              </a:rPr>
              <a:t>[3] https://github.com/luispedro/BuildingMachineLearningSystemsWithPython</a:t>
            </a:r>
            <a:endParaRPr lang="en-IN" sz="2400">
              <a:cs typeface="Times New Roman" pitchFamily="18" charset="0"/>
            </a:endParaRPr>
          </a:p>
        </p:txBody>
      </p:sp>
    </p:spTree>
    <p:extLst>
      <p:ext uri="{BB962C8B-B14F-4D97-AF65-F5344CB8AC3E}">
        <p14:creationId xmlns:p14="http://schemas.microsoft.com/office/powerpoint/2010/main" val="634913676"/>
      </p:ext>
    </p:extLst>
  </p:cSld>
  <p:clrMapOvr>
    <a:masterClrMapping/>
  </p:clrMapOvr>
  <mc:AlternateContent xmlns:mc="http://schemas.openxmlformats.org/markup-compatibility/2006" xmlns:p14="http://schemas.microsoft.com/office/powerpoint/2010/main">
    <mc:Choice Requires="p14">
      <p:transition spd="slow" p14:dur="2000" advTm="53950"/>
    </mc:Choice>
    <mc:Fallback xmlns="">
      <p:transition spd="slow" advTm="53950"/>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TotalTime>
  <Words>505</Words>
  <Application>Microsoft Office PowerPoint</Application>
  <PresentationFormat>Widescreen</PresentationFormat>
  <Paragraphs>76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Vivek Babu G R</dc:creator>
  <cp:lastModifiedBy>T, Uday (Nokia - IN/Bangalore)</cp:lastModifiedBy>
  <cp:revision>5</cp:revision>
  <dcterms:created xsi:type="dcterms:W3CDTF">2014-07-02T11:05:47Z</dcterms:created>
  <dcterms:modified xsi:type="dcterms:W3CDTF">2019-12-06T04:05:30Z</dcterms:modified>
</cp:coreProperties>
</file>