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69" r:id="rId3"/>
    <p:sldId id="268" r:id="rId4"/>
    <p:sldId id="258" r:id="rId5"/>
    <p:sldId id="257" r:id="rId6"/>
    <p:sldId id="265" r:id="rId7"/>
    <p:sldId id="259" r:id="rId8"/>
    <p:sldId id="264" r:id="rId9"/>
    <p:sldId id="266" r:id="rId10"/>
    <p:sldId id="260" r:id="rId11"/>
    <p:sldId id="267" r:id="rId12"/>
    <p:sldId id="261"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D7729BD-0D6E-41C4-B01C-51BF83FEB8DB}">
          <p14:sldIdLst>
            <p14:sldId id="256"/>
            <p14:sldId id="269"/>
            <p14:sldId id="268"/>
            <p14:sldId id="258"/>
            <p14:sldId id="257"/>
            <p14:sldId id="265"/>
            <p14:sldId id="259"/>
            <p14:sldId id="264"/>
            <p14:sldId id="266"/>
            <p14:sldId id="260"/>
            <p14:sldId id="267"/>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5" d="100"/>
          <a:sy n="95" d="100"/>
        </p:scale>
        <p:origin x="42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32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549321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81973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387462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215479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294379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571637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youtu.be/K8WavETIL8k?si=e-OQMJok4cwxS8xO"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US" dirty="0"/>
          </a:p>
        </p:txBody>
      </p:sp>
      <p:sp>
        <p:nvSpPr>
          <p:cNvPr id="5" name="Text 1"/>
          <p:cNvSpPr/>
          <p:nvPr/>
        </p:nvSpPr>
        <p:spPr>
          <a:xfrm>
            <a:off x="1130438" y="2411604"/>
            <a:ext cx="12128361" cy="2903973"/>
          </a:xfrm>
          <a:prstGeom prst="rect">
            <a:avLst/>
          </a:prstGeom>
          <a:noFill/>
          <a:ln/>
        </p:spPr>
        <p:txBody>
          <a:bodyPr wrap="square" rtlCol="0" anchor="t"/>
          <a:lstStyle/>
          <a:p>
            <a:pPr marL="0" indent="0" algn="ctr">
              <a:lnSpc>
                <a:spcPts val="6561"/>
              </a:lnSpc>
              <a:buNone/>
            </a:pPr>
            <a:r>
              <a:rPr lang="en-US" sz="6000" dirty="0">
                <a:solidFill>
                  <a:srgbClr val="C6BFEE"/>
                </a:solidFill>
                <a:latin typeface="Times New Roman" panose="02020603050405020304" pitchFamily="18" charset="0"/>
                <a:ea typeface="Prompt" pitchFamily="34" charset="-122"/>
                <a:cs typeface="Times New Roman" panose="02020603050405020304" pitchFamily="18" charset="0"/>
              </a:rPr>
              <a:t>Handwritten Number Detection through ANNs</a:t>
            </a:r>
            <a:endParaRPr lang="en-US" sz="60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94703BB-282F-9384-364D-862BEBAC2E00}"/>
              </a:ext>
            </a:extLst>
          </p:cNvPr>
          <p:cNvSpPr txBox="1"/>
          <p:nvPr/>
        </p:nvSpPr>
        <p:spPr>
          <a:xfrm>
            <a:off x="3456630" y="4356077"/>
            <a:ext cx="7475976" cy="1908215"/>
          </a:xfrm>
          <a:prstGeom prst="rect">
            <a:avLst/>
          </a:prstGeom>
          <a:noFill/>
        </p:spPr>
        <p:txBody>
          <a:bodyPr wrap="square" rtlCol="0">
            <a:spAutoFit/>
          </a:bodyPr>
          <a:lstStyle/>
          <a:p>
            <a:pPr algn="ct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CE 6370 Design and Analysis of Reconfigurable Systems </a:t>
            </a:r>
          </a:p>
          <a:p>
            <a:pPr algn="ct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Group Project</a:t>
            </a:r>
          </a:p>
          <a:p>
            <a:pPr algn="ct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Niharika Korukonda (kxn220013)</a:t>
            </a:r>
          </a:p>
          <a:p>
            <a:pPr algn="ct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Uday Teja </a:t>
            </a:r>
            <a:r>
              <a:rPr lang="en-US" sz="2000" dirty="0" err="1">
                <a:solidFill>
                  <a:srgbClr val="C6BFEE"/>
                </a:solidFill>
                <a:latin typeface="Times New Roman" panose="02020603050405020304" pitchFamily="18" charset="0"/>
                <a:ea typeface="Prompt" pitchFamily="34" charset="-122"/>
                <a:cs typeface="Times New Roman" panose="02020603050405020304" pitchFamily="18" charset="0"/>
              </a:rPr>
              <a:t>Bandaru</a:t>
            </a: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 (utb220000)</a:t>
            </a:r>
          </a:p>
          <a:p>
            <a:pPr algn="ctr"/>
            <a:endParaRPr lang="en-US" sz="2000" dirty="0">
              <a:solidFill>
                <a:srgbClr val="C6BFEE"/>
              </a:solidFill>
              <a:latin typeface="Times New Roman" panose="02020603050405020304" pitchFamily="18" charset="0"/>
              <a:ea typeface="Prompt" pitchFamily="34" charset="-122"/>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US" dirty="0"/>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528073" y="2321783"/>
            <a:ext cx="4675503" cy="4248614"/>
          </a:xfrm>
          <a:prstGeom prst="rect">
            <a:avLst/>
          </a:prstGeom>
          <a:noFill/>
          <a:ln/>
        </p:spPr>
        <p:txBody>
          <a:bodyPr wrap="square" rtlCol="0" anchor="t"/>
          <a:lstStyle/>
          <a:p>
            <a:pPr marL="0" indent="0">
              <a:lnSpc>
                <a:spcPts val="5468"/>
              </a:lnSpc>
              <a:buNone/>
            </a:pPr>
            <a:r>
              <a:rPr lang="en-US" sz="4374" dirty="0">
                <a:solidFill>
                  <a:srgbClr val="C6BFEE"/>
                </a:solidFill>
                <a:latin typeface="Times New Roman" panose="02020603050405020304" pitchFamily="18" charset="0"/>
                <a:ea typeface="Prompt" pitchFamily="34" charset="-122"/>
                <a:cs typeface="Times New Roman" panose="02020603050405020304" pitchFamily="18" charset="0"/>
              </a:rPr>
              <a:t>Results and Performance Evaluation</a:t>
            </a:r>
            <a:endParaRPr lang="en-US" sz="4374"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85B43D5-AC37-0260-F3B9-BAD2E6EB0A31}"/>
              </a:ext>
            </a:extLst>
          </p:cNvPr>
          <p:cNvSpPr txBox="1"/>
          <p:nvPr/>
        </p:nvSpPr>
        <p:spPr>
          <a:xfrm>
            <a:off x="6124470" y="1215850"/>
            <a:ext cx="7264958" cy="535531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We achieved 94.22% classification accuracy on the MNIST handwritten digit test set. Through an integrated demonstration, we classified 10 random images selected from the MNIST dataset using the trained neural network mapped to the FPGA and HPS embedded ARM processor. The end-to-end system correctly predicted numbers. Having met our goals for model accuracy, and reliable real-time inference, we effectively validated the full implementation. The outcomes showcase skills in hardware/software partitioned co-design to balance flexibility and efficiency. By realizing key machine learning benchmarks in deployable FPGA chips, embedded and edge applications from autonomous vehicles to internet-of-things sensors can benefit from high-throughput low-power artificial intelligence acceleration advancing beyond traditional software limits. Our custom ANN system highlights complete workflows for mapping trainable neural networks onto hardware logic with minimal accuracy loss.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C6BFEE"/>
              </a:solidFill>
              <a:latin typeface="Times New Roman" panose="02020603050405020304" pitchFamily="18" charset="0"/>
              <a:ea typeface="Prompt"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C6BFEE"/>
                </a:solidFill>
                <a:latin typeface="Times New Roman" panose="02020603050405020304" pitchFamily="18" charset="0"/>
                <a:ea typeface="Prompt" pitchFamily="34" charset="-122"/>
                <a:cs typeface="Times New Roman" panose="02020603050405020304" pitchFamily="18" charset="0"/>
              </a:rPr>
              <a:t>YouTube </a:t>
            </a:r>
            <a:r>
              <a:rPr lang="en-US">
                <a:solidFill>
                  <a:srgbClr val="C6BFEE"/>
                </a:solidFill>
                <a:latin typeface="Times New Roman" panose="02020603050405020304" pitchFamily="18" charset="0"/>
                <a:ea typeface="Prompt" pitchFamily="34" charset="-122"/>
                <a:cs typeface="Times New Roman" panose="02020603050405020304" pitchFamily="18" charset="0"/>
              </a:rPr>
              <a:t>Link: </a:t>
            </a:r>
            <a:r>
              <a:rPr lang="en-US">
                <a:solidFill>
                  <a:srgbClr val="C6BFEE"/>
                </a:solidFill>
                <a:latin typeface="Times New Roman" panose="02020603050405020304" pitchFamily="18" charset="0"/>
                <a:ea typeface="Prompt" pitchFamily="34" charset="-122"/>
                <a:cs typeface="Times New Roman" panose="02020603050405020304" pitchFamily="18" charset="0"/>
                <a:hlinkClick r:id="rId5"/>
              </a:rPr>
              <a:t>https://youtu.be/K8WavETIL8k?si=e-OQMJok4cwxS8xO</a:t>
            </a:r>
            <a:endParaRPr lang="en-US">
              <a:solidFill>
                <a:srgbClr val="C6BFEE"/>
              </a:solidFill>
              <a:latin typeface="Times New Roman" panose="02020603050405020304" pitchFamily="18" charset="0"/>
              <a:ea typeface="Prompt"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US" dirty="0"/>
          </a:p>
        </p:txBody>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594856" y="3050729"/>
            <a:ext cx="7477601" cy="1388745"/>
          </a:xfrm>
          <a:prstGeom prst="rect">
            <a:avLst/>
          </a:prstGeom>
          <a:noFill/>
          <a:ln/>
        </p:spPr>
        <p:txBody>
          <a:bodyPr wrap="square" rtlCol="0" anchor="t"/>
          <a:lstStyle/>
          <a:p>
            <a:pPr marL="0" indent="0">
              <a:lnSpc>
                <a:spcPts val="5468"/>
              </a:lnSpc>
              <a:buNone/>
            </a:pPr>
            <a:r>
              <a:rPr lang="en-US" sz="4374" dirty="0">
                <a:solidFill>
                  <a:srgbClr val="C6BFEE"/>
                </a:solidFill>
                <a:latin typeface="Times New Roman" panose="02020603050405020304" pitchFamily="18" charset="0"/>
                <a:ea typeface="Prompt" pitchFamily="34" charset="-122"/>
                <a:cs typeface="Times New Roman" panose="02020603050405020304" pitchFamily="18" charset="0"/>
              </a:rPr>
              <a:t>Challenges</a:t>
            </a:r>
            <a:endParaRPr lang="en-US" sz="4374"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9F9C3A0-3A6E-0037-E7D9-4CE4F2BF59BD}"/>
              </a:ext>
            </a:extLst>
          </p:cNvPr>
          <p:cNvSpPr txBox="1"/>
          <p:nvPr/>
        </p:nvSpPr>
        <p:spPr>
          <a:xfrm>
            <a:off x="6249707" y="1989819"/>
            <a:ext cx="7020244" cy="3785652"/>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We faced some challenges while designing this project. Some of them were: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Faced issues in converting the C code to Verilog RTL.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Conversion from floating point to fixed point.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Faced some issues when tried synthesizing C code in CWB.</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Faced issues w</a:t>
            </a: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hen we tried hls4ml.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Had some problems with the wrapper classes.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srgbClr val="C6BFEE"/>
              </a:solidFill>
              <a:latin typeface="Times New Roman" panose="02020603050405020304" pitchFamily="18" charset="0"/>
              <a:ea typeface="Prompt" pitchFamily="34" charset="-122"/>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9728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23910"/>
            <a:ext cx="14630400" cy="8229600"/>
          </a:xfrm>
          <a:prstGeom prst="rect">
            <a:avLst/>
          </a:prstGeom>
          <a:solidFill>
            <a:srgbClr val="0B0C23">
              <a:alpha val="75000"/>
            </a:srgbClr>
          </a:solidFill>
          <a:ln w="13811">
            <a:solidFill>
              <a:srgbClr val="FFFFFF">
                <a:alpha val="16000"/>
              </a:srgbClr>
            </a:solidFill>
            <a:prstDash val="solid"/>
          </a:ln>
        </p:spPr>
        <p:txBody>
          <a:bodyPr/>
          <a:lstStyle/>
          <a:p>
            <a:pPr marL="0" indent="0">
              <a:lnSpc>
                <a:spcPts val="5468"/>
              </a:lnSpc>
              <a:buNone/>
            </a:pPr>
            <a:endParaRPr lang="en-US" sz="1800" dirty="0">
              <a:latin typeface="Times New Roman" panose="02020603050405020304" pitchFamily="18" charset="0"/>
              <a:cs typeface="Times New Roman" panose="02020603050405020304" pitchFamily="18" charset="0"/>
            </a:endParaRPr>
          </a:p>
        </p:txBody>
      </p:sp>
      <p:sp>
        <p:nvSpPr>
          <p:cNvPr id="5" name="Text 1"/>
          <p:cNvSpPr/>
          <p:nvPr/>
        </p:nvSpPr>
        <p:spPr>
          <a:xfrm>
            <a:off x="4767942" y="335020"/>
            <a:ext cx="4443889" cy="694373"/>
          </a:xfrm>
          <a:prstGeom prst="rect">
            <a:avLst/>
          </a:prstGeom>
          <a:noFill/>
          <a:ln/>
        </p:spPr>
        <p:txBody>
          <a:bodyPr wrap="none" rtlCol="0" anchor="t"/>
          <a:lstStyle/>
          <a:p>
            <a:pPr marL="0" indent="0" algn="ctr">
              <a:lnSpc>
                <a:spcPts val="5468"/>
              </a:lnSpc>
              <a:buNone/>
            </a:pPr>
            <a:r>
              <a:rPr lang="en-US" sz="6000" dirty="0">
                <a:solidFill>
                  <a:srgbClr val="C6BFEE"/>
                </a:solidFill>
                <a:latin typeface="Times New Roman" panose="02020603050405020304" pitchFamily="18" charset="0"/>
                <a:ea typeface="Prompt" pitchFamily="34" charset="-122"/>
                <a:cs typeface="Times New Roman" panose="02020603050405020304" pitchFamily="18" charset="0"/>
              </a:rPr>
              <a:t>Conclusion</a:t>
            </a:r>
            <a:endParaRPr lang="en-US" sz="60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0F7FA8C7-3604-3BAE-5158-0FFFFEB2D54E}"/>
              </a:ext>
            </a:extLst>
          </p:cNvPr>
          <p:cNvSpPr txBox="1"/>
          <p:nvPr/>
        </p:nvSpPr>
        <p:spPr>
          <a:xfrm>
            <a:off x="1477109" y="1139535"/>
            <a:ext cx="12068069" cy="5632311"/>
          </a:xfrm>
          <a:prstGeom prst="rect">
            <a:avLst/>
          </a:prstGeom>
          <a:noFill/>
        </p:spPr>
        <p:txBody>
          <a:bodyPr wrap="square" rtlCol="0">
            <a:spAutoFit/>
          </a:bodyPr>
          <a:lstStyle/>
          <a:p>
            <a:r>
              <a:rPr lang="en-US" sz="1800" dirty="0">
                <a:solidFill>
                  <a:srgbClr val="C6BFEE"/>
                </a:solidFill>
                <a:latin typeface="Times New Roman" panose="02020603050405020304" pitchFamily="18" charset="0"/>
                <a:ea typeface="Prompt" pitchFamily="34" charset="-122"/>
                <a:cs typeface="Times New Roman" panose="02020603050405020304" pitchFamily="18" charset="0"/>
              </a:rPr>
              <a:t>Outcomes:</a:t>
            </a:r>
          </a:p>
          <a:p>
            <a:pPr marL="285750" indent="-285750">
              <a:buFont typeface="Arial" panose="020B0604020202020204" pitchFamily="34" charset="0"/>
              <a:buChar char="•"/>
            </a:pPr>
            <a:r>
              <a:rPr lang="en-US" sz="1800" dirty="0">
                <a:solidFill>
                  <a:srgbClr val="C6BFEE"/>
                </a:solidFill>
                <a:latin typeface="Times New Roman" panose="02020603050405020304" pitchFamily="18" charset="0"/>
                <a:ea typeface="Prompt" pitchFamily="34" charset="-122"/>
                <a:cs typeface="Times New Roman" panose="02020603050405020304" pitchFamily="18" charset="0"/>
              </a:rPr>
              <a:t>Gained practical skills in machine learning workflow from model design to hardware deployment</a:t>
            </a:r>
          </a:p>
          <a:p>
            <a:pPr marL="285750" indent="-285750">
              <a:buFont typeface="Arial" panose="020B0604020202020204" pitchFamily="34" charset="0"/>
              <a:buChar char="•"/>
            </a:pPr>
            <a:r>
              <a:rPr lang="en-US" sz="1800" dirty="0">
                <a:solidFill>
                  <a:srgbClr val="C6BFEE"/>
                </a:solidFill>
                <a:latin typeface="Times New Roman" panose="02020603050405020304" pitchFamily="18" charset="0"/>
                <a:ea typeface="Prompt" pitchFamily="34" charset="-122"/>
                <a:cs typeface="Times New Roman" panose="02020603050405020304" pitchFamily="18" charset="0"/>
              </a:rPr>
              <a:t>Designed and trained an accurate ANN architecture with over 94% test accuracy on MNIST dataset</a:t>
            </a:r>
          </a:p>
          <a:p>
            <a:pPr marL="285750" indent="-285750">
              <a:buFont typeface="Arial" panose="020B0604020202020204" pitchFamily="34" charset="0"/>
              <a:buChar char="•"/>
            </a:pPr>
            <a:r>
              <a:rPr lang="en-US" sz="1800" dirty="0">
                <a:solidFill>
                  <a:srgbClr val="C6BFEE"/>
                </a:solidFill>
                <a:latin typeface="Times New Roman" panose="02020603050405020304" pitchFamily="18" charset="0"/>
                <a:ea typeface="Prompt" pitchFamily="34" charset="-122"/>
                <a:cs typeface="Times New Roman" panose="02020603050405020304" pitchFamily="18" charset="0"/>
              </a:rPr>
              <a:t>Mapped neural network onto optimized hardware through complex coding and synthesis process</a:t>
            </a:r>
          </a:p>
          <a:p>
            <a:endParaRPr lang="en-US" sz="1800" dirty="0">
              <a:solidFill>
                <a:srgbClr val="C6BFEE"/>
              </a:solidFill>
              <a:latin typeface="Times New Roman" panose="02020603050405020304" pitchFamily="18" charset="0"/>
              <a:ea typeface="Prompt" pitchFamily="34" charset="-122"/>
              <a:cs typeface="Times New Roman" panose="02020603050405020304" pitchFamily="18" charset="0"/>
            </a:endParaRPr>
          </a:p>
          <a:p>
            <a:r>
              <a:rPr lang="en-US" sz="1800" dirty="0">
                <a:solidFill>
                  <a:srgbClr val="C6BFEE"/>
                </a:solidFill>
                <a:latin typeface="Times New Roman" panose="02020603050405020304" pitchFamily="18" charset="0"/>
                <a:ea typeface="Prompt" pitchFamily="34" charset="-122"/>
                <a:cs typeface="Times New Roman" panose="02020603050405020304" pitchFamily="18" charset="0"/>
              </a:rPr>
              <a:t>Impact:</a:t>
            </a:r>
          </a:p>
          <a:p>
            <a:pPr marL="285750" indent="-285750">
              <a:buFont typeface="Arial" panose="020B0604020202020204" pitchFamily="34" charset="0"/>
              <a:buChar char="•"/>
            </a:pPr>
            <a:r>
              <a:rPr lang="en-US" sz="1800" dirty="0">
                <a:solidFill>
                  <a:srgbClr val="C6BFEE"/>
                </a:solidFill>
                <a:latin typeface="Times New Roman" panose="02020603050405020304" pitchFamily="18" charset="0"/>
                <a:ea typeface="Prompt" pitchFamily="34" charset="-122"/>
                <a:cs typeface="Times New Roman" panose="02020603050405020304" pitchFamily="18" charset="0"/>
              </a:rPr>
              <a:t>ANN deployment proves viable for practical embedded applications, achieving over 90% accuracy even on uncertain real-world handwritten digit data</a:t>
            </a:r>
          </a:p>
          <a:p>
            <a:pPr marL="285750" indent="-285750">
              <a:buFont typeface="Arial" panose="020B0604020202020204" pitchFamily="34" charset="0"/>
              <a:buChar char="•"/>
            </a:pPr>
            <a:r>
              <a:rPr lang="en-US" sz="1800" dirty="0">
                <a:solidFill>
                  <a:srgbClr val="C6BFEE"/>
                </a:solidFill>
                <a:latin typeface="Times New Roman" panose="02020603050405020304" pitchFamily="18" charset="0"/>
                <a:ea typeface="Prompt" pitchFamily="34" charset="-122"/>
                <a:cs typeface="Times New Roman" panose="02020603050405020304" pitchFamily="18" charset="0"/>
              </a:rPr>
              <a:t>Underscores importance of hardware and software co-design to balance flexibility, efficiency, and performance</a:t>
            </a:r>
          </a:p>
          <a:p>
            <a:pPr marL="285750" indent="-285750">
              <a:buFont typeface="Arial" panose="020B0604020202020204" pitchFamily="34" charset="0"/>
              <a:buChar char="•"/>
            </a:pPr>
            <a:r>
              <a:rPr lang="en-US" sz="1800" dirty="0">
                <a:solidFill>
                  <a:srgbClr val="C6BFEE"/>
                </a:solidFill>
                <a:latin typeface="Times New Roman" panose="02020603050405020304" pitchFamily="18" charset="0"/>
                <a:ea typeface="Prompt" pitchFamily="34" charset="-122"/>
                <a:cs typeface="Times New Roman" panose="02020603050405020304" pitchFamily="18" charset="0"/>
              </a:rPr>
              <a:t>Provides hands-on learning of complete implementation flow from algorithms to working chip</a:t>
            </a:r>
          </a:p>
          <a:p>
            <a:endParaRPr lang="en-US" sz="1800" dirty="0">
              <a:solidFill>
                <a:srgbClr val="C6BFEE"/>
              </a:solidFill>
              <a:latin typeface="Times New Roman" panose="02020603050405020304" pitchFamily="18" charset="0"/>
              <a:ea typeface="Prompt" pitchFamily="34" charset="-122"/>
              <a:cs typeface="Times New Roman" panose="02020603050405020304" pitchFamily="18" charset="0"/>
            </a:endParaRPr>
          </a:p>
          <a:p>
            <a:r>
              <a:rPr lang="en-US" sz="1800" dirty="0">
                <a:solidFill>
                  <a:srgbClr val="C6BFEE"/>
                </a:solidFill>
                <a:latin typeface="Times New Roman" panose="02020603050405020304" pitchFamily="18" charset="0"/>
                <a:ea typeface="Prompt" pitchFamily="34" charset="-122"/>
                <a:cs typeface="Times New Roman" panose="02020603050405020304" pitchFamily="18" charset="0"/>
              </a:rPr>
              <a:t>Future Work:</a:t>
            </a:r>
          </a:p>
          <a:p>
            <a:pPr marL="285750" indent="-285750">
              <a:buFont typeface="Arial" panose="020B0604020202020204" pitchFamily="34" charset="0"/>
              <a:buChar char="•"/>
            </a:pPr>
            <a:r>
              <a:rPr lang="en-US" dirty="0">
                <a:solidFill>
                  <a:srgbClr val="C6BFEE"/>
                </a:solidFill>
                <a:latin typeface="Times New Roman" panose="02020603050405020304" pitchFamily="18" charset="0"/>
                <a:ea typeface="Prompt" pitchFamily="34" charset="-122"/>
                <a:cs typeface="Times New Roman" panose="02020603050405020304" pitchFamily="18" charset="0"/>
              </a:rPr>
              <a:t>Increase</a:t>
            </a:r>
            <a:r>
              <a:rPr lang="en-US" sz="1800" dirty="0">
                <a:solidFill>
                  <a:srgbClr val="C6BFEE"/>
                </a:solidFill>
                <a:latin typeface="Times New Roman" panose="02020603050405020304" pitchFamily="18" charset="0"/>
                <a:ea typeface="Prompt" pitchFamily="34" charset="-122"/>
                <a:cs typeface="Times New Roman" panose="02020603050405020304" pitchFamily="18" charset="0"/>
              </a:rPr>
              <a:t> model capacity by increasing depth and number of layers to boost accuracy further</a:t>
            </a:r>
          </a:p>
          <a:p>
            <a:pPr marL="285750" indent="-285750">
              <a:buFont typeface="Arial" panose="020B0604020202020204" pitchFamily="34" charset="0"/>
              <a:buChar char="•"/>
            </a:pPr>
            <a:r>
              <a:rPr lang="en-US" sz="1800" dirty="0">
                <a:solidFill>
                  <a:srgbClr val="C6BFEE"/>
                </a:solidFill>
                <a:latin typeface="Times New Roman" panose="02020603050405020304" pitchFamily="18" charset="0"/>
                <a:ea typeface="Prompt" pitchFamily="34" charset="-122"/>
                <a:cs typeface="Times New Roman" panose="02020603050405020304" pitchFamily="18" charset="0"/>
              </a:rPr>
              <a:t>Refine HLS optimization directives for higher inference speed and lower resource utilization</a:t>
            </a:r>
          </a:p>
          <a:p>
            <a:pPr marL="285750" indent="-285750">
              <a:buFont typeface="Arial" panose="020B0604020202020204" pitchFamily="34" charset="0"/>
              <a:buChar char="•"/>
            </a:pPr>
            <a:r>
              <a:rPr lang="en-US" sz="1800" dirty="0">
                <a:solidFill>
                  <a:srgbClr val="C6BFEE"/>
                </a:solidFill>
                <a:latin typeface="Times New Roman" panose="02020603050405020304" pitchFamily="18" charset="0"/>
                <a:ea typeface="Prompt" pitchFamily="34" charset="-122"/>
                <a:cs typeface="Times New Roman" panose="02020603050405020304" pitchFamily="18" charset="0"/>
              </a:rPr>
              <a:t>Embed final design into low-power platform for edge devices and real-time recognition</a:t>
            </a:r>
          </a:p>
          <a:p>
            <a:endParaRPr lang="en-US" sz="1800" dirty="0">
              <a:solidFill>
                <a:srgbClr val="C6BFEE"/>
              </a:solidFill>
              <a:latin typeface="Times New Roman" panose="02020603050405020304" pitchFamily="18" charset="0"/>
              <a:ea typeface="Prompt" pitchFamily="34" charset="-122"/>
              <a:cs typeface="Times New Roman" panose="02020603050405020304" pitchFamily="18" charset="0"/>
            </a:endParaRPr>
          </a:p>
          <a:p>
            <a:r>
              <a:rPr lang="en-US" sz="1800" dirty="0">
                <a:solidFill>
                  <a:srgbClr val="C6BFEE"/>
                </a:solidFill>
                <a:latin typeface="Times New Roman" panose="02020603050405020304" pitchFamily="18" charset="0"/>
                <a:ea typeface="Prompt" pitchFamily="34" charset="-122"/>
                <a:cs typeface="Times New Roman" panose="02020603050405020304" pitchFamily="18" charset="0"/>
              </a:rPr>
              <a:t>Takeaways:</a:t>
            </a:r>
          </a:p>
          <a:p>
            <a:pPr marL="285750" indent="-285750">
              <a:buFont typeface="Arial" panose="020B0604020202020204" pitchFamily="34" charset="0"/>
              <a:buChar char="•"/>
            </a:pPr>
            <a:r>
              <a:rPr lang="en-US" sz="1800" dirty="0">
                <a:solidFill>
                  <a:srgbClr val="C6BFEE"/>
                </a:solidFill>
                <a:latin typeface="Times New Roman" panose="02020603050405020304" pitchFamily="18" charset="0"/>
                <a:ea typeface="Prompt" pitchFamily="34" charset="-122"/>
                <a:cs typeface="Times New Roman" panose="02020603050405020304" pitchFamily="18" charset="0"/>
              </a:rPr>
              <a:t>ANNs are capable of sophisticated image and pattern recognition unmatched by traditional code</a:t>
            </a:r>
          </a:p>
          <a:p>
            <a:pPr marL="285750" indent="-285750">
              <a:buFont typeface="Arial" panose="020B0604020202020204" pitchFamily="34" charset="0"/>
              <a:buChar char="•"/>
            </a:pPr>
            <a:r>
              <a:rPr lang="en-US" sz="1800" dirty="0">
                <a:solidFill>
                  <a:srgbClr val="C6BFEE"/>
                </a:solidFill>
                <a:latin typeface="Times New Roman" panose="02020603050405020304" pitchFamily="18" charset="0"/>
                <a:ea typeface="Prompt" pitchFamily="34" charset="-122"/>
                <a:cs typeface="Times New Roman" panose="02020603050405020304" pitchFamily="18" charset="0"/>
              </a:rPr>
              <a:t>Custom FPGA hardware design compared to general processors enables vast acceleration in speed and throughput</a:t>
            </a:r>
          </a:p>
          <a:p>
            <a:pPr marL="285750" indent="-285750">
              <a:buFont typeface="Arial" panose="020B0604020202020204" pitchFamily="34" charset="0"/>
              <a:buChar char="•"/>
            </a:pPr>
            <a:r>
              <a:rPr lang="en-US" sz="1800" dirty="0">
                <a:solidFill>
                  <a:srgbClr val="C6BFEE"/>
                </a:solidFill>
                <a:latin typeface="Times New Roman" panose="02020603050405020304" pitchFamily="18" charset="0"/>
                <a:ea typeface="Prompt" pitchFamily="34" charset="-122"/>
                <a:cs typeface="Times New Roman" panose="02020603050405020304" pitchFamily="18" charset="0"/>
              </a:rPr>
              <a:t>Tight HW/SW co-design will become mandatory to meet demands of emerging embedded and edge AI applications</a:t>
            </a:r>
            <a:endParaRPr lang="en-US" dirty="0"/>
          </a:p>
        </p:txBody>
      </p:sp>
      <p:sp>
        <p:nvSpPr>
          <p:cNvPr id="12" name="TextBox 11">
            <a:extLst>
              <a:ext uri="{FF2B5EF4-FFF2-40B4-BE49-F238E27FC236}">
                <a16:creationId xmlns:a16="http://schemas.microsoft.com/office/drawing/2014/main" id="{E0CA0C0B-17A0-F96D-4B15-B2917B2452C6}"/>
              </a:ext>
            </a:extLst>
          </p:cNvPr>
          <p:cNvSpPr txBox="1"/>
          <p:nvPr/>
        </p:nvSpPr>
        <p:spPr>
          <a:xfrm>
            <a:off x="4767942" y="6797920"/>
            <a:ext cx="4642339" cy="1938992"/>
          </a:xfrm>
          <a:prstGeom prst="rect">
            <a:avLst/>
          </a:prstGeom>
          <a:noFill/>
        </p:spPr>
        <p:txBody>
          <a:bodyPr wrap="square" rtlCol="0">
            <a:spAutoFit/>
          </a:bodyPr>
          <a:lstStyle/>
          <a:p>
            <a:pPr algn="ctr"/>
            <a:r>
              <a:rPr lang="en-US" sz="6000" dirty="0">
                <a:solidFill>
                  <a:srgbClr val="C6BFEE"/>
                </a:solidFill>
                <a:latin typeface="Times New Roman" panose="02020603050405020304" pitchFamily="18" charset="0"/>
                <a:ea typeface="Prompt" pitchFamily="34" charset="-122"/>
                <a:cs typeface="Times New Roman" panose="02020603050405020304" pitchFamily="18" charset="0"/>
              </a:rPr>
              <a:t>Thank you!</a:t>
            </a:r>
            <a:endParaRPr lang="en-US" sz="6000" dirty="0">
              <a:latin typeface="Times New Roman" panose="02020603050405020304" pitchFamily="18" charset="0"/>
              <a:cs typeface="Times New Roman" panose="02020603050405020304" pitchFamily="18" charset="0"/>
            </a:endParaRPr>
          </a:p>
          <a:p>
            <a:pPr algn="ctr"/>
            <a:endParaRPr lang="en-US"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US" dirty="0"/>
          </a:p>
        </p:txBody>
      </p:sp>
      <p:sp>
        <p:nvSpPr>
          <p:cNvPr id="5" name="Text 1"/>
          <p:cNvSpPr/>
          <p:nvPr/>
        </p:nvSpPr>
        <p:spPr>
          <a:xfrm>
            <a:off x="493510" y="4393539"/>
            <a:ext cx="12922181" cy="3526972"/>
          </a:xfrm>
          <a:prstGeom prst="rect">
            <a:avLst/>
          </a:prstGeom>
          <a:noFill/>
          <a:ln/>
        </p:spPr>
        <p:txBody>
          <a:bodyPr wrap="square" rtlCol="0" anchor="t"/>
          <a:lstStyle/>
          <a:p>
            <a:pPr marL="0" indent="0" algn="just">
              <a:buNone/>
            </a:pP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The main objectives of this handwritten number recognition project using an artificial neural network (ANN) are:</a:t>
            </a:r>
          </a:p>
          <a:p>
            <a:pPr marL="342900" indent="-342900" algn="just">
              <a:buFont typeface="Arial" panose="020B0604020202020204" pitchFamily="34" charset="0"/>
              <a:buChar char="•"/>
            </a:pP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Learn how to build an ANN in FPGA to recognize handwritten numbers: The goal is to gain hands-on experience with implementing an image recognition ANN fully on FPGA system-on-a-chip.</a:t>
            </a:r>
          </a:p>
          <a:p>
            <a:pPr marL="342900" indent="-342900" algn="just">
              <a:buFont typeface="Arial" panose="020B0604020202020204" pitchFamily="34" charset="0"/>
              <a:buChar char="•"/>
            </a:pP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Learn how to build complete hardware/software co-design systems on a configurable FPGA: Develop skills in designing systems that leverage both software running on a processor as well as custom hardware on the FPGA fabric.</a:t>
            </a:r>
          </a:p>
          <a:p>
            <a:pPr marL="342900" indent="-342900" algn="just">
              <a:buFont typeface="Arial" panose="020B0604020202020204" pitchFamily="34" charset="0"/>
              <a:buChar char="•"/>
            </a:pP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Use the MNIST dataset of handwritten numbers for training and testing: The widely-used MNIST dataset of labeled handwritten digits will be used to train, validate and test the accuracy of the ANN for handwritten digit recognition.</a:t>
            </a:r>
          </a:p>
          <a:p>
            <a:pPr marL="342900" indent="-342900" algn="just">
              <a:buFont typeface="Arial" panose="020B0604020202020204" pitchFamily="34" charset="0"/>
              <a:buChar char="•"/>
            </a:pP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Achieve &gt;90% accuracy with the ANN: The target accuracy for the trained neural network on the test dataset is over 90% correct classification of the handwritten digits.</a:t>
            </a:r>
          </a:p>
          <a:p>
            <a:pPr marL="342900" indent="-342900" algn="just">
              <a:buFont typeface="Arial" panose="020B0604020202020204" pitchFamily="34" charset="0"/>
              <a:buChar char="•"/>
            </a:pP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Demonstrate an end-to-end working system: The final deliverable is a fully integrated </a:t>
            </a:r>
            <a:r>
              <a:rPr lang="en-US" sz="2000" dirty="0" err="1">
                <a:solidFill>
                  <a:srgbClr val="C6BFEE"/>
                </a:solidFill>
                <a:latin typeface="Times New Roman" panose="02020603050405020304" pitchFamily="18" charset="0"/>
                <a:ea typeface="Prompt" pitchFamily="34" charset="-122"/>
                <a:cs typeface="Times New Roman" panose="02020603050405020304" pitchFamily="18" charset="0"/>
              </a:rPr>
              <a:t>hardware+software</a:t>
            </a: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 system that can select MNIST images, classify them with the FPGA-based ANN, and display the predictions.</a:t>
            </a:r>
          </a:p>
          <a:p>
            <a:pPr marL="0" indent="0" algn="ctr">
              <a:buNone/>
            </a:pPr>
            <a:r>
              <a:rPr lang="en-US" sz="1600" dirty="0">
                <a:solidFill>
                  <a:srgbClr val="C6BFEE"/>
                </a:solidFill>
                <a:latin typeface="Times New Roman" panose="02020603050405020304" pitchFamily="18" charset="0"/>
                <a:ea typeface="Prompt" pitchFamily="34" charset="-122"/>
                <a:cs typeface="Times New Roman" panose="02020603050405020304" pitchFamily="18" charset="0"/>
              </a:rPr>
              <a:t>  </a:t>
            </a:r>
          </a:p>
          <a:p>
            <a:pPr marL="0" indent="0" algn="ctr">
              <a:buNone/>
            </a:pPr>
            <a:r>
              <a:rPr lang="en-US" sz="1600" dirty="0">
                <a:solidFill>
                  <a:srgbClr val="C6BFEE"/>
                </a:solidFill>
                <a:latin typeface="Times New Roman" panose="02020603050405020304" pitchFamily="18" charset="0"/>
                <a:ea typeface="Prompt" pitchFamily="34" charset="-122"/>
                <a:cs typeface="Times New Roman" panose="02020603050405020304" pitchFamily="18" charset="0"/>
              </a:rPr>
              <a:t> </a:t>
            </a:r>
          </a:p>
        </p:txBody>
      </p:sp>
      <p:sp>
        <p:nvSpPr>
          <p:cNvPr id="12" name="TextBox 11">
            <a:extLst>
              <a:ext uri="{FF2B5EF4-FFF2-40B4-BE49-F238E27FC236}">
                <a16:creationId xmlns:a16="http://schemas.microsoft.com/office/drawing/2014/main" id="{4B5F27B8-3ECF-AA51-8517-638948602950}"/>
              </a:ext>
            </a:extLst>
          </p:cNvPr>
          <p:cNvSpPr txBox="1"/>
          <p:nvPr/>
        </p:nvSpPr>
        <p:spPr>
          <a:xfrm flipH="1">
            <a:off x="4622242" y="66820"/>
            <a:ext cx="4511710" cy="830997"/>
          </a:xfrm>
          <a:prstGeom prst="rect">
            <a:avLst/>
          </a:prstGeom>
          <a:noFill/>
        </p:spPr>
        <p:txBody>
          <a:bodyPr wrap="square" rtlCol="0">
            <a:spAutoFit/>
          </a:bodyPr>
          <a:lstStyle/>
          <a:p>
            <a:pPr marR="0" lvl="0" algn="ctr" defTabSz="914400" rtl="0" eaLnBrk="1" fontAlgn="auto" latinLnBrk="0" hangingPunct="1">
              <a:lnSpc>
                <a:spcPct val="100000"/>
              </a:lnSpc>
              <a:spcBef>
                <a:spcPts val="0"/>
              </a:spcBef>
              <a:spcAft>
                <a:spcPts val="0"/>
              </a:spcAft>
              <a:buClrTx/>
              <a:buSzTx/>
              <a:tabLst/>
              <a:defRPr/>
            </a:pPr>
            <a:r>
              <a:rPr kumimoji="0" lang="en-US" sz="4800" b="0" i="0" u="none" strike="noStrike" kern="1200" cap="none" spc="0" normalizeH="0" baseline="0" noProof="0" dirty="0">
                <a:ln>
                  <a:noFill/>
                </a:ln>
                <a:solidFill>
                  <a:srgbClr val="C6BFEE"/>
                </a:solidFill>
                <a:effectLst/>
                <a:uLnTx/>
                <a:uFillTx/>
                <a:latin typeface="Times New Roman" panose="02020603050405020304" pitchFamily="18" charset="0"/>
                <a:ea typeface="+mn-ea"/>
                <a:cs typeface="Times New Roman" panose="02020603050405020304" pitchFamily="18" charset="0"/>
              </a:rPr>
              <a:t>Objectives</a:t>
            </a:r>
            <a:endParaRPr kumimoji="0" lang="en-US" sz="4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pic>
        <p:nvPicPr>
          <p:cNvPr id="14" name="Picture 13">
            <a:extLst>
              <a:ext uri="{FF2B5EF4-FFF2-40B4-BE49-F238E27FC236}">
                <a16:creationId xmlns:a16="http://schemas.microsoft.com/office/drawing/2014/main" id="{A7C4AA6E-47AD-7C53-A35F-EE43C16F1E90}"/>
              </a:ext>
            </a:extLst>
          </p:cNvPr>
          <p:cNvPicPr>
            <a:picLocks noChangeAspect="1"/>
          </p:cNvPicPr>
          <p:nvPr/>
        </p:nvPicPr>
        <p:blipFill>
          <a:blip r:embed="rId4"/>
          <a:stretch>
            <a:fillRect/>
          </a:stretch>
        </p:blipFill>
        <p:spPr>
          <a:xfrm>
            <a:off x="1314191" y="1186603"/>
            <a:ext cx="3308051" cy="2928197"/>
          </a:xfrm>
          <a:prstGeom prst="rect">
            <a:avLst/>
          </a:prstGeom>
        </p:spPr>
      </p:pic>
      <p:pic>
        <p:nvPicPr>
          <p:cNvPr id="15" name="Picture 14">
            <a:extLst>
              <a:ext uri="{FF2B5EF4-FFF2-40B4-BE49-F238E27FC236}">
                <a16:creationId xmlns:a16="http://schemas.microsoft.com/office/drawing/2014/main" id="{7CE0918C-924A-84EC-135A-885D0239CA3B}"/>
              </a:ext>
            </a:extLst>
          </p:cNvPr>
          <p:cNvPicPr>
            <a:picLocks noChangeAspect="1"/>
          </p:cNvPicPr>
          <p:nvPr/>
        </p:nvPicPr>
        <p:blipFill>
          <a:blip r:embed="rId5"/>
          <a:stretch>
            <a:fillRect/>
          </a:stretch>
        </p:blipFill>
        <p:spPr>
          <a:xfrm>
            <a:off x="4622242" y="1186603"/>
            <a:ext cx="7861247" cy="2928197"/>
          </a:xfrm>
          <a:prstGeom prst="rect">
            <a:avLst/>
          </a:prstGeom>
        </p:spPr>
      </p:pic>
    </p:spTree>
    <p:extLst>
      <p:ext uri="{BB962C8B-B14F-4D97-AF65-F5344CB8AC3E}">
        <p14:creationId xmlns:p14="http://schemas.microsoft.com/office/powerpoint/2010/main" val="151154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US" dirty="0"/>
          </a:p>
        </p:txBody>
      </p:sp>
      <p:sp>
        <p:nvSpPr>
          <p:cNvPr id="5" name="Text 1"/>
          <p:cNvSpPr/>
          <p:nvPr/>
        </p:nvSpPr>
        <p:spPr>
          <a:xfrm>
            <a:off x="3245618" y="172913"/>
            <a:ext cx="7365441" cy="1123323"/>
          </a:xfrm>
          <a:prstGeom prst="rect">
            <a:avLst/>
          </a:prstGeom>
          <a:noFill/>
          <a:ln/>
        </p:spPr>
        <p:txBody>
          <a:bodyPr wrap="square" rtlCol="0" anchor="t"/>
          <a:lstStyle/>
          <a:p>
            <a:pPr marL="0" indent="0" algn="ctr">
              <a:lnSpc>
                <a:spcPts val="5468"/>
              </a:lnSpc>
              <a:buNone/>
            </a:pPr>
            <a:r>
              <a:rPr lang="en-US" sz="4374" dirty="0">
                <a:solidFill>
                  <a:srgbClr val="C6BFEE"/>
                </a:solidFill>
                <a:latin typeface="Times New Roman" panose="02020603050405020304" pitchFamily="18" charset="0"/>
                <a:ea typeface="Prompt" pitchFamily="34" charset="-122"/>
                <a:cs typeface="Times New Roman" panose="02020603050405020304" pitchFamily="18" charset="0"/>
              </a:rPr>
              <a:t>MNIST Dataset Overview</a:t>
            </a:r>
          </a:p>
          <a:p>
            <a:pPr marL="0" indent="0" algn="ctr">
              <a:lnSpc>
                <a:spcPts val="5468"/>
              </a:lnSpc>
              <a:buNone/>
            </a:pPr>
            <a:r>
              <a:rPr lang="en-US" sz="4374" dirty="0">
                <a:solidFill>
                  <a:srgbClr val="C6BFEE"/>
                </a:solidFill>
                <a:latin typeface="Times New Roman" panose="02020603050405020304" pitchFamily="18" charset="0"/>
                <a:ea typeface="Prompt" pitchFamily="34" charset="-122"/>
                <a:cs typeface="Times New Roman" panose="02020603050405020304" pitchFamily="18" charset="0"/>
              </a:rPr>
              <a:t> </a:t>
            </a:r>
          </a:p>
        </p:txBody>
      </p:sp>
      <p:pic>
        <p:nvPicPr>
          <p:cNvPr id="6" name="Picture 5">
            <a:extLst>
              <a:ext uri="{FF2B5EF4-FFF2-40B4-BE49-F238E27FC236}">
                <a16:creationId xmlns:a16="http://schemas.microsoft.com/office/drawing/2014/main" id="{BD9DCAA8-54C8-7F5B-80EC-588885088F44}"/>
              </a:ext>
            </a:extLst>
          </p:cNvPr>
          <p:cNvPicPr>
            <a:picLocks noChangeAspect="1"/>
          </p:cNvPicPr>
          <p:nvPr/>
        </p:nvPicPr>
        <p:blipFill>
          <a:blip r:embed="rId4"/>
          <a:stretch>
            <a:fillRect/>
          </a:stretch>
        </p:blipFill>
        <p:spPr>
          <a:xfrm>
            <a:off x="7048918" y="1375910"/>
            <a:ext cx="6023260" cy="3438525"/>
          </a:xfrm>
          <a:prstGeom prst="rect">
            <a:avLst/>
          </a:prstGeom>
        </p:spPr>
      </p:pic>
      <p:pic>
        <p:nvPicPr>
          <p:cNvPr id="7" name="Picture 6">
            <a:extLst>
              <a:ext uri="{FF2B5EF4-FFF2-40B4-BE49-F238E27FC236}">
                <a16:creationId xmlns:a16="http://schemas.microsoft.com/office/drawing/2014/main" id="{37DC4BDA-24D9-0A19-71C2-1A063013D9E8}"/>
              </a:ext>
            </a:extLst>
          </p:cNvPr>
          <p:cNvPicPr>
            <a:picLocks noChangeAspect="1"/>
          </p:cNvPicPr>
          <p:nvPr/>
        </p:nvPicPr>
        <p:blipFill>
          <a:blip r:embed="rId5"/>
          <a:stretch>
            <a:fillRect/>
          </a:stretch>
        </p:blipFill>
        <p:spPr>
          <a:xfrm>
            <a:off x="1214161" y="1375911"/>
            <a:ext cx="5560116" cy="3438525"/>
          </a:xfrm>
          <a:prstGeom prst="rect">
            <a:avLst/>
          </a:prstGeom>
        </p:spPr>
      </p:pic>
      <p:sp>
        <p:nvSpPr>
          <p:cNvPr id="11" name="TextBox 10">
            <a:extLst>
              <a:ext uri="{FF2B5EF4-FFF2-40B4-BE49-F238E27FC236}">
                <a16:creationId xmlns:a16="http://schemas.microsoft.com/office/drawing/2014/main" id="{B788F76C-CEE7-6E42-D894-8215CD87BB78}"/>
              </a:ext>
            </a:extLst>
          </p:cNvPr>
          <p:cNvSpPr txBox="1"/>
          <p:nvPr/>
        </p:nvSpPr>
        <p:spPr>
          <a:xfrm>
            <a:off x="1014884" y="5220849"/>
            <a:ext cx="12299182" cy="1938992"/>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The MNIST dataset is one of the most widely used datasets for benchmarking handwritten digit recognition algorithms.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mn-ea"/>
                <a:cs typeface="Times New Roman" panose="02020603050405020304" pitchFamily="18" charset="0"/>
              </a:rPr>
              <a:t>It contains 60,000 training images of handwritten digits from 0-9, along with 10,000 test images that are used for evaluating model performance.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mn-ea"/>
                <a:cs typeface="Times New Roman" panose="02020603050405020304" pitchFamily="18" charset="0"/>
              </a:rPr>
              <a:t>Each grayscale image is 28X28 pixels in size and contains a single digit that has been size-normalized and centered.</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743113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pPr marL="0" indent="0">
              <a:lnSpc>
                <a:spcPts val="5468"/>
              </a:lnSpc>
              <a:buNone/>
            </a:pPr>
            <a:endParaRPr lang="en-US" sz="1800" dirty="0">
              <a:solidFill>
                <a:srgbClr val="C6BFEE"/>
              </a:solidFill>
              <a:latin typeface="Times New Roman" panose="02020603050405020304" pitchFamily="18" charset="0"/>
              <a:ea typeface="Prompt" pitchFamily="34" charset="-122"/>
              <a:cs typeface="Times New Roman" panose="02020603050405020304" pitchFamily="18" charset="0"/>
            </a:endParaRPr>
          </a:p>
        </p:txBody>
      </p:sp>
      <p:sp>
        <p:nvSpPr>
          <p:cNvPr id="5" name="Text 1"/>
          <p:cNvSpPr/>
          <p:nvPr/>
        </p:nvSpPr>
        <p:spPr>
          <a:xfrm>
            <a:off x="7632931" y="1374738"/>
            <a:ext cx="6414664" cy="6523392"/>
          </a:xfrm>
          <a:prstGeom prst="rect">
            <a:avLst/>
          </a:prstGeom>
          <a:noFill/>
          <a:ln/>
        </p:spPr>
        <p:txBody>
          <a:bodyPr wrap="square" rtlCol="0" anchor="t"/>
          <a:lstStyle/>
          <a:p>
            <a:pPr marL="285750" indent="-285750">
              <a:buFont typeface="Arial" panose="020B0604020202020204" pitchFamily="34" charset="0"/>
              <a:buChar char="•"/>
            </a:pPr>
            <a:r>
              <a:rPr lang="en-US" sz="1600" dirty="0">
                <a:solidFill>
                  <a:srgbClr val="C6BFEE"/>
                </a:solidFill>
                <a:latin typeface="Times New Roman" panose="02020603050405020304" pitchFamily="18" charset="0"/>
                <a:ea typeface="Prompt" pitchFamily="34" charset="-122"/>
                <a:cs typeface="Times New Roman" panose="02020603050405020304" pitchFamily="18" charset="0"/>
              </a:rPr>
              <a:t>Neural networks, also known as artificial neural networks (ANNs) are a subset of machine learning and are at the heart of deep learning algorithms. Their name and structure are inspired by the human brain, mimicking the way that biological neurons signal to one another. ANNs are comprised of a node layers, containing an input layer, one or more hidden layers, and an output layer. Each node, or artificial neuron, connects to another and has an associated weight and threshold. If the output of any individual node is above the specified threshold value, that node is activated, sending data to the next layer of the network. Otherwise, no data is passed along to the next layer of the network. Neural networks rely on training data to learn and improve their accuracy over time. </a:t>
            </a:r>
          </a:p>
          <a:p>
            <a:pPr marL="285750" indent="-285750">
              <a:buFont typeface="Arial" panose="020B0604020202020204" pitchFamily="34" charset="0"/>
              <a:buChar char="•"/>
            </a:pPr>
            <a:endParaRPr lang="en-US" sz="1600" dirty="0">
              <a:solidFill>
                <a:srgbClr val="C6BFEE"/>
              </a:solidFill>
              <a:latin typeface="Times New Roman" panose="02020603050405020304" pitchFamily="18" charset="0"/>
              <a:ea typeface="Prompt" pitchFamily="34" charset="-122"/>
              <a:cs typeface="Times New Roman" panose="02020603050405020304" pitchFamily="18" charset="0"/>
            </a:endParaRPr>
          </a:p>
          <a:p>
            <a:pPr marL="285750" indent="-285750">
              <a:buFont typeface="Arial" panose="020B0604020202020204" pitchFamily="34" charset="0"/>
              <a:buChar char="•"/>
            </a:pPr>
            <a:r>
              <a:rPr lang="en-US" sz="1600" dirty="0">
                <a:solidFill>
                  <a:srgbClr val="C6BFEE"/>
                </a:solidFill>
                <a:latin typeface="Times New Roman" panose="02020603050405020304" pitchFamily="18" charset="0"/>
                <a:ea typeface="Prompt" pitchFamily="34" charset="-122"/>
                <a:cs typeface="Times New Roman" panose="02020603050405020304" pitchFamily="18" charset="0"/>
              </a:rPr>
              <a:t>Input layer: The image is decomposed into individual pixels which are then sent to the input layer of the ANN. One pixel to each neuron in the input layer. For the images used in our case, 784 neurons are sent to the input layer as each MNIST picture has 28x28 pixels.</a:t>
            </a:r>
          </a:p>
          <a:p>
            <a:pPr marL="285750" indent="-285750">
              <a:buFont typeface="Arial" panose="020B0604020202020204" pitchFamily="34" charset="0"/>
              <a:buChar char="•"/>
            </a:pPr>
            <a:endParaRPr lang="en-US" sz="1600" dirty="0">
              <a:solidFill>
                <a:srgbClr val="C6BFEE"/>
              </a:solidFill>
              <a:latin typeface="Times New Roman" panose="02020603050405020304" pitchFamily="18" charset="0"/>
              <a:ea typeface="Prompt" pitchFamily="34" charset="-122"/>
              <a:cs typeface="Times New Roman" panose="02020603050405020304" pitchFamily="18" charset="0"/>
            </a:endParaRPr>
          </a:p>
          <a:p>
            <a:pPr marL="285750" indent="-285750">
              <a:buFont typeface="Arial" panose="020B0604020202020204" pitchFamily="34" charset="0"/>
              <a:buChar char="•"/>
            </a:pPr>
            <a:r>
              <a:rPr lang="en-US" sz="1600" dirty="0">
                <a:solidFill>
                  <a:srgbClr val="C6BFEE"/>
                </a:solidFill>
                <a:latin typeface="Times New Roman" panose="02020603050405020304" pitchFamily="18" charset="0"/>
                <a:ea typeface="Prompt" pitchFamily="34" charset="-122"/>
                <a:cs typeface="Times New Roman" panose="02020603050405020304" pitchFamily="18" charset="0"/>
              </a:rPr>
              <a:t>Hidden Layer: The ANN can have different number of hidden layers. In our case, it has 1 hidden layer with 16 neurons. Neurons basically perform multiple accumulate operations with different weights obtained during the training phase. </a:t>
            </a:r>
          </a:p>
          <a:p>
            <a:pPr marL="285750" indent="-285750">
              <a:buFont typeface="Arial" panose="020B0604020202020204" pitchFamily="34" charset="0"/>
              <a:buChar char="•"/>
            </a:pPr>
            <a:endParaRPr lang="en-US" sz="1600" dirty="0">
              <a:solidFill>
                <a:srgbClr val="C6BFEE"/>
              </a:solidFill>
              <a:latin typeface="Times New Roman" panose="02020603050405020304" pitchFamily="18" charset="0"/>
              <a:ea typeface="Prompt" pitchFamily="34" charset="-122"/>
              <a:cs typeface="Times New Roman" panose="02020603050405020304" pitchFamily="18" charset="0"/>
            </a:endParaRPr>
          </a:p>
          <a:p>
            <a:pPr marL="285750" indent="-285750">
              <a:buFont typeface="Arial" panose="020B0604020202020204" pitchFamily="34" charset="0"/>
              <a:buChar char="•"/>
            </a:pPr>
            <a:r>
              <a:rPr lang="en-US" sz="1600" dirty="0">
                <a:solidFill>
                  <a:srgbClr val="C6BFEE"/>
                </a:solidFill>
                <a:latin typeface="Times New Roman" panose="02020603050405020304" pitchFamily="18" charset="0"/>
                <a:ea typeface="Prompt" pitchFamily="34" charset="-122"/>
                <a:cs typeface="Times New Roman" panose="02020603050405020304" pitchFamily="18" charset="0"/>
              </a:rPr>
              <a:t>Output Layer: Finally, the output layer can contain as many neurons as different responses are needed. In our case, 10 neurons are taken as we want to predict the number in the image from 0 to 9.    </a:t>
            </a:r>
            <a:endParaRPr lang="en-US" sz="16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49E4495-D027-9FCD-0749-333ECB113D45}"/>
              </a:ext>
            </a:extLst>
          </p:cNvPr>
          <p:cNvSpPr txBox="1"/>
          <p:nvPr/>
        </p:nvSpPr>
        <p:spPr>
          <a:xfrm>
            <a:off x="582804" y="179460"/>
            <a:ext cx="13464791" cy="1569660"/>
          </a:xfrm>
          <a:prstGeom prst="rect">
            <a:avLst/>
          </a:prstGeom>
          <a:noFill/>
        </p:spPr>
        <p:txBody>
          <a:bodyPr wrap="square" rtlCol="0">
            <a:spAutoFit/>
          </a:bodyPr>
          <a:lstStyle/>
          <a:p>
            <a:pPr algn="ctr"/>
            <a:r>
              <a:rPr lang="en-US" sz="4800" dirty="0">
                <a:solidFill>
                  <a:srgbClr val="C6BFEE"/>
                </a:solidFill>
                <a:latin typeface="Times New Roman" panose="02020603050405020304" pitchFamily="18" charset="0"/>
                <a:ea typeface="Prompt" pitchFamily="34" charset="-122"/>
                <a:cs typeface="Times New Roman" panose="02020603050405020304" pitchFamily="18" charset="0"/>
              </a:rPr>
              <a:t>Overview of Artificial Neural Networks (ANNs) </a:t>
            </a:r>
          </a:p>
          <a:p>
            <a:pPr algn="ctr"/>
            <a:endParaRPr lang="en-US" sz="4800" dirty="0"/>
          </a:p>
        </p:txBody>
      </p:sp>
      <p:pic>
        <p:nvPicPr>
          <p:cNvPr id="14" name="Picture 13">
            <a:extLst>
              <a:ext uri="{FF2B5EF4-FFF2-40B4-BE49-F238E27FC236}">
                <a16:creationId xmlns:a16="http://schemas.microsoft.com/office/drawing/2014/main" id="{DB73ACD6-A24D-0CBE-8EAC-7FF9AD6072B3}"/>
              </a:ext>
            </a:extLst>
          </p:cNvPr>
          <p:cNvPicPr>
            <a:picLocks noChangeAspect="1"/>
          </p:cNvPicPr>
          <p:nvPr/>
        </p:nvPicPr>
        <p:blipFill>
          <a:blip r:embed="rId4"/>
          <a:stretch>
            <a:fillRect/>
          </a:stretch>
        </p:blipFill>
        <p:spPr>
          <a:xfrm>
            <a:off x="750510" y="2029064"/>
            <a:ext cx="6564689" cy="514136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17" name="Picture 16">
            <a:extLst>
              <a:ext uri="{FF2B5EF4-FFF2-40B4-BE49-F238E27FC236}">
                <a16:creationId xmlns:a16="http://schemas.microsoft.com/office/drawing/2014/main" id="{BB0B30D0-5271-738F-D0F9-49287A48A413}"/>
              </a:ext>
            </a:extLst>
          </p:cNvPr>
          <p:cNvPicPr>
            <a:picLocks noChangeAspect="1"/>
          </p:cNvPicPr>
          <p:nvPr/>
        </p:nvPicPr>
        <p:blipFill>
          <a:blip r:embed="rId4"/>
          <a:stretch>
            <a:fillRect/>
          </a:stretch>
        </p:blipFill>
        <p:spPr>
          <a:xfrm>
            <a:off x="14782" y="0"/>
            <a:ext cx="14620932" cy="8229600"/>
          </a:xfrm>
          <a:prstGeom prst="rect">
            <a:avLst/>
          </a:prstGeom>
        </p:spPr>
      </p:pic>
      <p:sp>
        <p:nvSpPr>
          <p:cNvPr id="18" name="TextBox 17">
            <a:extLst>
              <a:ext uri="{FF2B5EF4-FFF2-40B4-BE49-F238E27FC236}">
                <a16:creationId xmlns:a16="http://schemas.microsoft.com/office/drawing/2014/main" id="{F4C64514-1CA7-6F4E-953D-0EDF691D4AD0}"/>
              </a:ext>
            </a:extLst>
          </p:cNvPr>
          <p:cNvSpPr txBox="1"/>
          <p:nvPr/>
        </p:nvSpPr>
        <p:spPr>
          <a:xfrm>
            <a:off x="2843684" y="407801"/>
            <a:ext cx="8008536" cy="707886"/>
          </a:xfrm>
          <a:prstGeom prst="rect">
            <a:avLst/>
          </a:prstGeom>
          <a:noFill/>
        </p:spPr>
        <p:txBody>
          <a:bodyPr wrap="square">
            <a:spAutoFit/>
          </a:bodyPr>
          <a:lstStyle/>
          <a:p>
            <a:pPr algn="ctr"/>
            <a:r>
              <a:rPr lang="en-US" sz="4000" dirty="0">
                <a:solidFill>
                  <a:srgbClr val="C6BFEE"/>
                </a:solidFill>
                <a:latin typeface="Times New Roman" panose="02020603050405020304" pitchFamily="18" charset="0"/>
                <a:ea typeface="Prompt" pitchFamily="34" charset="-122"/>
                <a:cs typeface="Times New Roman" panose="02020603050405020304" pitchFamily="18" charset="0"/>
              </a:rPr>
              <a:t>ANN Design</a:t>
            </a:r>
            <a:endParaRPr lang="en-US" sz="1800" dirty="0"/>
          </a:p>
        </p:txBody>
      </p:sp>
      <p:pic>
        <p:nvPicPr>
          <p:cNvPr id="19" name="Picture 18">
            <a:extLst>
              <a:ext uri="{FF2B5EF4-FFF2-40B4-BE49-F238E27FC236}">
                <a16:creationId xmlns:a16="http://schemas.microsoft.com/office/drawing/2014/main" id="{DE6A7777-F94C-62A6-64EC-EB06428B0151}"/>
              </a:ext>
            </a:extLst>
          </p:cNvPr>
          <p:cNvPicPr>
            <a:picLocks noChangeAspect="1"/>
          </p:cNvPicPr>
          <p:nvPr/>
        </p:nvPicPr>
        <p:blipFill>
          <a:blip r:embed="rId5"/>
          <a:stretch>
            <a:fillRect/>
          </a:stretch>
        </p:blipFill>
        <p:spPr>
          <a:xfrm>
            <a:off x="696316" y="1972356"/>
            <a:ext cx="5575610" cy="5400575"/>
          </a:xfrm>
          <a:prstGeom prst="rect">
            <a:avLst/>
          </a:prstGeom>
        </p:spPr>
      </p:pic>
      <p:sp>
        <p:nvSpPr>
          <p:cNvPr id="21" name="TextBox 20">
            <a:extLst>
              <a:ext uri="{FF2B5EF4-FFF2-40B4-BE49-F238E27FC236}">
                <a16:creationId xmlns:a16="http://schemas.microsoft.com/office/drawing/2014/main" id="{92F5B2E5-3D3F-8298-75C9-B7F598B2FBF9}"/>
              </a:ext>
            </a:extLst>
          </p:cNvPr>
          <p:cNvSpPr txBox="1"/>
          <p:nvPr/>
        </p:nvSpPr>
        <p:spPr>
          <a:xfrm>
            <a:off x="6662057" y="1848468"/>
            <a:ext cx="6893169" cy="584775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We used TensorFlow and </a:t>
            </a:r>
            <a:r>
              <a:rPr kumimoji="0" lang="en-US" b="0" i="0" u="none" strike="noStrike" kern="1200" cap="none" spc="0" normalizeH="0" baseline="0" noProof="0" dirty="0" err="1">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Keras</a:t>
            </a:r>
            <a:r>
              <a:rPr kumimoji="0" lang="en-US"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 to implement the ANN in Python due to their powerful deep learning libraries.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The network architecture consisted of an input layer with 784 neurons mapping to the image pixels, a single hidden layer of 16 neurons for learning salient visual features, and 10 output neurons corresponding to the digit prediction scores.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The model employed rectified linear unit (</a:t>
            </a:r>
            <a:r>
              <a:rPr kumimoji="0" lang="en-US" b="0" i="0" u="none" strike="noStrike" kern="1200" cap="none" spc="0" normalizeH="0" baseline="0" noProof="0" dirty="0" err="1">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ReLU</a:t>
            </a:r>
            <a:r>
              <a:rPr kumimoji="0" lang="en-US"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 activations for faster, less computationally intensive learning compared to sigmoid activation function.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For training, we loaded the full 60,000 image MNIST dataset and used stochastic gradient descent via the Adam optimizer to iteratively tune weights over 20 epochs and minimize the categorical cross-entropy loss function between predictions and targets.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We also leveraged early stopping and reduced learning rates to prevent overfitting to the training data.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This optimized approach allowed our model to reach 94.22% accuracy in recognizing the handwritten digits.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Overall, the use of  TensorFlow machine learning framework and </a:t>
            </a:r>
            <a:r>
              <a:rPr kumimoji="0" lang="en-US" b="0" i="0" u="none" strike="noStrike" kern="1200" cap="none" spc="0" normalizeH="0" baseline="0" noProof="0" dirty="0" err="1">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Keras</a:t>
            </a:r>
            <a:r>
              <a:rPr kumimoji="0" lang="en-US"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 neural network library enabled rapid, high performance ANN development, and validation.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12" name="Picture 11">
            <a:extLst>
              <a:ext uri="{FF2B5EF4-FFF2-40B4-BE49-F238E27FC236}">
                <a16:creationId xmlns:a16="http://schemas.microsoft.com/office/drawing/2014/main" id="{30926DEB-151A-5C62-29DD-13C97B2CCC6D}"/>
              </a:ext>
            </a:extLst>
          </p:cNvPr>
          <p:cNvPicPr>
            <a:picLocks noChangeAspect="1"/>
          </p:cNvPicPr>
          <p:nvPr/>
        </p:nvPicPr>
        <p:blipFill>
          <a:blip r:embed="rId4"/>
          <a:stretch>
            <a:fillRect/>
          </a:stretch>
        </p:blipFill>
        <p:spPr>
          <a:xfrm>
            <a:off x="0" y="0"/>
            <a:ext cx="14620932" cy="8229600"/>
          </a:xfrm>
          <a:prstGeom prst="rect">
            <a:avLst/>
          </a:prstGeom>
        </p:spPr>
      </p:pic>
      <p:sp>
        <p:nvSpPr>
          <p:cNvPr id="13" name="TextBox 12">
            <a:extLst>
              <a:ext uri="{FF2B5EF4-FFF2-40B4-BE49-F238E27FC236}">
                <a16:creationId xmlns:a16="http://schemas.microsoft.com/office/drawing/2014/main" id="{DF67CD07-5071-C078-7B6A-D170FF523AE8}"/>
              </a:ext>
            </a:extLst>
          </p:cNvPr>
          <p:cNvSpPr txBox="1"/>
          <p:nvPr/>
        </p:nvSpPr>
        <p:spPr>
          <a:xfrm>
            <a:off x="2944168" y="187331"/>
            <a:ext cx="8008536" cy="707886"/>
          </a:xfrm>
          <a:prstGeom prst="rect">
            <a:avLst/>
          </a:prstGeom>
          <a:noFill/>
        </p:spPr>
        <p:txBody>
          <a:bodyPr wrap="square">
            <a:spAutoFit/>
          </a:bodyPr>
          <a:lstStyle/>
          <a:p>
            <a:pPr algn="ctr"/>
            <a:r>
              <a:rPr lang="en-US" sz="4000" dirty="0">
                <a:solidFill>
                  <a:srgbClr val="C6BFEE"/>
                </a:solidFill>
                <a:latin typeface="Times New Roman" panose="02020603050405020304" pitchFamily="18" charset="0"/>
                <a:ea typeface="Prompt" pitchFamily="34" charset="-122"/>
                <a:cs typeface="Times New Roman" panose="02020603050405020304" pitchFamily="18" charset="0"/>
              </a:rPr>
              <a:t>ANN Implementation</a:t>
            </a:r>
            <a:endParaRPr lang="en-US" sz="1800" dirty="0"/>
          </a:p>
        </p:txBody>
      </p:sp>
      <p:sp>
        <p:nvSpPr>
          <p:cNvPr id="14" name="TextBox 13">
            <a:extLst>
              <a:ext uri="{FF2B5EF4-FFF2-40B4-BE49-F238E27FC236}">
                <a16:creationId xmlns:a16="http://schemas.microsoft.com/office/drawing/2014/main" id="{736E4AE1-9272-647C-C972-7E20F5EC895A}"/>
              </a:ext>
            </a:extLst>
          </p:cNvPr>
          <p:cNvSpPr txBox="1"/>
          <p:nvPr/>
        </p:nvSpPr>
        <p:spPr>
          <a:xfrm>
            <a:off x="1037063" y="1511021"/>
            <a:ext cx="13036839" cy="4401205"/>
          </a:xfrm>
          <a:prstGeom prst="rect">
            <a:avLst/>
          </a:prstGeom>
          <a:noFill/>
        </p:spPr>
        <p:txBody>
          <a:bodyPr wrap="square">
            <a:spAutoFit/>
          </a:bodyPr>
          <a:lstStyle/>
          <a:p>
            <a:pPr algn="just"/>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Hardware:</a:t>
            </a:r>
          </a:p>
          <a:p>
            <a:pPr marL="285750" indent="-285750" algn="just">
              <a:buFont typeface="Arial" panose="020B0604020202020204" pitchFamily="34" charset="0"/>
              <a:buChar char="•"/>
            </a:pP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Used the Intel DE1-SoC Field Programmable Gate Array (FPGA) board for hardware implementation</a:t>
            </a:r>
          </a:p>
          <a:p>
            <a:pPr marL="285750" indent="-285750" algn="just">
              <a:buFont typeface="Arial" panose="020B0604020202020204" pitchFamily="34" charset="0"/>
              <a:buChar char="•"/>
            </a:pP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FPGA provides programmable logic, memory, and processor for custom neural network mapping</a:t>
            </a:r>
          </a:p>
          <a:p>
            <a:pPr algn="just"/>
            <a:endParaRPr lang="en-US" sz="2000" dirty="0">
              <a:solidFill>
                <a:srgbClr val="C6BFEE"/>
              </a:solidFill>
              <a:latin typeface="Times New Roman" panose="02020603050405020304" pitchFamily="18" charset="0"/>
              <a:ea typeface="Prompt" pitchFamily="34" charset="-122"/>
              <a:cs typeface="Times New Roman" panose="02020603050405020304" pitchFamily="18" charset="0"/>
            </a:endParaRPr>
          </a:p>
          <a:p>
            <a:pPr algn="just"/>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Language:</a:t>
            </a:r>
          </a:p>
          <a:p>
            <a:pPr marL="285750" indent="-285750" algn="just">
              <a:buFont typeface="Arial" panose="020B0604020202020204" pitchFamily="34" charset="0"/>
              <a:buChar char="•"/>
            </a:pP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Selected C as the high-level language for initial behavioral specification</a:t>
            </a:r>
          </a:p>
          <a:p>
            <a:pPr marL="285750" indent="-285750" algn="just">
              <a:buFont typeface="Arial" panose="020B0604020202020204" pitchFamily="34" charset="0"/>
              <a:buChar char="•"/>
            </a:pP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C enabled rapid design iteration compared to RTL languages</a:t>
            </a:r>
          </a:p>
          <a:p>
            <a:pPr algn="just"/>
            <a:endParaRPr lang="en-US" sz="2000" dirty="0">
              <a:solidFill>
                <a:srgbClr val="C6BFEE"/>
              </a:solidFill>
              <a:latin typeface="Times New Roman" panose="02020603050405020304" pitchFamily="18" charset="0"/>
              <a:ea typeface="Prompt" pitchFamily="34" charset="-122"/>
              <a:cs typeface="Times New Roman" panose="02020603050405020304" pitchFamily="18" charset="0"/>
            </a:endParaRPr>
          </a:p>
          <a:p>
            <a:pPr algn="just"/>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Tools:</a:t>
            </a:r>
          </a:p>
          <a:p>
            <a:pPr algn="just"/>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Quartus Prime FPGA design environment:</a:t>
            </a:r>
          </a:p>
          <a:p>
            <a:pPr marL="285750" indent="-285750" algn="just">
              <a:buFont typeface="Arial" panose="020B0604020202020204" pitchFamily="34" charset="0"/>
              <a:buChar char="•"/>
            </a:pP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Performed Analysis &amp; Synthesis, Place &amp; Route, static timing analysis, programming</a:t>
            </a:r>
          </a:p>
          <a:p>
            <a:pPr algn="just"/>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High-Level Synthesis (HLS) compiler:</a:t>
            </a:r>
          </a:p>
          <a:p>
            <a:pPr marL="285750" indent="-285750" algn="just">
              <a:buFont typeface="Arial" panose="020B0604020202020204" pitchFamily="34" charset="0"/>
              <a:buChar char="•"/>
            </a:pP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Conversion of C code into RTL </a:t>
            </a:r>
            <a:r>
              <a:rPr lang="en-US" sz="2000" dirty="0" err="1">
                <a:solidFill>
                  <a:srgbClr val="C6BFEE"/>
                </a:solidFill>
                <a:latin typeface="Times New Roman" panose="02020603050405020304" pitchFamily="18" charset="0"/>
                <a:ea typeface="Prompt" pitchFamily="34" charset="-122"/>
                <a:cs typeface="Times New Roman" panose="02020603050405020304" pitchFamily="18" charset="0"/>
              </a:rPr>
              <a:t>verilog</a:t>
            </a:r>
            <a:endParaRPr lang="en-US" sz="2000" dirty="0">
              <a:solidFill>
                <a:srgbClr val="C6BFEE"/>
              </a:solidFill>
              <a:latin typeface="Times New Roman" panose="02020603050405020304" pitchFamily="18" charset="0"/>
              <a:ea typeface="Prompt" pitchFamily="34" charset="-122"/>
              <a:cs typeface="Times New Roman" panose="02020603050405020304" pitchFamily="18" charset="0"/>
            </a:endParaRPr>
          </a:p>
          <a:p>
            <a:pPr algn="just"/>
            <a:endParaRPr lang="en-US" sz="2000" dirty="0">
              <a:solidFill>
                <a:srgbClr val="C6BFEE"/>
              </a:solidFill>
              <a:latin typeface="Times New Roman" panose="02020603050405020304" pitchFamily="18" charset="0"/>
              <a:ea typeface="Prompt" pitchFamily="34" charset="-122"/>
              <a:cs typeface="Times New Roman" panose="02020603050405020304" pitchFamily="18" charset="0"/>
            </a:endParaRPr>
          </a:p>
        </p:txBody>
      </p:sp>
    </p:spTree>
    <p:extLst>
      <p:ext uri="{BB962C8B-B14F-4D97-AF65-F5344CB8AC3E}">
        <p14:creationId xmlns:p14="http://schemas.microsoft.com/office/powerpoint/2010/main" val="2038584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1" y="0"/>
            <a:ext cx="14630399" cy="8229600"/>
          </a:xfrm>
          <a:prstGeom prst="rect">
            <a:avLst/>
          </a:prstGeom>
          <a:solidFill>
            <a:srgbClr val="0B0C23">
              <a:alpha val="75000"/>
            </a:srgbClr>
          </a:solidFill>
          <a:ln w="13811">
            <a:solidFill>
              <a:srgbClr val="FFFFFF">
                <a:alpha val="16000"/>
              </a:srgbClr>
            </a:solidFill>
            <a:prstDash val="solid"/>
          </a:ln>
        </p:spPr>
        <p:txBody>
          <a:bodyPr/>
          <a:lstStyle/>
          <a:p>
            <a:endParaRPr lang="en-US">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3C3B44B-8E56-7753-A7B0-D73199394F73}"/>
              </a:ext>
            </a:extLst>
          </p:cNvPr>
          <p:cNvSpPr txBox="1"/>
          <p:nvPr/>
        </p:nvSpPr>
        <p:spPr>
          <a:xfrm>
            <a:off x="2944168" y="187331"/>
            <a:ext cx="8008536" cy="707886"/>
          </a:xfrm>
          <a:prstGeom prst="rect">
            <a:avLst/>
          </a:prstGeom>
          <a:noFill/>
        </p:spPr>
        <p:txBody>
          <a:bodyPr wrap="square">
            <a:spAutoFit/>
          </a:bodyPr>
          <a:lstStyle/>
          <a:p>
            <a:pPr algn="ctr"/>
            <a:r>
              <a:rPr lang="en-US" sz="4000" dirty="0">
                <a:solidFill>
                  <a:srgbClr val="C6BFEE"/>
                </a:solidFill>
                <a:latin typeface="Times New Roman" panose="02020603050405020304" pitchFamily="18" charset="0"/>
                <a:ea typeface="Prompt" pitchFamily="34" charset="-122"/>
                <a:cs typeface="Times New Roman" panose="02020603050405020304" pitchFamily="18" charset="0"/>
              </a:rPr>
              <a:t>ANN Implementation continued</a:t>
            </a:r>
            <a:endParaRPr lang="en-US" sz="1800" dirty="0"/>
          </a:p>
        </p:txBody>
      </p:sp>
      <p:sp>
        <p:nvSpPr>
          <p:cNvPr id="11" name="TextBox 10">
            <a:extLst>
              <a:ext uri="{FF2B5EF4-FFF2-40B4-BE49-F238E27FC236}">
                <a16:creationId xmlns:a16="http://schemas.microsoft.com/office/drawing/2014/main" id="{9C6A7215-C5DB-D939-F629-07805B4AFDB8}"/>
              </a:ext>
            </a:extLst>
          </p:cNvPr>
          <p:cNvSpPr txBox="1"/>
          <p:nvPr/>
        </p:nvSpPr>
        <p:spPr>
          <a:xfrm>
            <a:off x="7315200" y="1915535"/>
            <a:ext cx="6328881" cy="4708981"/>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Implementation:</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Mapped neural network layers into modular C functions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Structured dataflow between functions to match network topology</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Converted 32-bit floating point weights and biases derived from TensorFlow into fixed-point math</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Synthesized C implementation of model</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Key Details: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Quantization of learned neural network parameters from floating point to smaller </a:t>
            </a:r>
            <a:r>
              <a:rPr kumimoji="0" lang="en-US" sz="2000" b="0" i="0" u="none" strike="noStrike" kern="1200" cap="none" spc="0" normalizeH="0" baseline="0" noProof="0" dirty="0" err="1">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bitwidths</a:t>
            </a:r>
            <a:endPar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endParaRP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Demonstrated bit-accurate equivalence to TensorFlow across multiple validation tests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Integrated custom hardware IP into HPS embedded processor system</a:t>
            </a: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5" name="Picture 14">
            <a:extLst>
              <a:ext uri="{FF2B5EF4-FFF2-40B4-BE49-F238E27FC236}">
                <a16:creationId xmlns:a16="http://schemas.microsoft.com/office/drawing/2014/main" id="{574DC1D7-E130-9FB8-5AD4-6F04EED214CA}"/>
              </a:ext>
            </a:extLst>
          </p:cNvPr>
          <p:cNvPicPr>
            <a:picLocks noChangeAspect="1"/>
          </p:cNvPicPr>
          <p:nvPr/>
        </p:nvPicPr>
        <p:blipFill>
          <a:blip r:embed="rId4"/>
          <a:stretch>
            <a:fillRect/>
          </a:stretch>
        </p:blipFill>
        <p:spPr>
          <a:xfrm>
            <a:off x="390294" y="2374456"/>
            <a:ext cx="6478858" cy="34806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US" dirty="0">
              <a:latin typeface="Times New Roman" panose="02020603050405020304" pitchFamily="18" charset="0"/>
              <a:cs typeface="Times New Roman" panose="02020603050405020304" pitchFamily="18" charset="0"/>
            </a:endParaRPr>
          </a:p>
        </p:txBody>
      </p:sp>
      <p:sp>
        <p:nvSpPr>
          <p:cNvPr id="5" name="Text 1"/>
          <p:cNvSpPr/>
          <p:nvPr/>
        </p:nvSpPr>
        <p:spPr>
          <a:xfrm>
            <a:off x="3886200" y="215268"/>
            <a:ext cx="5749290" cy="1388745"/>
          </a:xfrm>
          <a:prstGeom prst="rect">
            <a:avLst/>
          </a:prstGeom>
          <a:noFill/>
          <a:ln/>
        </p:spPr>
        <p:txBody>
          <a:bodyPr wrap="square" rtlCol="0" anchor="t"/>
          <a:lstStyle/>
          <a:p>
            <a:pPr marL="0" indent="0" algn="ctr">
              <a:lnSpc>
                <a:spcPts val="5468"/>
              </a:lnSpc>
              <a:buNone/>
            </a:pPr>
            <a:r>
              <a:rPr lang="en-US" sz="4374" dirty="0">
                <a:solidFill>
                  <a:srgbClr val="C6BFEE"/>
                </a:solidFill>
                <a:latin typeface="Times New Roman" panose="02020603050405020304" pitchFamily="18" charset="0"/>
                <a:ea typeface="Prompt" pitchFamily="34" charset="-122"/>
                <a:cs typeface="Times New Roman" panose="02020603050405020304" pitchFamily="18" charset="0"/>
              </a:rPr>
              <a:t> HPS System</a:t>
            </a:r>
            <a:endParaRPr lang="en-US" sz="4374"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4D2BE40B-52A7-2040-4E63-2CE0C2A84F0A}"/>
              </a:ext>
            </a:extLst>
          </p:cNvPr>
          <p:cNvSpPr txBox="1"/>
          <p:nvPr/>
        </p:nvSpPr>
        <p:spPr>
          <a:xfrm>
            <a:off x="6958484" y="1286719"/>
            <a:ext cx="7489036" cy="6247864"/>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HPS: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Embedded C code running on ARM processor provides high performance.</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Used Linux OS APIs for efficiency.</a:t>
            </a:r>
          </a:p>
          <a:p>
            <a:pPr marL="0" marR="0" lvl="0" indent="0"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Functionality:</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Select an MNIST test image.</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Read handwritten digit dataset metadata to retrieve images.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Option to randomly sample or select image based on user-specified number.</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Send pixel data to FPGA.</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Flatten 28x28 image into 784 neuron vector.</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Transmit grayscale data over high-bandwidth AXI memory mapped interface.</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Receive prediction result.</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Hardware sends back index of highest activated output neuron.</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HPS</a:t>
            </a: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 decodes index into predicted digit class.</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Display result.</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Show selected MNIST prediction on console.</a:t>
            </a:r>
          </a:p>
          <a:p>
            <a:pPr marL="171450" marR="0" lvl="0" indent="-1714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Compare to ground truth label</a:t>
            </a:r>
            <a:r>
              <a:rPr lang="en-US" sz="2000" dirty="0">
                <a:solidFill>
                  <a:srgbClr val="C6BFEE"/>
                </a:solidFill>
                <a:latin typeface="Times New Roman" panose="02020603050405020304" pitchFamily="18" charset="0"/>
                <a:ea typeface="Prompt" pitchFamily="34" charset="-122"/>
                <a:cs typeface="Times New Roman" panose="02020603050405020304" pitchFamily="18" charset="0"/>
              </a:rPr>
              <a:t>.</a:t>
            </a:r>
            <a:endParaRPr kumimoji="0" lang="en-US" sz="20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endParaRPr>
          </a:p>
        </p:txBody>
      </p:sp>
      <p:pic>
        <p:nvPicPr>
          <p:cNvPr id="11" name="Picture 10">
            <a:extLst>
              <a:ext uri="{FF2B5EF4-FFF2-40B4-BE49-F238E27FC236}">
                <a16:creationId xmlns:a16="http://schemas.microsoft.com/office/drawing/2014/main" id="{6DE069C3-89AB-B37B-EE8A-84CE8061401B}"/>
              </a:ext>
            </a:extLst>
          </p:cNvPr>
          <p:cNvPicPr>
            <a:picLocks noChangeAspect="1"/>
          </p:cNvPicPr>
          <p:nvPr/>
        </p:nvPicPr>
        <p:blipFill>
          <a:blip r:embed="rId4"/>
          <a:stretch>
            <a:fillRect/>
          </a:stretch>
        </p:blipFill>
        <p:spPr>
          <a:xfrm>
            <a:off x="415496" y="2271687"/>
            <a:ext cx="6197178" cy="3390900"/>
          </a:xfrm>
          <a:prstGeom prst="rect">
            <a:avLst/>
          </a:prstGeom>
        </p:spPr>
      </p:pic>
    </p:spTree>
    <p:extLst>
      <p:ext uri="{BB962C8B-B14F-4D97-AF65-F5344CB8AC3E}">
        <p14:creationId xmlns:p14="http://schemas.microsoft.com/office/powerpoint/2010/main" val="1983090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w="13811">
            <a:solidFill>
              <a:srgbClr val="FFFFFF">
                <a:alpha val="16000"/>
              </a:srgbClr>
            </a:solidFill>
            <a:prstDash val="solid"/>
          </a:ln>
        </p:spPr>
        <p:txBody>
          <a:bodyPr/>
          <a:lstStyle/>
          <a:p>
            <a:endParaRPr lang="en-US">
              <a:latin typeface="Times New Roman" panose="02020603050405020304" pitchFamily="18" charset="0"/>
              <a:cs typeface="Times New Roman" panose="02020603050405020304" pitchFamily="18" charset="0"/>
            </a:endParaRPr>
          </a:p>
        </p:txBody>
      </p:sp>
      <p:sp>
        <p:nvSpPr>
          <p:cNvPr id="5" name="Text 1"/>
          <p:cNvSpPr/>
          <p:nvPr/>
        </p:nvSpPr>
        <p:spPr>
          <a:xfrm>
            <a:off x="4246015" y="162054"/>
            <a:ext cx="5836920" cy="694373"/>
          </a:xfrm>
          <a:prstGeom prst="rect">
            <a:avLst/>
          </a:prstGeom>
          <a:noFill/>
          <a:ln/>
        </p:spPr>
        <p:txBody>
          <a:bodyPr wrap="none" rtlCol="0" anchor="t"/>
          <a:lstStyle/>
          <a:p>
            <a:pPr marL="0" indent="0" algn="ctr">
              <a:lnSpc>
                <a:spcPts val="5468"/>
              </a:lnSpc>
              <a:buNone/>
            </a:pPr>
            <a:r>
              <a:rPr lang="en-US" sz="4374" dirty="0">
                <a:solidFill>
                  <a:srgbClr val="C6BFEE"/>
                </a:solidFill>
                <a:latin typeface="Times New Roman" panose="02020603050405020304" pitchFamily="18" charset="0"/>
                <a:ea typeface="Prompt" pitchFamily="34" charset="-122"/>
                <a:cs typeface="Times New Roman" panose="02020603050405020304" pitchFamily="18" charset="0"/>
              </a:rPr>
              <a:t>HPS Continued</a:t>
            </a:r>
            <a:endParaRPr lang="en-US" sz="4374"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12120E3-8665-A377-37C7-43DC9CDCAD72}"/>
              </a:ext>
            </a:extLst>
          </p:cNvPr>
          <p:cNvSpPr txBox="1"/>
          <p:nvPr/>
        </p:nvSpPr>
        <p:spPr>
          <a:xfrm>
            <a:off x="6953459" y="1462914"/>
            <a:ext cx="7033846" cy="483209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Communication: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AXI interface to FPGA provides high throughput interconnect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Mapper in FPGA signals done and ready interrupts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Outcomes: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Software classifies 10 test images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C6BFEE"/>
                </a:solidFill>
                <a:effectLst/>
                <a:uLnTx/>
                <a:uFillTx/>
                <a:latin typeface="Times New Roman" panose="02020603050405020304" pitchFamily="18" charset="0"/>
                <a:ea typeface="Prompt" pitchFamily="34" charset="-122"/>
                <a:cs typeface="Times New Roman" panose="02020603050405020304" pitchFamily="18" charset="0"/>
              </a:rPr>
              <a:t>Validated in-system interoperation of hardware, software and interfaces</a:t>
            </a:r>
            <a:endParaRPr lang="en-US" sz="2800" dirty="0"/>
          </a:p>
        </p:txBody>
      </p:sp>
      <p:pic>
        <p:nvPicPr>
          <p:cNvPr id="10" name="Picture 9">
            <a:extLst>
              <a:ext uri="{FF2B5EF4-FFF2-40B4-BE49-F238E27FC236}">
                <a16:creationId xmlns:a16="http://schemas.microsoft.com/office/drawing/2014/main" id="{73F0900D-06D4-5F8F-A75C-FFA986D02801}"/>
              </a:ext>
            </a:extLst>
          </p:cNvPr>
          <p:cNvPicPr>
            <a:picLocks noChangeAspect="1"/>
          </p:cNvPicPr>
          <p:nvPr/>
        </p:nvPicPr>
        <p:blipFill>
          <a:blip r:embed="rId4"/>
          <a:stretch>
            <a:fillRect/>
          </a:stretch>
        </p:blipFill>
        <p:spPr>
          <a:xfrm>
            <a:off x="1021154" y="1791732"/>
            <a:ext cx="5662608" cy="4832092"/>
          </a:xfrm>
          <a:prstGeom prst="rect">
            <a:avLst/>
          </a:prstGeom>
        </p:spPr>
      </p:pic>
    </p:spTree>
    <p:extLst>
      <p:ext uri="{BB962C8B-B14F-4D97-AF65-F5344CB8AC3E}">
        <p14:creationId xmlns:p14="http://schemas.microsoft.com/office/powerpoint/2010/main" val="2912051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736</TotalTime>
  <Words>1500</Words>
  <Application>Microsoft Office PowerPoint</Application>
  <PresentationFormat>Custom</PresentationFormat>
  <Paragraphs>136</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Korukonda, Niharika</cp:lastModifiedBy>
  <cp:revision>5</cp:revision>
  <dcterms:created xsi:type="dcterms:W3CDTF">2023-12-15T17:18:29Z</dcterms:created>
  <dcterms:modified xsi:type="dcterms:W3CDTF">2023-12-16T05:47:45Z</dcterms:modified>
</cp:coreProperties>
</file>