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lay"/>
      <p:regular r:id="rId22"/>
      <p:bold r:id="rId23"/>
    </p:embeddedFont>
    <p:embeddedFont>
      <p:font typeface="Open Sans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4521A4-6ABF-42D6-8898-38813CD87A47}">
  <a:tblStyle styleId="{0F4521A4-6ABF-42D6-8898-38813CD87A47}" styleName="Table_0">
    <a:wholeTbl>
      <a:tcTxStyle b="off" i="off">
        <a:font>
          <a:latin typeface="Univers Condensed Light"/>
          <a:ea typeface="Univers Condensed Light"/>
          <a:cs typeface="Univers Condensed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A"/>
          </a:solidFill>
        </a:fill>
      </a:tcStyle>
    </a:wholeTbl>
    <a:band1H>
      <a:tcTxStyle/>
      <a:tcStyle>
        <a:fill>
          <a:solidFill>
            <a:srgbClr val="CAD0D2"/>
          </a:solidFill>
        </a:fill>
      </a:tcStyle>
    </a:band1H>
    <a:band2H>
      <a:tcTxStyle/>
    </a:band2H>
    <a:band1V>
      <a:tcTxStyle/>
      <a:tcStyle>
        <a:fill>
          <a:solidFill>
            <a:srgbClr val="CAD0D2"/>
          </a:solidFill>
        </a:fill>
      </a:tcStyle>
    </a:band1V>
    <a:band2V>
      <a:tcTxStyle/>
    </a:band2V>
    <a:lastCol>
      <a:tcTxStyle b="on" i="off">
        <a:font>
          <a:latin typeface="Univers Condensed Light"/>
          <a:ea typeface="Univers Condensed Light"/>
          <a:cs typeface="Univers Condensed Light"/>
        </a:font>
        <a:schemeClr val="lt1"/>
      </a:tcTxStyle>
      <a:tcStyle>
        <a:fill>
          <a:solidFill>
            <a:schemeClr val="accent1"/>
          </a:solidFill>
        </a:fill>
      </a:tcStyle>
    </a:lastCol>
    <a:firstCol>
      <a:tcTxStyle b="on" i="off">
        <a:font>
          <a:latin typeface="Univers Condensed Light"/>
          <a:ea typeface="Univers Condensed Light"/>
          <a:cs typeface="Univers Condensed Light"/>
        </a:font>
        <a:schemeClr val="lt1"/>
      </a:tcTxStyle>
      <a:tcStyle>
        <a:fill>
          <a:solidFill>
            <a:schemeClr val="accent1"/>
          </a:solidFill>
        </a:fill>
      </a:tcStyle>
    </a:firstCol>
    <a:lastRow>
      <a:tcTxStyle b="on" i="off">
        <a:font>
          <a:latin typeface="Univers Condensed Light"/>
          <a:ea typeface="Univers Condensed Light"/>
          <a:cs typeface="Univers Condensed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Univers Condensed Light"/>
          <a:ea typeface="Univers Condensed Light"/>
          <a:cs typeface="Univers Condensed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regular.fntdata"/><Relationship Id="rId21" Type="http://schemas.openxmlformats.org/officeDocument/2006/relationships/slide" Target="slides/slide16.xml"/><Relationship Id="rId24" Type="http://schemas.openxmlformats.org/officeDocument/2006/relationships/font" Target="fonts/OpenSansLight-regular.fntdata"/><Relationship Id="rId23" Type="http://schemas.openxmlformats.org/officeDocument/2006/relationships/font" Target="fonts/Pl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Light-italic.fntdata"/><Relationship Id="rId25" Type="http://schemas.openxmlformats.org/officeDocument/2006/relationships/font" Target="fonts/OpenSansLight-bold.fntdata"/><Relationship Id="rId27" Type="http://schemas.openxmlformats.org/officeDocument/2006/relationships/font" Target="fonts/OpenSans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95ed8fbb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95ed8fb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algn="l">
              <a:lnSpc>
                <a:spcPct val="100000"/>
              </a:lnSpc>
              <a:spcBef>
                <a:spcPts val="1000"/>
              </a:spcBef>
              <a:spcAft>
                <a:spcPts val="0"/>
              </a:spcAft>
              <a:buClr>
                <a:schemeClr val="dk2"/>
              </a:buClr>
              <a:buSzPts val="1920"/>
              <a:buChar char="•"/>
              <a:defRPr/>
            </a:lvl1pPr>
            <a:lvl2pPr indent="-330200" lvl="1" marL="914400" algn="l">
              <a:lnSpc>
                <a:spcPct val="100000"/>
              </a:lnSpc>
              <a:spcBef>
                <a:spcPts val="500"/>
              </a:spcBef>
              <a:spcAft>
                <a:spcPts val="0"/>
              </a:spcAft>
              <a:buClr>
                <a:schemeClr val="dk2"/>
              </a:buClr>
              <a:buSzPts val="1600"/>
              <a:buChar char="•"/>
              <a:defRPr/>
            </a:lvl2pPr>
            <a:lvl3pPr indent="-320039" lvl="2" marL="1371600" algn="l">
              <a:lnSpc>
                <a:spcPct val="100000"/>
              </a:lnSpc>
              <a:spcBef>
                <a:spcPts val="500"/>
              </a:spcBef>
              <a:spcAft>
                <a:spcPts val="0"/>
              </a:spcAft>
              <a:buClr>
                <a:schemeClr val="dk2"/>
              </a:buClr>
              <a:buSzPts val="1440"/>
              <a:buChar char="•"/>
              <a:defRPr/>
            </a:lvl3pPr>
            <a:lvl4pPr indent="-309880" lvl="3" marL="1828800" algn="l">
              <a:lnSpc>
                <a:spcPct val="100000"/>
              </a:lnSpc>
              <a:spcBef>
                <a:spcPts val="500"/>
              </a:spcBef>
              <a:spcAft>
                <a:spcPts val="0"/>
              </a:spcAft>
              <a:buClr>
                <a:schemeClr val="dk2"/>
              </a:buClr>
              <a:buSzPts val="1280"/>
              <a:buChar char="•"/>
              <a:defRPr/>
            </a:lvl4pPr>
            <a:lvl5pPr indent="-309879" lvl="4" marL="2286000" algn="l">
              <a:lnSpc>
                <a:spcPct val="100000"/>
              </a:lnSpc>
              <a:spcBef>
                <a:spcPts val="500"/>
              </a:spcBef>
              <a:spcAft>
                <a:spcPts val="0"/>
              </a:spcAft>
              <a:buClr>
                <a:schemeClr val="dk2"/>
              </a:buClr>
              <a:buSzPts val="128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4083788" y="-931234"/>
            <a:ext cx="4024424" cy="99060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1"/>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1524000" y="1122363"/>
            <a:ext cx="9144000" cy="30253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6600"/>
              <a:buFont typeface="Play"/>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subTitle"/>
          </p:nvPr>
        </p:nvSpPr>
        <p:spPr>
          <a:xfrm>
            <a:off x="1524000" y="4386729"/>
            <a:ext cx="9144000" cy="113552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2"/>
              </a:buClr>
              <a:buSzPts val="1440"/>
              <a:buNone/>
              <a:defRPr b="1" sz="1800" cap="none"/>
            </a:lvl1pPr>
            <a:lvl2pPr lvl="1" algn="ctr">
              <a:lnSpc>
                <a:spcPct val="100000"/>
              </a:lnSpc>
              <a:spcBef>
                <a:spcPts val="500"/>
              </a:spcBef>
              <a:spcAft>
                <a:spcPts val="0"/>
              </a:spcAft>
              <a:buClr>
                <a:schemeClr val="dk2"/>
              </a:buClr>
              <a:buSzPts val="1600"/>
              <a:buNone/>
              <a:defRPr sz="2000"/>
            </a:lvl2pPr>
            <a:lvl3pPr lvl="2" algn="ctr">
              <a:lnSpc>
                <a:spcPct val="100000"/>
              </a:lnSpc>
              <a:spcBef>
                <a:spcPts val="500"/>
              </a:spcBef>
              <a:spcAft>
                <a:spcPts val="0"/>
              </a:spcAft>
              <a:buClr>
                <a:schemeClr val="dk2"/>
              </a:buClr>
              <a:buSzPts val="1440"/>
              <a:buNone/>
              <a:defRPr sz="1800"/>
            </a:lvl3pPr>
            <a:lvl4pPr lvl="3" algn="ctr">
              <a:lnSpc>
                <a:spcPct val="100000"/>
              </a:lnSpc>
              <a:spcBef>
                <a:spcPts val="500"/>
              </a:spcBef>
              <a:spcAft>
                <a:spcPts val="0"/>
              </a:spcAft>
              <a:buClr>
                <a:schemeClr val="dk2"/>
              </a:buClr>
              <a:buSzPts val="1280"/>
              <a:buNone/>
              <a:defRPr sz="1600"/>
            </a:lvl4pPr>
            <a:lvl5pPr lvl="4" algn="ctr">
              <a:lnSpc>
                <a:spcPct val="100000"/>
              </a:lnSpc>
              <a:spcBef>
                <a:spcPts val="500"/>
              </a:spcBef>
              <a:spcAft>
                <a:spcPts val="0"/>
              </a:spcAft>
              <a:buClr>
                <a:schemeClr val="dk2"/>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3"/>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920"/>
              <a:buNone/>
              <a:defRPr sz="2400">
                <a:solidFill>
                  <a:srgbClr val="888888"/>
                </a:solidFill>
              </a:defRPr>
            </a:lvl1pPr>
            <a:lvl2pPr indent="-228600" lvl="1" marL="914400" algn="l">
              <a:lnSpc>
                <a:spcPct val="100000"/>
              </a:lnSpc>
              <a:spcBef>
                <a:spcPts val="500"/>
              </a:spcBef>
              <a:spcAft>
                <a:spcPts val="0"/>
              </a:spcAft>
              <a:buClr>
                <a:srgbClr val="888888"/>
              </a:buClr>
              <a:buSzPts val="1600"/>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280"/>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4"/>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38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2" type="body"/>
          </p:nvPr>
        </p:nvSpPr>
        <p:spPr>
          <a:xfrm>
            <a:off x="6172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39788" y="1734325"/>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2" type="body"/>
          </p:nvPr>
        </p:nvSpPr>
        <p:spPr>
          <a:xfrm>
            <a:off x="839788" y="2558237"/>
            <a:ext cx="5157787"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3" type="body"/>
          </p:nvPr>
        </p:nvSpPr>
        <p:spPr>
          <a:xfrm>
            <a:off x="6172200" y="1734325"/>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
          <p:cNvSpPr txBox="1"/>
          <p:nvPr>
            <p:ph idx="4" type="body"/>
          </p:nvPr>
        </p:nvSpPr>
        <p:spPr>
          <a:xfrm>
            <a:off x="6172200" y="2558237"/>
            <a:ext cx="5183188"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1000"/>
              </a:spcBef>
              <a:spcAft>
                <a:spcPts val="0"/>
              </a:spcAft>
              <a:buClr>
                <a:schemeClr val="dk2"/>
              </a:buClr>
              <a:buSzPts val="2560"/>
              <a:buChar char="•"/>
              <a:defRPr sz="3200"/>
            </a:lvl1pPr>
            <a:lvl2pPr indent="-370840" lvl="1" marL="914400" algn="l">
              <a:lnSpc>
                <a:spcPct val="100000"/>
              </a:lnSpc>
              <a:spcBef>
                <a:spcPts val="500"/>
              </a:spcBef>
              <a:spcAft>
                <a:spcPts val="0"/>
              </a:spcAft>
              <a:buClr>
                <a:schemeClr val="dk2"/>
              </a:buClr>
              <a:buSzPts val="2240"/>
              <a:buChar char="•"/>
              <a:defRPr sz="2800"/>
            </a:lvl2pPr>
            <a:lvl3pPr indent="-350519" lvl="2" marL="1371600" algn="l">
              <a:lnSpc>
                <a:spcPct val="100000"/>
              </a:lnSpc>
              <a:spcBef>
                <a:spcPts val="500"/>
              </a:spcBef>
              <a:spcAft>
                <a:spcPts val="0"/>
              </a:spcAft>
              <a:buClr>
                <a:schemeClr val="dk2"/>
              </a:buClr>
              <a:buSzPts val="1920"/>
              <a:buChar char="•"/>
              <a:defRPr sz="2400"/>
            </a:lvl3pPr>
            <a:lvl4pPr indent="-330200" lvl="3" marL="1828800" algn="l">
              <a:lnSpc>
                <a:spcPct val="100000"/>
              </a:lnSpc>
              <a:spcBef>
                <a:spcPts val="500"/>
              </a:spcBef>
              <a:spcAft>
                <a:spcPts val="0"/>
              </a:spcAft>
              <a:buClr>
                <a:schemeClr val="dk2"/>
              </a:buClr>
              <a:buSzPts val="1600"/>
              <a:buChar char="•"/>
              <a:defRPr sz="2000"/>
            </a:lvl4pPr>
            <a:lvl5pPr indent="-330200" lvl="4" marL="2286000" algn="l">
              <a:lnSpc>
                <a:spcPct val="100000"/>
              </a:lnSpc>
              <a:spcBef>
                <a:spcPts val="500"/>
              </a:spcBef>
              <a:spcAft>
                <a:spcPts val="0"/>
              </a:spcAft>
              <a:buClr>
                <a:schemeClr val="dk2"/>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9"/>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5183188" y="987425"/>
            <a:ext cx="6172200" cy="4873625"/>
          </a:xfrm>
          <a:prstGeom prst="rect">
            <a:avLst/>
          </a:prstGeom>
          <a:noFill/>
          <a:ln>
            <a:noFill/>
          </a:ln>
        </p:spPr>
      </p:sp>
      <p:sp>
        <p:nvSpPr>
          <p:cNvPr id="71" name="Google Shape;71;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0"/>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flipH="1">
            <a:off x="0" y="0"/>
            <a:ext cx="3119718" cy="68580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7" name="Google Shape;7;p1"/>
          <p:cNvCxnSpPr/>
          <p:nvPr/>
        </p:nvCxnSpPr>
        <p:spPr>
          <a:xfrm flipH="1">
            <a:off x="0" y="0"/>
            <a:ext cx="903768" cy="65436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8" name="Google Shape;8;p1"/>
          <p:cNvCxnSpPr/>
          <p:nvPr/>
        </p:nvCxnSpPr>
        <p:spPr>
          <a:xfrm rot="10800000">
            <a:off x="-42863" y="5791200"/>
            <a:ext cx="6286501" cy="106680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 name="Google Shape;9;p1"/>
          <p:cNvCxnSpPr/>
          <p:nvPr/>
        </p:nvCxnSpPr>
        <p:spPr>
          <a:xfrm flipH="1">
            <a:off x="8462964" y="5848350"/>
            <a:ext cx="3729036" cy="100965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0" name="Google Shape;10;p1"/>
          <p:cNvCxnSpPr/>
          <p:nvPr/>
        </p:nvCxnSpPr>
        <p:spPr>
          <a:xfrm flipH="1">
            <a:off x="11543158" y="1647825"/>
            <a:ext cx="648842" cy="52101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1" name="Google Shape;11;p1"/>
          <p:cNvCxnSpPr/>
          <p:nvPr/>
        </p:nvCxnSpPr>
        <p:spPr>
          <a:xfrm rot="10800000">
            <a:off x="10781554" y="0"/>
            <a:ext cx="1410446" cy="425834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2" name="Google Shape;12;p1"/>
          <p:cNvCxnSpPr/>
          <p:nvPr/>
        </p:nvCxnSpPr>
        <p:spPr>
          <a:xfrm rot="10800000">
            <a:off x="6529388" y="-4763"/>
            <a:ext cx="5662612" cy="931975"/>
          </a:xfrm>
          <a:prstGeom prst="straightConnector1">
            <a:avLst/>
          </a:prstGeom>
          <a:noFill/>
          <a:ln cap="flat" cmpd="sng" w="12700">
            <a:solidFill>
              <a:schemeClr val="accent2">
                <a:alpha val="69803"/>
              </a:schemeClr>
            </a:solidFill>
            <a:prstDash val="solid"/>
            <a:miter lim="800000"/>
            <a:headEnd len="sm" w="sm" type="none"/>
            <a:tailEnd len="sm" w="sm" type="none"/>
          </a:ln>
        </p:spPr>
      </p:cxnSp>
      <p:sp>
        <p:nvSpPr>
          <p:cNvPr id="13" name="Google Shape;13;p1"/>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Play"/>
              <a:buNone/>
              <a:defRPr b="0" i="1" sz="4400" u="none" cap="none" strike="noStrike">
                <a:solidFill>
                  <a:schemeClr val="dk2"/>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100000"/>
              </a:lnSpc>
              <a:spcBef>
                <a:spcPts val="1000"/>
              </a:spcBef>
              <a:spcAft>
                <a:spcPts val="0"/>
              </a:spcAft>
              <a:buClr>
                <a:schemeClr val="dk2"/>
              </a:buClr>
              <a:buSzPts val="1920"/>
              <a:buFont typeface="Arial"/>
              <a:buChar char="•"/>
              <a:defRPr b="0" i="0" sz="2400" u="none" cap="none" strike="noStrike">
                <a:solidFill>
                  <a:schemeClr val="dk2"/>
                </a:solidFill>
                <a:latin typeface="Open Sans Light"/>
                <a:ea typeface="Open Sans Light"/>
                <a:cs typeface="Open Sans Light"/>
                <a:sym typeface="Open Sans Light"/>
              </a:defRPr>
            </a:lvl1pPr>
            <a:lvl2pPr indent="-330200" lvl="1" marL="914400" marR="0" rtl="0" algn="l">
              <a:lnSpc>
                <a:spcPct val="100000"/>
              </a:lnSpc>
              <a:spcBef>
                <a:spcPts val="500"/>
              </a:spcBef>
              <a:spcAft>
                <a:spcPts val="0"/>
              </a:spcAft>
              <a:buClr>
                <a:schemeClr val="dk2"/>
              </a:buClr>
              <a:buSzPts val="1600"/>
              <a:buFont typeface="Arial"/>
              <a:buChar char="•"/>
              <a:defRPr b="0" i="0" sz="2000" u="none" cap="none" strike="noStrike">
                <a:solidFill>
                  <a:schemeClr val="dk2"/>
                </a:solidFill>
                <a:latin typeface="Open Sans Light"/>
                <a:ea typeface="Open Sans Light"/>
                <a:cs typeface="Open Sans Light"/>
                <a:sym typeface="Open Sans Light"/>
              </a:defRPr>
            </a:lvl2pPr>
            <a:lvl3pPr indent="-320039" lvl="2" marL="1371600" marR="0" rtl="0" algn="l">
              <a:lnSpc>
                <a:spcPct val="100000"/>
              </a:lnSpc>
              <a:spcBef>
                <a:spcPts val="500"/>
              </a:spcBef>
              <a:spcAft>
                <a:spcPts val="0"/>
              </a:spcAft>
              <a:buClr>
                <a:schemeClr val="dk2"/>
              </a:buClr>
              <a:buSzPts val="1440"/>
              <a:buFont typeface="Arial"/>
              <a:buChar char="•"/>
              <a:defRPr b="0" i="0" sz="1800" u="none" cap="none" strike="noStrike">
                <a:solidFill>
                  <a:schemeClr val="dk2"/>
                </a:solidFill>
                <a:latin typeface="Open Sans Light"/>
                <a:ea typeface="Open Sans Light"/>
                <a:cs typeface="Open Sans Light"/>
                <a:sym typeface="Open Sans Light"/>
              </a:defRPr>
            </a:lvl3pPr>
            <a:lvl4pPr indent="-309880" lvl="3" marL="18288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4pPr>
            <a:lvl5pPr indent="-309879" lvl="4" marL="22860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5" name="Google Shape;15;p1"/>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0" i="0" sz="1100" u="none" cap="none" strike="noStrike">
                <a:solidFill>
                  <a:schemeClr val="dk2"/>
                </a:solidFill>
                <a:latin typeface="Open Sans Light"/>
                <a:ea typeface="Open Sans Light"/>
                <a:cs typeface="Open Sans Light"/>
                <a:sym typeface="Open Sans Light"/>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6" name="Google Shape;16;p1"/>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1200" u="none" cap="none" strike="noStrike">
                <a:solidFill>
                  <a:schemeClr val="dk2"/>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7" name="Google Shape;17;p1"/>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100" u="none" cap="none" strike="noStrike">
                <a:solidFill>
                  <a:schemeClr val="dk2"/>
                </a:solidFill>
                <a:latin typeface="Open Sans Light"/>
                <a:ea typeface="Open Sans Light"/>
                <a:cs typeface="Open Sans Light"/>
                <a:sym typeface="Open Sans Light"/>
              </a:defRPr>
            </a:lvl1pPr>
            <a:lvl2pPr indent="0" lvl="1" marL="0" marR="0" rtl="0" algn="r">
              <a:spcBef>
                <a:spcPts val="0"/>
              </a:spcBef>
              <a:buNone/>
              <a:defRPr b="0" i="0" sz="1100" u="none" cap="none" strike="noStrike">
                <a:solidFill>
                  <a:schemeClr val="dk2"/>
                </a:solidFill>
                <a:latin typeface="Open Sans Light"/>
                <a:ea typeface="Open Sans Light"/>
                <a:cs typeface="Open Sans Light"/>
                <a:sym typeface="Open Sans Light"/>
              </a:defRPr>
            </a:lvl2pPr>
            <a:lvl3pPr indent="0" lvl="2" marL="0" marR="0" rtl="0" algn="r">
              <a:spcBef>
                <a:spcPts val="0"/>
              </a:spcBef>
              <a:buNone/>
              <a:defRPr b="0" i="0" sz="1100" u="none" cap="none" strike="noStrike">
                <a:solidFill>
                  <a:schemeClr val="dk2"/>
                </a:solidFill>
                <a:latin typeface="Open Sans Light"/>
                <a:ea typeface="Open Sans Light"/>
                <a:cs typeface="Open Sans Light"/>
                <a:sym typeface="Open Sans Light"/>
              </a:defRPr>
            </a:lvl3pPr>
            <a:lvl4pPr indent="0" lvl="3" marL="0" marR="0" rtl="0" algn="r">
              <a:spcBef>
                <a:spcPts val="0"/>
              </a:spcBef>
              <a:buNone/>
              <a:defRPr b="0" i="0" sz="1100" u="none" cap="none" strike="noStrike">
                <a:solidFill>
                  <a:schemeClr val="dk2"/>
                </a:solidFill>
                <a:latin typeface="Open Sans Light"/>
                <a:ea typeface="Open Sans Light"/>
                <a:cs typeface="Open Sans Light"/>
                <a:sym typeface="Open Sans Light"/>
              </a:defRPr>
            </a:lvl4pPr>
            <a:lvl5pPr indent="0" lvl="4" marL="0" marR="0" rtl="0" algn="r">
              <a:spcBef>
                <a:spcPts val="0"/>
              </a:spcBef>
              <a:buNone/>
              <a:defRPr b="0" i="0" sz="1100" u="none" cap="none" strike="noStrike">
                <a:solidFill>
                  <a:schemeClr val="dk2"/>
                </a:solidFill>
                <a:latin typeface="Open Sans Light"/>
                <a:ea typeface="Open Sans Light"/>
                <a:cs typeface="Open Sans Light"/>
                <a:sym typeface="Open Sans Light"/>
              </a:defRPr>
            </a:lvl5pPr>
            <a:lvl6pPr indent="0" lvl="5" marL="0" marR="0" rtl="0" algn="r">
              <a:spcBef>
                <a:spcPts val="0"/>
              </a:spcBef>
              <a:buNone/>
              <a:defRPr b="0" i="0" sz="1100" u="none" cap="none" strike="noStrike">
                <a:solidFill>
                  <a:schemeClr val="dk2"/>
                </a:solidFill>
                <a:latin typeface="Open Sans Light"/>
                <a:ea typeface="Open Sans Light"/>
                <a:cs typeface="Open Sans Light"/>
                <a:sym typeface="Open Sans Light"/>
              </a:defRPr>
            </a:lvl6pPr>
            <a:lvl7pPr indent="0" lvl="6" marL="0" marR="0" rtl="0" algn="r">
              <a:spcBef>
                <a:spcPts val="0"/>
              </a:spcBef>
              <a:buNone/>
              <a:defRPr b="0" i="0" sz="1100" u="none" cap="none" strike="noStrike">
                <a:solidFill>
                  <a:schemeClr val="dk2"/>
                </a:solidFill>
                <a:latin typeface="Open Sans Light"/>
                <a:ea typeface="Open Sans Light"/>
                <a:cs typeface="Open Sans Light"/>
                <a:sym typeface="Open Sans Light"/>
              </a:defRPr>
            </a:lvl7pPr>
            <a:lvl8pPr indent="0" lvl="7" marL="0" marR="0" rtl="0" algn="r">
              <a:spcBef>
                <a:spcPts val="0"/>
              </a:spcBef>
              <a:buNone/>
              <a:defRPr b="0" i="0" sz="1100" u="none" cap="none" strike="noStrike">
                <a:solidFill>
                  <a:schemeClr val="dk2"/>
                </a:solidFill>
                <a:latin typeface="Open Sans Light"/>
                <a:ea typeface="Open Sans Light"/>
                <a:cs typeface="Open Sans Light"/>
                <a:sym typeface="Open Sans Light"/>
              </a:defRPr>
            </a:lvl8pPr>
            <a:lvl9pPr indent="0" lvl="8" marL="0" marR="0" rtl="0" algn="r">
              <a:spcBef>
                <a:spcPts val="0"/>
              </a:spcBef>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cxnSp>
        <p:nvCxnSpPr>
          <p:cNvPr id="91" name="Google Shape;91;p13"/>
          <p:cNvCxnSpPr/>
          <p:nvPr/>
        </p:nvCxnSpPr>
        <p:spPr>
          <a:xfrm flipH="1">
            <a:off x="0" y="0"/>
            <a:ext cx="3119718" cy="68580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2" name="Google Shape;92;p13"/>
          <p:cNvCxnSpPr/>
          <p:nvPr/>
        </p:nvCxnSpPr>
        <p:spPr>
          <a:xfrm flipH="1">
            <a:off x="0" y="0"/>
            <a:ext cx="903768" cy="65436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3" name="Google Shape;93;p13"/>
          <p:cNvCxnSpPr/>
          <p:nvPr/>
        </p:nvCxnSpPr>
        <p:spPr>
          <a:xfrm rot="10800000">
            <a:off x="-42863" y="5791200"/>
            <a:ext cx="6286501" cy="106680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4" name="Google Shape;94;p13"/>
          <p:cNvCxnSpPr/>
          <p:nvPr/>
        </p:nvCxnSpPr>
        <p:spPr>
          <a:xfrm flipH="1">
            <a:off x="8462964" y="5848350"/>
            <a:ext cx="3729036" cy="100965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5" name="Google Shape;95;p13"/>
          <p:cNvCxnSpPr/>
          <p:nvPr/>
        </p:nvCxnSpPr>
        <p:spPr>
          <a:xfrm flipH="1">
            <a:off x="11543158" y="1647825"/>
            <a:ext cx="648842" cy="52101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6" name="Google Shape;96;p13"/>
          <p:cNvCxnSpPr/>
          <p:nvPr/>
        </p:nvCxnSpPr>
        <p:spPr>
          <a:xfrm rot="10800000">
            <a:off x="10781554" y="0"/>
            <a:ext cx="1410446" cy="425834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7" name="Google Shape;97;p13"/>
          <p:cNvCxnSpPr/>
          <p:nvPr/>
        </p:nvCxnSpPr>
        <p:spPr>
          <a:xfrm rot="10800000">
            <a:off x="6529388" y="-4763"/>
            <a:ext cx="5662612" cy="931975"/>
          </a:xfrm>
          <a:prstGeom prst="straightConnector1">
            <a:avLst/>
          </a:prstGeom>
          <a:noFill/>
          <a:ln cap="flat" cmpd="sng" w="12700">
            <a:solidFill>
              <a:schemeClr val="accent2">
                <a:alpha val="69803"/>
              </a:schemeClr>
            </a:solidFill>
            <a:prstDash val="solid"/>
            <a:miter lim="800000"/>
            <a:headEnd len="sm" w="sm" type="none"/>
            <a:tailEnd len="sm" w="sm" type="none"/>
          </a:ln>
        </p:spPr>
      </p:cxnSp>
      <p:sp>
        <p:nvSpPr>
          <p:cNvPr id="98" name="Google Shape;9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9" name="Google Shape;99;p13"/>
          <p:cNvSpPr txBox="1"/>
          <p:nvPr>
            <p:ph type="title"/>
          </p:nvPr>
        </p:nvSpPr>
        <p:spPr>
          <a:xfrm>
            <a:off x="2138680" y="3144519"/>
            <a:ext cx="7889838" cy="258013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6600"/>
              <a:buFont typeface="Play"/>
              <a:buNone/>
            </a:pPr>
            <a:r>
              <a:rPr lang="en-US" sz="6600"/>
              <a:t>INVESTMATE</a:t>
            </a:r>
            <a:endParaRPr/>
          </a:p>
        </p:txBody>
      </p:sp>
      <p:cxnSp>
        <p:nvCxnSpPr>
          <p:cNvPr id="100" name="Google Shape;100;p13"/>
          <p:cNvCxnSpPr/>
          <p:nvPr/>
        </p:nvCxnSpPr>
        <p:spPr>
          <a:xfrm flipH="1">
            <a:off x="29882" y="0"/>
            <a:ext cx="4318598" cy="133719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01" name="Google Shape;101;p13"/>
          <p:cNvCxnSpPr/>
          <p:nvPr/>
        </p:nvCxnSpPr>
        <p:spPr>
          <a:xfrm rot="10800000">
            <a:off x="487595" y="0"/>
            <a:ext cx="1466711" cy="6858000"/>
          </a:xfrm>
          <a:prstGeom prst="straightConnector1">
            <a:avLst/>
          </a:prstGeom>
          <a:noFill/>
          <a:ln cap="flat" cmpd="sng" w="12700">
            <a:solidFill>
              <a:srgbClr val="D5C3C5"/>
            </a:solidFill>
            <a:prstDash val="solid"/>
            <a:miter lim="800000"/>
            <a:headEnd len="sm" w="sm" type="none"/>
            <a:tailEnd len="sm" w="sm" type="none"/>
          </a:ln>
        </p:spPr>
      </p:cxnSp>
      <p:cxnSp>
        <p:nvCxnSpPr>
          <p:cNvPr id="102" name="Google Shape;102;p13"/>
          <p:cNvCxnSpPr/>
          <p:nvPr/>
        </p:nvCxnSpPr>
        <p:spPr>
          <a:xfrm flipH="1">
            <a:off x="6482080" y="4171575"/>
            <a:ext cx="5739800" cy="268642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03" name="Google Shape;103;p13"/>
          <p:cNvCxnSpPr/>
          <p:nvPr/>
        </p:nvCxnSpPr>
        <p:spPr>
          <a:xfrm flipH="1">
            <a:off x="10296432" y="1116305"/>
            <a:ext cx="1895568" cy="574169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04" name="Google Shape;104;p13"/>
          <p:cNvCxnSpPr/>
          <p:nvPr/>
        </p:nvCxnSpPr>
        <p:spPr>
          <a:xfrm rot="10800000">
            <a:off x="8978150" y="4219"/>
            <a:ext cx="3227294" cy="3081499"/>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05" name="Google Shape;105;p13"/>
          <p:cNvCxnSpPr/>
          <p:nvPr/>
        </p:nvCxnSpPr>
        <p:spPr>
          <a:xfrm>
            <a:off x="9434056" y="4619"/>
            <a:ext cx="2771388" cy="773883"/>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06" name="Google Shape;106;p13"/>
          <p:cNvCxnSpPr/>
          <p:nvPr/>
        </p:nvCxnSpPr>
        <p:spPr>
          <a:xfrm rot="10800000">
            <a:off x="-29880" y="5342966"/>
            <a:ext cx="8964704" cy="1515034"/>
          </a:xfrm>
          <a:prstGeom prst="straightConnector1">
            <a:avLst/>
          </a:prstGeom>
          <a:noFill/>
          <a:ln cap="flat" cmpd="sng" w="12700">
            <a:solidFill>
              <a:schemeClr val="accent2">
                <a:alpha val="69803"/>
              </a:schemeClr>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A logo with a smile&#10;&#10;Description automatically generated" id="199" name="Google Shape;199;p22"/>
          <p:cNvPicPr preferRelativeResize="0"/>
          <p:nvPr/>
        </p:nvPicPr>
        <p:blipFill rotWithShape="1">
          <a:blip r:embed="rId3">
            <a:alphaModFix/>
          </a:blip>
          <a:srcRect b="0" l="0" r="0" t="0"/>
          <a:stretch/>
        </p:blipFill>
        <p:spPr>
          <a:xfrm>
            <a:off x="870530" y="1384582"/>
            <a:ext cx="1841500" cy="1104900"/>
          </a:xfrm>
          <a:prstGeom prst="rect">
            <a:avLst/>
          </a:prstGeom>
          <a:noFill/>
          <a:ln>
            <a:noFill/>
          </a:ln>
        </p:spPr>
      </p:pic>
      <p:pic>
        <p:nvPicPr>
          <p:cNvPr descr="A group of logos on a black background&#10;&#10;Description automatically generated" id="200" name="Google Shape;200;p22"/>
          <p:cNvPicPr preferRelativeResize="0"/>
          <p:nvPr/>
        </p:nvPicPr>
        <p:blipFill rotWithShape="1">
          <a:blip r:embed="rId4">
            <a:alphaModFix/>
          </a:blip>
          <a:srcRect b="0" l="0" r="0" t="0"/>
          <a:stretch/>
        </p:blipFill>
        <p:spPr>
          <a:xfrm>
            <a:off x="3153096" y="1039197"/>
            <a:ext cx="2942904" cy="1795670"/>
          </a:xfrm>
          <a:prstGeom prst="rect">
            <a:avLst/>
          </a:prstGeom>
          <a:noFill/>
          <a:ln>
            <a:noFill/>
          </a:ln>
        </p:spPr>
      </p:pic>
      <p:pic>
        <p:nvPicPr>
          <p:cNvPr id="201" name="Google Shape;201;p22"/>
          <p:cNvPicPr preferRelativeResize="0"/>
          <p:nvPr/>
        </p:nvPicPr>
        <p:blipFill rotWithShape="1">
          <a:blip r:embed="rId5">
            <a:alphaModFix/>
          </a:blip>
          <a:srcRect b="0" l="0" r="0" t="0"/>
          <a:stretch/>
        </p:blipFill>
        <p:spPr>
          <a:xfrm>
            <a:off x="6243796" y="965842"/>
            <a:ext cx="2825655" cy="1589431"/>
          </a:xfrm>
          <a:prstGeom prst="rect">
            <a:avLst/>
          </a:prstGeom>
          <a:noFill/>
          <a:ln>
            <a:noFill/>
          </a:ln>
        </p:spPr>
      </p:pic>
      <p:pic>
        <p:nvPicPr>
          <p:cNvPr descr="A logo with text on it&#10;&#10;Description automatically generated with medium confidence" id="202" name="Google Shape;202;p22"/>
          <p:cNvPicPr preferRelativeResize="0"/>
          <p:nvPr/>
        </p:nvPicPr>
        <p:blipFill rotWithShape="1">
          <a:blip r:embed="rId6">
            <a:alphaModFix/>
          </a:blip>
          <a:srcRect b="0" l="0" r="0" t="0"/>
          <a:stretch/>
        </p:blipFill>
        <p:spPr>
          <a:xfrm>
            <a:off x="449054" y="3618671"/>
            <a:ext cx="3272655" cy="1761609"/>
          </a:xfrm>
          <a:prstGeom prst="rect">
            <a:avLst/>
          </a:prstGeom>
          <a:noFill/>
          <a:ln>
            <a:noFill/>
          </a:ln>
        </p:spPr>
      </p:pic>
      <p:pic>
        <p:nvPicPr>
          <p:cNvPr descr="A blue waves on a white background&#10;&#10;Description automatically generated" id="203" name="Google Shape;203;p22"/>
          <p:cNvPicPr preferRelativeResize="0"/>
          <p:nvPr/>
        </p:nvPicPr>
        <p:blipFill rotWithShape="1">
          <a:blip r:embed="rId7">
            <a:alphaModFix/>
          </a:blip>
          <a:srcRect b="0" l="0" r="0" t="0"/>
          <a:stretch/>
        </p:blipFill>
        <p:spPr>
          <a:xfrm>
            <a:off x="4485585" y="3618671"/>
            <a:ext cx="2666816" cy="1622468"/>
          </a:xfrm>
          <a:prstGeom prst="rect">
            <a:avLst/>
          </a:prstGeom>
          <a:noFill/>
          <a:ln>
            <a:noFill/>
          </a:ln>
        </p:spPr>
      </p:pic>
      <p:pic>
        <p:nvPicPr>
          <p:cNvPr descr="A logo with a leaf&#10;&#10;Description automatically generated" id="204" name="Google Shape;204;p22"/>
          <p:cNvPicPr preferRelativeResize="0"/>
          <p:nvPr/>
        </p:nvPicPr>
        <p:blipFill rotWithShape="1">
          <a:blip r:embed="rId8">
            <a:alphaModFix/>
          </a:blip>
          <a:srcRect b="0" l="0" r="0" t="0"/>
          <a:stretch/>
        </p:blipFill>
        <p:spPr>
          <a:xfrm>
            <a:off x="7152401" y="3282725"/>
            <a:ext cx="3592622" cy="2696541"/>
          </a:xfrm>
          <a:prstGeom prst="rect">
            <a:avLst/>
          </a:prstGeom>
          <a:noFill/>
          <a:ln>
            <a:noFill/>
          </a:ln>
        </p:spPr>
      </p:pic>
      <p:sp>
        <p:nvSpPr>
          <p:cNvPr id="205" name="Google Shape;205;p22"/>
          <p:cNvSpPr txBox="1"/>
          <p:nvPr/>
        </p:nvSpPr>
        <p:spPr>
          <a:xfrm>
            <a:off x="1070066" y="245020"/>
            <a:ext cx="23391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Open Sans Light"/>
                <a:ea typeface="Open Sans Light"/>
                <a:cs typeface="Open Sans Light"/>
                <a:sym typeface="Open Sans Light"/>
              </a:rPr>
              <a:t>TECH STACK</a:t>
            </a:r>
            <a:endParaRPr/>
          </a:p>
        </p:txBody>
      </p:sp>
      <p:pic>
        <p:nvPicPr>
          <p:cNvPr descr="A blue and black logo&#10;&#10;Description automatically generated" id="206" name="Google Shape;206;p22"/>
          <p:cNvPicPr preferRelativeResize="0"/>
          <p:nvPr/>
        </p:nvPicPr>
        <p:blipFill rotWithShape="1">
          <a:blip r:embed="rId9">
            <a:alphaModFix/>
          </a:blip>
          <a:srcRect b="0" l="0" r="0" t="0"/>
          <a:stretch/>
        </p:blipFill>
        <p:spPr>
          <a:xfrm>
            <a:off x="9217248" y="891351"/>
            <a:ext cx="2104222" cy="21042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nvSpPr>
        <p:spPr>
          <a:xfrm>
            <a:off x="1656521" y="795130"/>
            <a:ext cx="198804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Open Sans Light"/>
                <a:ea typeface="Open Sans Light"/>
                <a:cs typeface="Open Sans Light"/>
                <a:sym typeface="Open Sans Light"/>
              </a:rPr>
              <a:t>Sprint Table</a:t>
            </a:r>
            <a:endParaRPr/>
          </a:p>
        </p:txBody>
      </p:sp>
      <p:graphicFrame>
        <p:nvGraphicFramePr>
          <p:cNvPr id="212" name="Google Shape;212;p23"/>
          <p:cNvGraphicFramePr/>
          <p:nvPr/>
        </p:nvGraphicFramePr>
        <p:xfrm>
          <a:off x="1910814" y="1586430"/>
          <a:ext cx="3000000" cy="3000000"/>
        </p:xfrm>
        <a:graphic>
          <a:graphicData uri="http://schemas.openxmlformats.org/drawingml/2006/table">
            <a:tbl>
              <a:tblPr bandRow="1" firstRow="1">
                <a:noFill/>
                <a:tableStyleId>{0F4521A4-6ABF-42D6-8898-38813CD87A47}</a:tableStyleId>
              </a:tblPr>
              <a:tblGrid>
                <a:gridCol w="2709325"/>
                <a:gridCol w="2709325"/>
                <a:gridCol w="2709325"/>
              </a:tblGrid>
              <a:tr h="504125">
                <a:tc>
                  <a:txBody>
                    <a:bodyPr/>
                    <a:lstStyle/>
                    <a:p>
                      <a:pPr indent="0" lvl="0" marL="0" marR="0" rtl="0" algn="ctr">
                        <a:spcBef>
                          <a:spcPts val="0"/>
                        </a:spcBef>
                        <a:spcAft>
                          <a:spcPts val="0"/>
                        </a:spcAft>
                        <a:buNone/>
                      </a:pPr>
                      <a:r>
                        <a:rPr lang="en-US" sz="1800" u="none" cap="none" strike="noStrike"/>
                        <a:t>Task</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Duration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Assigned to</a:t>
                      </a:r>
                      <a:endParaRPr/>
                    </a:p>
                  </a:txBody>
                  <a:tcPr marT="45725" marB="45725" marR="91450" marL="91450"/>
                </a:tc>
              </a:tr>
              <a:tr h="434450">
                <a:tc>
                  <a:txBody>
                    <a:bodyPr/>
                    <a:lstStyle/>
                    <a:p>
                      <a:pPr indent="0" lvl="0" marL="0" marR="0" rtl="0" algn="l">
                        <a:spcBef>
                          <a:spcPts val="0"/>
                        </a:spcBef>
                        <a:spcAft>
                          <a:spcPts val="0"/>
                        </a:spcAft>
                        <a:buNone/>
                      </a:pPr>
                      <a:r>
                        <a:rPr lang="en-US" sz="1800" u="none" cap="none" strike="noStrike"/>
                        <a:t>Idea Finalization</a:t>
                      </a:r>
                      <a:endParaRPr/>
                    </a:p>
                  </a:txBody>
                  <a:tcPr marT="45725" marB="45725" marR="91450" marL="91450"/>
                </a:tc>
                <a:tc>
                  <a:txBody>
                    <a:bodyPr/>
                    <a:lstStyle/>
                    <a:p>
                      <a:pPr indent="0" lvl="0" marL="0" marR="0" rtl="0" algn="ctr">
                        <a:spcBef>
                          <a:spcPts val="0"/>
                        </a:spcBef>
                        <a:spcAft>
                          <a:spcPts val="0"/>
                        </a:spcAft>
                        <a:buNone/>
                      </a:pPr>
                      <a:r>
                        <a:rPr lang="en-US" sz="1800"/>
                        <a:t>2 Days</a:t>
                      </a:r>
                      <a:endParaRPr/>
                    </a:p>
                  </a:txBody>
                  <a:tcPr marT="45725" marB="45725" marR="91450" marL="91450"/>
                </a:tc>
                <a:tc>
                  <a:txBody>
                    <a:bodyPr/>
                    <a:lstStyle/>
                    <a:p>
                      <a:pPr indent="0" lvl="0" marL="0" marR="0" rtl="0" algn="l">
                        <a:spcBef>
                          <a:spcPts val="0"/>
                        </a:spcBef>
                        <a:spcAft>
                          <a:spcPts val="0"/>
                        </a:spcAft>
                        <a:buNone/>
                      </a:pPr>
                      <a:r>
                        <a:rPr lang="en-US" sz="1800"/>
                        <a:t>Entire team</a:t>
                      </a:r>
                      <a:endParaRPr/>
                    </a:p>
                  </a:txBody>
                  <a:tcPr marT="45725" marB="45725" marR="91450" marL="91450"/>
                </a:tc>
              </a:tr>
              <a:tr h="434450">
                <a:tc>
                  <a:txBody>
                    <a:bodyPr/>
                    <a:lstStyle/>
                    <a:p>
                      <a:pPr indent="0" lvl="0" marL="0" marR="0" rtl="0" algn="l">
                        <a:spcBef>
                          <a:spcPts val="0"/>
                        </a:spcBef>
                        <a:spcAft>
                          <a:spcPts val="0"/>
                        </a:spcAft>
                        <a:buNone/>
                      </a:pPr>
                      <a:r>
                        <a:rPr lang="en-US" sz="1800"/>
                        <a:t>Roles &amp; Responsibilities</a:t>
                      </a:r>
                      <a:endParaRPr/>
                    </a:p>
                  </a:txBody>
                  <a:tcPr marT="45725" marB="45725" marR="91450" marL="91450"/>
                </a:tc>
                <a:tc>
                  <a:txBody>
                    <a:bodyPr/>
                    <a:lstStyle/>
                    <a:p>
                      <a:pPr indent="0" lvl="0" marL="0" marR="0" rtl="0" algn="ctr">
                        <a:spcBef>
                          <a:spcPts val="0"/>
                        </a:spcBef>
                        <a:spcAft>
                          <a:spcPts val="0"/>
                        </a:spcAft>
                        <a:buNone/>
                      </a:pPr>
                      <a:r>
                        <a:rPr lang="en-US" sz="1800"/>
                        <a:t>1 Day</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Open Sans Light"/>
                        <a:buNone/>
                      </a:pPr>
                      <a:r>
                        <a:rPr lang="en-US" sz="1800"/>
                        <a:t>Entire team</a:t>
                      </a:r>
                      <a:endParaRPr/>
                    </a:p>
                  </a:txBody>
                  <a:tcPr marT="45725" marB="45725" marR="91450" marL="91450"/>
                </a:tc>
              </a:tr>
              <a:tr h="749875">
                <a:tc>
                  <a:txBody>
                    <a:bodyPr/>
                    <a:lstStyle/>
                    <a:p>
                      <a:pPr indent="0" lvl="0" marL="0" marR="0" rtl="0" algn="l">
                        <a:spcBef>
                          <a:spcPts val="0"/>
                        </a:spcBef>
                        <a:spcAft>
                          <a:spcPts val="0"/>
                        </a:spcAft>
                        <a:buNone/>
                      </a:pPr>
                      <a:r>
                        <a:rPr lang="en-US" sz="1800"/>
                        <a:t>Research on investment theories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Open Sans Light"/>
                        <a:buNone/>
                      </a:pPr>
                      <a:r>
                        <a:rPr lang="en-US" sz="1800"/>
                        <a:t>2 Days</a:t>
                      </a:r>
                      <a:endParaRPr/>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Machine learning team</a:t>
                      </a:r>
                      <a:endParaRPr/>
                    </a:p>
                  </a:txBody>
                  <a:tcPr marT="45725" marB="45725" marR="91450" marL="91450"/>
                </a:tc>
              </a:tr>
              <a:tr h="434450">
                <a:tc>
                  <a:txBody>
                    <a:bodyPr/>
                    <a:lstStyle/>
                    <a:p>
                      <a:pPr indent="0" lvl="0" marL="0" marR="0" rtl="0" algn="l">
                        <a:spcBef>
                          <a:spcPts val="0"/>
                        </a:spcBef>
                        <a:spcAft>
                          <a:spcPts val="0"/>
                        </a:spcAft>
                        <a:buNone/>
                      </a:pPr>
                      <a:r>
                        <a:rPr lang="en-US" sz="1800"/>
                        <a:t>Tech stack finalization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Open Sans Light"/>
                        <a:buNone/>
                      </a:pPr>
                      <a:r>
                        <a:rPr lang="en-US" sz="1800"/>
                        <a:t>3 Days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Open Sans Light"/>
                        <a:buNone/>
                      </a:pPr>
                      <a:r>
                        <a:rPr lang="en-US" sz="1800"/>
                        <a:t>Entire team</a:t>
                      </a:r>
                      <a:endParaRPr/>
                    </a:p>
                  </a:txBody>
                  <a:tcPr marT="45725" marB="45725" marR="91450" marL="91450"/>
                </a:tc>
              </a:tr>
              <a:tr h="434450">
                <a:tc>
                  <a:txBody>
                    <a:bodyPr/>
                    <a:lstStyle/>
                    <a:p>
                      <a:pPr indent="0" lvl="0" marL="0" marR="0" rtl="0" algn="l">
                        <a:spcBef>
                          <a:spcPts val="0"/>
                        </a:spcBef>
                        <a:spcAft>
                          <a:spcPts val="0"/>
                        </a:spcAft>
                        <a:buNone/>
                      </a:pPr>
                      <a:r>
                        <a:rPr lang="en-US" sz="1800"/>
                        <a:t>Team agreement</a:t>
                      </a:r>
                      <a:endParaRPr/>
                    </a:p>
                  </a:txBody>
                  <a:tcPr marT="45725" marB="45725" marR="91450" marL="91450"/>
                </a:tc>
                <a:tc>
                  <a:txBody>
                    <a:bodyPr/>
                    <a:lstStyle/>
                    <a:p>
                      <a:pPr indent="0" lvl="0" marL="0" marR="0" rtl="0" algn="ctr">
                        <a:spcBef>
                          <a:spcPts val="0"/>
                        </a:spcBef>
                        <a:spcAft>
                          <a:spcPts val="0"/>
                        </a:spcAft>
                        <a:buNone/>
                      </a:pPr>
                      <a:r>
                        <a:rPr lang="en-US" sz="1800"/>
                        <a:t>1 day</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Open Sans Light"/>
                        <a:buNone/>
                      </a:pPr>
                      <a:r>
                        <a:rPr lang="en-US" sz="1800"/>
                        <a:t>Entire team</a:t>
                      </a:r>
                      <a:endParaRPr/>
                    </a:p>
                  </a:txBody>
                  <a:tcPr marT="45725" marB="45725" marR="91450" marL="91450"/>
                </a:tc>
              </a:tr>
              <a:tr h="434450">
                <a:tc>
                  <a:txBody>
                    <a:bodyPr/>
                    <a:lstStyle/>
                    <a:p>
                      <a:pPr indent="0" lvl="0" marL="0" marR="0" rtl="0" algn="l">
                        <a:spcBef>
                          <a:spcPts val="0"/>
                        </a:spcBef>
                        <a:spcAft>
                          <a:spcPts val="0"/>
                        </a:spcAft>
                        <a:buNone/>
                      </a:pPr>
                      <a:r>
                        <a:rPr lang="en-US" sz="1800"/>
                        <a:t>Sprint 1 documentation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Open Sans Light"/>
                        <a:buNone/>
                      </a:pPr>
                      <a:r>
                        <a:rPr lang="en-US" sz="1800"/>
                        <a:t>2 Days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Open Sans Light"/>
                        <a:buNone/>
                      </a:pPr>
                      <a:r>
                        <a:rPr lang="en-US" sz="1800"/>
                        <a:t>Entire team</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nvSpPr>
        <p:spPr>
          <a:xfrm>
            <a:off x="1476260" y="661012"/>
            <a:ext cx="314861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Open Sans Light"/>
                <a:ea typeface="Open Sans Light"/>
                <a:cs typeface="Open Sans Light"/>
                <a:sym typeface="Open Sans Light"/>
              </a:rPr>
              <a:t>TEAM AGREEMENT</a:t>
            </a:r>
            <a:endParaRPr/>
          </a:p>
        </p:txBody>
      </p:sp>
      <p:pic>
        <p:nvPicPr>
          <p:cNvPr descr="A document with text and a list of questions&#10;&#10;Description automatically generated with medium confidence" id="218" name="Google Shape;218;p24"/>
          <p:cNvPicPr preferRelativeResize="0"/>
          <p:nvPr/>
        </p:nvPicPr>
        <p:blipFill rotWithShape="1">
          <a:blip r:embed="rId3">
            <a:alphaModFix/>
          </a:blip>
          <a:srcRect b="0" l="0" r="0" t="0"/>
          <a:stretch/>
        </p:blipFill>
        <p:spPr>
          <a:xfrm>
            <a:off x="4122255" y="1245787"/>
            <a:ext cx="5703360" cy="51073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nvSpPr>
        <p:spPr>
          <a:xfrm>
            <a:off x="1124870" y="1024568"/>
            <a:ext cx="26260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Open Sans Light"/>
                <a:ea typeface="Open Sans Light"/>
                <a:cs typeface="Open Sans Light"/>
                <a:sym typeface="Open Sans Light"/>
              </a:rPr>
              <a:t>RETROSPECTIVE</a:t>
            </a:r>
            <a:endParaRPr/>
          </a:p>
        </p:txBody>
      </p:sp>
      <p:sp>
        <p:nvSpPr>
          <p:cNvPr id="224" name="Google Shape;224;p25"/>
          <p:cNvSpPr txBox="1"/>
          <p:nvPr/>
        </p:nvSpPr>
        <p:spPr>
          <a:xfrm>
            <a:off x="1161083" y="2521528"/>
            <a:ext cx="233269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Light"/>
                <a:ea typeface="Open Sans Light"/>
                <a:cs typeface="Open Sans Light"/>
                <a:sym typeface="Open Sans Light"/>
              </a:rPr>
              <a:t>WHAT WENT WELL</a:t>
            </a:r>
            <a:endParaRPr/>
          </a:p>
          <a:p>
            <a:pPr indent="0" lvl="0" marL="0" marR="0" rtl="0" algn="l">
              <a:spcBef>
                <a:spcPts val="0"/>
              </a:spcBef>
              <a:spcAft>
                <a:spcPts val="0"/>
              </a:spcAft>
              <a:buNone/>
            </a:pPr>
            <a:r>
              <a:t/>
            </a:r>
            <a:endParaRPr b="1" sz="1800">
              <a:solidFill>
                <a:schemeClr val="dk1"/>
              </a:solidFill>
              <a:latin typeface="Open Sans Light"/>
              <a:ea typeface="Open Sans Light"/>
              <a:cs typeface="Open Sans Light"/>
              <a:sym typeface="Open Sans Light"/>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Light"/>
                <a:ea typeface="Open Sans Light"/>
                <a:cs typeface="Open Sans Light"/>
                <a:sym typeface="Open Sans Light"/>
              </a:rPr>
              <a:t>Active communication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Light"/>
                <a:ea typeface="Open Sans Light"/>
                <a:cs typeface="Open Sans Light"/>
                <a:sym typeface="Open Sans Light"/>
              </a:rPr>
              <a:t>Quick decision making</a:t>
            </a:r>
            <a:endParaRPr/>
          </a:p>
        </p:txBody>
      </p:sp>
      <p:sp>
        <p:nvSpPr>
          <p:cNvPr id="225" name="Google Shape;225;p25"/>
          <p:cNvSpPr txBox="1"/>
          <p:nvPr/>
        </p:nvSpPr>
        <p:spPr>
          <a:xfrm>
            <a:off x="4572000" y="2521528"/>
            <a:ext cx="275588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Light"/>
                <a:ea typeface="Open Sans Light"/>
                <a:cs typeface="Open Sans Light"/>
                <a:sym typeface="Open Sans Light"/>
              </a:rPr>
              <a:t>WHAT WE CAN IMPROVE</a:t>
            </a:r>
            <a:endParaRPr/>
          </a:p>
          <a:p>
            <a:pPr indent="0" lvl="0" marL="0" marR="0" rtl="0" algn="l">
              <a:spcBef>
                <a:spcPts val="0"/>
              </a:spcBef>
              <a:spcAft>
                <a:spcPts val="0"/>
              </a:spcAft>
              <a:buNone/>
            </a:pPr>
            <a:r>
              <a:t/>
            </a:r>
            <a:endParaRPr sz="1800">
              <a:solidFill>
                <a:schemeClr val="dk1"/>
              </a:solidFill>
              <a:latin typeface="Open Sans Light"/>
              <a:ea typeface="Open Sans Light"/>
              <a:cs typeface="Open Sans Light"/>
              <a:sym typeface="Open Sans Light"/>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Light"/>
                <a:ea typeface="Open Sans Light"/>
                <a:cs typeface="Open Sans Light"/>
                <a:sym typeface="Open Sans Light"/>
              </a:rPr>
              <a:t>Improve research</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Light"/>
                <a:ea typeface="Open Sans Light"/>
                <a:cs typeface="Open Sans Light"/>
                <a:sym typeface="Open Sans Light"/>
              </a:rPr>
              <a:t>Reduce overlapping of time</a:t>
            </a:r>
            <a:endParaRPr/>
          </a:p>
        </p:txBody>
      </p:sp>
      <p:sp>
        <p:nvSpPr>
          <p:cNvPr id="226" name="Google Shape;226;p25"/>
          <p:cNvSpPr txBox="1"/>
          <p:nvPr/>
        </p:nvSpPr>
        <p:spPr>
          <a:xfrm>
            <a:off x="8406110" y="2521528"/>
            <a:ext cx="251222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Light"/>
                <a:ea typeface="Open Sans Light"/>
                <a:cs typeface="Open Sans Light"/>
                <a:sym typeface="Open Sans Light"/>
              </a:rPr>
              <a:t>ACTION ITEMS</a:t>
            </a:r>
            <a:endParaRPr/>
          </a:p>
          <a:p>
            <a:pPr indent="0" lvl="0" marL="0" marR="0" rtl="0" algn="l">
              <a:spcBef>
                <a:spcPts val="0"/>
              </a:spcBef>
              <a:spcAft>
                <a:spcPts val="0"/>
              </a:spcAft>
              <a:buNone/>
            </a:pPr>
            <a:r>
              <a:t/>
            </a:r>
            <a:endParaRPr b="1" sz="1800">
              <a:solidFill>
                <a:schemeClr val="dk1"/>
              </a:solidFill>
              <a:latin typeface="Open Sans Light"/>
              <a:ea typeface="Open Sans Light"/>
              <a:cs typeface="Open Sans Light"/>
              <a:sym typeface="Open Sans Light"/>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Light"/>
                <a:ea typeface="Open Sans Light"/>
                <a:cs typeface="Open Sans Light"/>
                <a:sym typeface="Open Sans Light"/>
              </a:rPr>
              <a:t>Have recurring meetings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Light"/>
                <a:ea typeface="Open Sans Light"/>
                <a:cs typeface="Open Sans Light"/>
                <a:sym typeface="Open Sans Light"/>
              </a:rPr>
              <a:t>Keep realistic goals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143000" y="533401"/>
            <a:ext cx="9906000" cy="1382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Sprint 2</a:t>
            </a:r>
            <a:endParaRPr/>
          </a:p>
        </p:txBody>
      </p:sp>
      <p:sp>
        <p:nvSpPr>
          <p:cNvPr id="232" name="Google Shape;232;p26"/>
          <p:cNvSpPr txBox="1"/>
          <p:nvPr>
            <p:ph idx="1" type="body"/>
          </p:nvPr>
        </p:nvSpPr>
        <p:spPr>
          <a:xfrm>
            <a:off x="1143000" y="2009554"/>
            <a:ext cx="9906000" cy="4024500"/>
          </a:xfrm>
          <a:prstGeom prst="rect">
            <a:avLst/>
          </a:prstGeom>
        </p:spPr>
        <p:txBody>
          <a:bodyPr anchorCtr="0" anchor="t" bIns="45700" lIns="91425" spcFirstLastPara="1" rIns="91425" wrap="square" tIns="45700">
            <a:normAutofit/>
          </a:bodyPr>
          <a:lstStyle/>
          <a:p>
            <a:pPr indent="-350520" lvl="0" marL="457200" rtl="0" algn="l">
              <a:spcBef>
                <a:spcPts val="1000"/>
              </a:spcBef>
              <a:spcAft>
                <a:spcPts val="0"/>
              </a:spcAft>
              <a:buSzPts val="1920"/>
              <a:buChar char="•"/>
            </a:pPr>
            <a:r>
              <a:rPr lang="en-US"/>
              <a:t>Design UI and implement Machine Learning.</a:t>
            </a:r>
            <a:endParaRPr/>
          </a:p>
          <a:p>
            <a:pPr indent="-350520" lvl="0" marL="457200" rtl="0" algn="l">
              <a:spcBef>
                <a:spcPts val="0"/>
              </a:spcBef>
              <a:spcAft>
                <a:spcPts val="0"/>
              </a:spcAft>
              <a:buSzPts val="1920"/>
              <a:buChar char="•"/>
            </a:pPr>
            <a:r>
              <a:rPr lang="en-US"/>
              <a:t>Start of backend.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i="0" lang="en-US"/>
              <a:t>WIKI LINK</a:t>
            </a:r>
            <a:endParaRPr/>
          </a:p>
        </p:txBody>
      </p:sp>
      <p:sp>
        <p:nvSpPr>
          <p:cNvPr id="238" name="Google Shape;238;p27"/>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p>
            <a:pPr indent="-106679" lvl="0" marL="228600" rtl="0" algn="l">
              <a:lnSpc>
                <a:spcPct val="100000"/>
              </a:lnSpc>
              <a:spcBef>
                <a:spcPts val="0"/>
              </a:spcBef>
              <a:spcAft>
                <a:spcPts val="0"/>
              </a:spcAft>
              <a:buClr>
                <a:schemeClr val="dk2"/>
              </a:buClr>
              <a:buSzPts val="1920"/>
              <a:buNone/>
            </a:pPr>
            <a:r>
              <a:rPr lang="en-US"/>
              <a:t>https://github.com/htmw/2024S-pace-super-kings/wiki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cxnSp>
        <p:nvCxnSpPr>
          <p:cNvPr id="243" name="Google Shape;243;p28"/>
          <p:cNvCxnSpPr/>
          <p:nvPr/>
        </p:nvCxnSpPr>
        <p:spPr>
          <a:xfrm flipH="1">
            <a:off x="0" y="0"/>
            <a:ext cx="3119718" cy="68580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244" name="Google Shape;244;p28"/>
          <p:cNvCxnSpPr/>
          <p:nvPr/>
        </p:nvCxnSpPr>
        <p:spPr>
          <a:xfrm flipH="1">
            <a:off x="0" y="0"/>
            <a:ext cx="903768" cy="65436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245" name="Google Shape;245;p28"/>
          <p:cNvCxnSpPr/>
          <p:nvPr/>
        </p:nvCxnSpPr>
        <p:spPr>
          <a:xfrm rot="10800000">
            <a:off x="-42863" y="5791200"/>
            <a:ext cx="6286501" cy="106680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246" name="Google Shape;246;p28"/>
          <p:cNvCxnSpPr/>
          <p:nvPr/>
        </p:nvCxnSpPr>
        <p:spPr>
          <a:xfrm flipH="1">
            <a:off x="8462964" y="5848350"/>
            <a:ext cx="3729036" cy="100965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247" name="Google Shape;247;p28"/>
          <p:cNvCxnSpPr/>
          <p:nvPr/>
        </p:nvCxnSpPr>
        <p:spPr>
          <a:xfrm flipH="1">
            <a:off x="11543158" y="1647825"/>
            <a:ext cx="648842" cy="52101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248" name="Google Shape;248;p28"/>
          <p:cNvCxnSpPr/>
          <p:nvPr/>
        </p:nvCxnSpPr>
        <p:spPr>
          <a:xfrm rot="10800000">
            <a:off x="10781554" y="0"/>
            <a:ext cx="1410446" cy="425834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249" name="Google Shape;249;p28"/>
          <p:cNvCxnSpPr/>
          <p:nvPr/>
        </p:nvCxnSpPr>
        <p:spPr>
          <a:xfrm rot="10800000">
            <a:off x="6529388" y="-4763"/>
            <a:ext cx="5662612" cy="931975"/>
          </a:xfrm>
          <a:prstGeom prst="straightConnector1">
            <a:avLst/>
          </a:prstGeom>
          <a:noFill/>
          <a:ln cap="flat" cmpd="sng" w="12700">
            <a:solidFill>
              <a:schemeClr val="accent2">
                <a:alpha val="69803"/>
              </a:schemeClr>
            </a:solidFill>
            <a:prstDash val="solid"/>
            <a:miter lim="800000"/>
            <a:headEnd len="sm" w="sm" type="none"/>
            <a:tailEnd len="sm" w="sm" type="none"/>
          </a:ln>
        </p:spPr>
      </p:cxnSp>
      <p:sp>
        <p:nvSpPr>
          <p:cNvPr id="250" name="Google Shape;250;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Light"/>
              <a:ea typeface="Open Sans Light"/>
              <a:cs typeface="Open Sans Light"/>
              <a:sym typeface="Open Sans Light"/>
            </a:endParaRPr>
          </a:p>
        </p:txBody>
      </p:sp>
      <p:cxnSp>
        <p:nvCxnSpPr>
          <p:cNvPr id="251" name="Google Shape;251;p28"/>
          <p:cNvCxnSpPr/>
          <p:nvPr/>
        </p:nvCxnSpPr>
        <p:spPr>
          <a:xfrm rot="10800000">
            <a:off x="7587" y="2720800"/>
            <a:ext cx="3470809" cy="413266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252" name="Google Shape;252;p28"/>
          <p:cNvCxnSpPr/>
          <p:nvPr/>
        </p:nvCxnSpPr>
        <p:spPr>
          <a:xfrm flipH="1">
            <a:off x="0" y="-4540"/>
            <a:ext cx="1274412" cy="4967223"/>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253" name="Google Shape;253;p28"/>
          <p:cNvCxnSpPr/>
          <p:nvPr/>
        </p:nvCxnSpPr>
        <p:spPr>
          <a:xfrm rot="10800000">
            <a:off x="5257800" y="0"/>
            <a:ext cx="6926614" cy="1122363"/>
          </a:xfrm>
          <a:prstGeom prst="straightConnector1">
            <a:avLst/>
          </a:prstGeom>
          <a:noFill/>
          <a:ln cap="flat" cmpd="sng" w="12700">
            <a:solidFill>
              <a:schemeClr val="accent2">
                <a:alpha val="69803"/>
              </a:schemeClr>
            </a:solidFill>
            <a:prstDash val="solid"/>
            <a:miter lim="800000"/>
            <a:headEnd len="sm" w="sm" type="none"/>
            <a:tailEnd len="sm" w="sm" type="none"/>
          </a:ln>
        </p:spPr>
      </p:cxnSp>
      <p:sp>
        <p:nvSpPr>
          <p:cNvPr id="254" name="Google Shape;254;p28"/>
          <p:cNvSpPr txBox="1"/>
          <p:nvPr/>
        </p:nvSpPr>
        <p:spPr>
          <a:xfrm>
            <a:off x="8286014" y="1122363"/>
            <a:ext cx="3316463" cy="3025308"/>
          </a:xfrm>
          <a:prstGeom prst="rect">
            <a:avLst/>
          </a:prstGeom>
          <a:noFill/>
          <a:ln>
            <a:noFill/>
          </a:ln>
        </p:spPr>
        <p:txBody>
          <a:bodyPr anchorCtr="0" anchor="b" bIns="45700" lIns="91425" spcFirstLastPara="1" rIns="91425" wrap="square" tIns="45700">
            <a:normAutofit/>
          </a:bodyPr>
          <a:lstStyle/>
          <a:p>
            <a:pPr indent="0" lvl="0" marL="0" marR="0" rtl="0" algn="r">
              <a:lnSpc>
                <a:spcPct val="90000"/>
              </a:lnSpc>
              <a:spcBef>
                <a:spcPts val="0"/>
              </a:spcBef>
              <a:spcAft>
                <a:spcPts val="0"/>
              </a:spcAft>
              <a:buNone/>
            </a:pPr>
            <a:r>
              <a:rPr i="1" lang="en-US" sz="4400" cap="none">
                <a:solidFill>
                  <a:schemeClr val="dk2"/>
                </a:solidFill>
                <a:latin typeface="Play"/>
                <a:ea typeface="Play"/>
                <a:cs typeface="Play"/>
                <a:sym typeface="Play"/>
              </a:rPr>
              <a:t>THANK YOU</a:t>
            </a:r>
            <a:endParaRPr/>
          </a:p>
        </p:txBody>
      </p:sp>
      <p:cxnSp>
        <p:nvCxnSpPr>
          <p:cNvPr id="255" name="Google Shape;255;p28"/>
          <p:cNvCxnSpPr/>
          <p:nvPr/>
        </p:nvCxnSpPr>
        <p:spPr>
          <a:xfrm flipH="1">
            <a:off x="7337102" y="6051582"/>
            <a:ext cx="4847312" cy="806418"/>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256" name="Google Shape;256;p28"/>
          <p:cNvCxnSpPr/>
          <p:nvPr/>
        </p:nvCxnSpPr>
        <p:spPr>
          <a:xfrm flipH="1">
            <a:off x="4225160" y="0"/>
            <a:ext cx="3541141" cy="6858000"/>
          </a:xfrm>
          <a:prstGeom prst="straightConnector1">
            <a:avLst/>
          </a:prstGeom>
          <a:noFill/>
          <a:ln cap="flat" cmpd="sng" w="12700">
            <a:solidFill>
              <a:schemeClr val="accent2">
                <a:alpha val="69803"/>
              </a:schemeClr>
            </a:solidFill>
            <a:prstDash val="solid"/>
            <a:miter lim="800000"/>
            <a:headEnd len="sm" w="sm" type="none"/>
            <a:tailEnd len="sm" w="sm" type="none"/>
          </a:ln>
        </p:spPr>
      </p:cxnSp>
      <p:pic>
        <p:nvPicPr>
          <p:cNvPr descr="Smiling Face with No Fill" id="257" name="Google Shape;257;p28"/>
          <p:cNvPicPr preferRelativeResize="0"/>
          <p:nvPr/>
        </p:nvPicPr>
        <p:blipFill rotWithShape="1">
          <a:blip r:embed="rId3">
            <a:alphaModFix/>
          </a:blip>
          <a:srcRect b="0" l="0" r="0" t="0"/>
          <a:stretch/>
        </p:blipFill>
        <p:spPr>
          <a:xfrm>
            <a:off x="1248930" y="528860"/>
            <a:ext cx="5795740" cy="57957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57"/>
                                        </p:tgtEl>
                                        <p:attrNameLst>
                                          <p:attrName>style.visibility</p:attrName>
                                        </p:attrNameLst>
                                      </p:cBhvr>
                                      <p:to>
                                        <p:strVal val="visible"/>
                                      </p:to>
                                    </p:set>
                                    <p:animEffect filter="fade" transition="in">
                                      <p:cBhvr>
                                        <p:cTn dur="7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112" name="Google Shape;112;p14"/>
          <p:cNvCxnSpPr/>
          <p:nvPr/>
        </p:nvCxnSpPr>
        <p:spPr>
          <a:xfrm flipH="1" rot="10800000">
            <a:off x="0" y="0"/>
            <a:ext cx="6485860" cy="154172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13" name="Google Shape;113;p14"/>
          <p:cNvCxnSpPr/>
          <p:nvPr/>
        </p:nvCxnSpPr>
        <p:spPr>
          <a:xfrm>
            <a:off x="0" y="691116"/>
            <a:ext cx="12192000" cy="1091583"/>
          </a:xfrm>
          <a:prstGeom prst="straightConnector1">
            <a:avLst/>
          </a:prstGeom>
          <a:noFill/>
          <a:ln cap="flat" cmpd="sng" w="12700">
            <a:solidFill>
              <a:schemeClr val="accent2">
                <a:alpha val="69803"/>
              </a:schemeClr>
            </a:solidFill>
            <a:prstDash val="solid"/>
            <a:miter lim="800000"/>
            <a:headEnd len="sm" w="sm" type="none"/>
            <a:tailEnd len="sm" w="sm" type="none"/>
          </a:ln>
        </p:spPr>
      </p:cxnSp>
      <p:grpSp>
        <p:nvGrpSpPr>
          <p:cNvPr id="114" name="Google Shape;114;p14"/>
          <p:cNvGrpSpPr/>
          <p:nvPr/>
        </p:nvGrpSpPr>
        <p:grpSpPr>
          <a:xfrm>
            <a:off x="2908764" y="2101701"/>
            <a:ext cx="6403968" cy="3842381"/>
            <a:chOff x="2077938" y="2513"/>
            <a:chExt cx="6403968" cy="3842381"/>
          </a:xfrm>
        </p:grpSpPr>
        <p:sp>
          <p:nvSpPr>
            <p:cNvPr id="115" name="Google Shape;115;p14"/>
            <p:cNvSpPr/>
            <p:nvPr/>
          </p:nvSpPr>
          <p:spPr>
            <a:xfrm>
              <a:off x="2077938" y="2513"/>
              <a:ext cx="6403968" cy="3842381"/>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nvSpPr>
          <p:spPr>
            <a:xfrm>
              <a:off x="2077938" y="2513"/>
              <a:ext cx="6403968" cy="3842381"/>
            </a:xfrm>
            <a:prstGeom prst="rect">
              <a:avLst/>
            </a:prstGeom>
            <a:noFill/>
            <a:ln>
              <a:noFill/>
            </a:ln>
          </p:spPr>
          <p:txBody>
            <a:bodyPr anchorCtr="0" anchor="t"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Open Sans Light"/>
                <a:buNone/>
              </a:pPr>
              <a:r>
                <a:rPr b="0" i="0" lang="en-US" sz="3000" u="none" cap="none" strike="noStrike">
                  <a:solidFill>
                    <a:schemeClr val="lt1"/>
                  </a:solidFill>
                  <a:latin typeface="Open Sans Light"/>
                  <a:ea typeface="Open Sans Light"/>
                  <a:cs typeface="Open Sans Light"/>
                  <a:sym typeface="Open Sans Light"/>
                </a:rPr>
                <a:t>AGENDA</a:t>
              </a:r>
              <a:endParaRPr/>
            </a:p>
            <a:p>
              <a:pPr indent="-228600" lvl="1" marL="228600" marR="0" rtl="0" algn="l">
                <a:lnSpc>
                  <a:spcPct val="90000"/>
                </a:lnSpc>
                <a:spcBef>
                  <a:spcPts val="1050"/>
                </a:spcBef>
                <a:spcAft>
                  <a:spcPts val="0"/>
                </a:spcAft>
                <a:buClr>
                  <a:schemeClr val="lt1"/>
                </a:buClr>
                <a:buSzPts val="2300"/>
                <a:buFont typeface="Open Sans Light"/>
                <a:buChar char="•"/>
              </a:pPr>
              <a:r>
                <a:rPr b="0" i="0" lang="en-US" sz="2300" u="none" cap="none" strike="noStrike">
                  <a:solidFill>
                    <a:schemeClr val="lt1"/>
                  </a:solidFill>
                  <a:latin typeface="Open Sans Light"/>
                  <a:ea typeface="Open Sans Light"/>
                  <a:cs typeface="Open Sans Light"/>
                  <a:sym typeface="Open Sans Light"/>
                </a:rPr>
                <a:t>TEAM MEMBERS</a:t>
              </a:r>
              <a:endParaRPr/>
            </a:p>
            <a:p>
              <a:pPr indent="-228600" lvl="1" marL="228600" marR="0" rtl="0" algn="l">
                <a:lnSpc>
                  <a:spcPct val="90000"/>
                </a:lnSpc>
                <a:spcBef>
                  <a:spcPts val="345"/>
                </a:spcBef>
                <a:spcAft>
                  <a:spcPts val="0"/>
                </a:spcAft>
                <a:buClr>
                  <a:schemeClr val="lt1"/>
                </a:buClr>
                <a:buSzPts val="2300"/>
                <a:buFont typeface="Open Sans Light"/>
                <a:buChar char="•"/>
              </a:pPr>
              <a:r>
                <a:rPr b="0" i="0" lang="en-US" sz="2300" u="none" cap="none" strike="noStrike">
                  <a:solidFill>
                    <a:schemeClr val="lt1"/>
                  </a:solidFill>
                  <a:latin typeface="Open Sans Light"/>
                  <a:ea typeface="Open Sans Light"/>
                  <a:cs typeface="Open Sans Light"/>
                  <a:sym typeface="Open Sans Light"/>
                </a:rPr>
                <a:t>PROJECT OVERVIEW</a:t>
              </a:r>
              <a:endParaRPr/>
            </a:p>
            <a:p>
              <a:pPr indent="-228600" lvl="1" marL="228600" marR="0" rtl="0" algn="l">
                <a:lnSpc>
                  <a:spcPct val="90000"/>
                </a:lnSpc>
                <a:spcBef>
                  <a:spcPts val="345"/>
                </a:spcBef>
                <a:spcAft>
                  <a:spcPts val="0"/>
                </a:spcAft>
                <a:buClr>
                  <a:schemeClr val="lt1"/>
                </a:buClr>
                <a:buSzPts val="2300"/>
                <a:buFont typeface="Open Sans Light"/>
                <a:buChar char="•"/>
              </a:pPr>
              <a:r>
                <a:rPr b="0" i="0" lang="en-US" sz="2300" u="none" cap="none" strike="noStrike">
                  <a:solidFill>
                    <a:schemeClr val="lt1"/>
                  </a:solidFill>
                  <a:latin typeface="Open Sans Light"/>
                  <a:ea typeface="Open Sans Light"/>
                  <a:cs typeface="Open Sans Light"/>
                  <a:sym typeface="Open Sans Light"/>
                </a:rPr>
                <a:t>PERSONAS</a:t>
              </a:r>
              <a:endParaRPr/>
            </a:p>
            <a:p>
              <a:pPr indent="-228600" lvl="1" marL="228600" marR="0" rtl="0" algn="l">
                <a:lnSpc>
                  <a:spcPct val="90000"/>
                </a:lnSpc>
                <a:spcBef>
                  <a:spcPts val="345"/>
                </a:spcBef>
                <a:spcAft>
                  <a:spcPts val="0"/>
                </a:spcAft>
                <a:buClr>
                  <a:schemeClr val="lt1"/>
                </a:buClr>
                <a:buSzPts val="2300"/>
                <a:buFont typeface="Open Sans Light"/>
                <a:buChar char="•"/>
              </a:pPr>
              <a:r>
                <a:rPr b="0" i="0" lang="en-US" sz="2300" u="none" cap="none" strike="noStrike">
                  <a:solidFill>
                    <a:schemeClr val="lt1"/>
                  </a:solidFill>
                  <a:latin typeface="Open Sans Light"/>
                  <a:ea typeface="Open Sans Light"/>
                  <a:cs typeface="Open Sans Light"/>
                  <a:sym typeface="Open Sans Light"/>
                </a:rPr>
                <a:t>TECH STACK</a:t>
              </a:r>
              <a:endParaRPr/>
            </a:p>
            <a:p>
              <a:pPr indent="-228600" lvl="1" marL="228600" marR="0" rtl="0" algn="l">
                <a:lnSpc>
                  <a:spcPct val="90000"/>
                </a:lnSpc>
                <a:spcBef>
                  <a:spcPts val="345"/>
                </a:spcBef>
                <a:spcAft>
                  <a:spcPts val="0"/>
                </a:spcAft>
                <a:buClr>
                  <a:schemeClr val="lt1"/>
                </a:buClr>
                <a:buSzPts val="2300"/>
                <a:buFont typeface="Open Sans Light"/>
                <a:buChar char="•"/>
              </a:pPr>
              <a:r>
                <a:rPr b="0" i="0" lang="en-US" sz="2300" u="none" cap="none" strike="noStrike">
                  <a:solidFill>
                    <a:schemeClr val="lt1"/>
                  </a:solidFill>
                  <a:latin typeface="Open Sans Light"/>
                  <a:ea typeface="Open Sans Light"/>
                  <a:cs typeface="Open Sans Light"/>
                  <a:sym typeface="Open Sans Light"/>
                </a:rPr>
                <a:t>SPRINT SCHEDULE</a:t>
              </a:r>
              <a:endParaRPr/>
            </a:p>
            <a:p>
              <a:pPr indent="-228600" lvl="1" marL="228600" marR="0" rtl="0" algn="l">
                <a:lnSpc>
                  <a:spcPct val="90000"/>
                </a:lnSpc>
                <a:spcBef>
                  <a:spcPts val="345"/>
                </a:spcBef>
                <a:spcAft>
                  <a:spcPts val="0"/>
                </a:spcAft>
                <a:buClr>
                  <a:schemeClr val="lt1"/>
                </a:buClr>
                <a:buSzPts val="2300"/>
                <a:buFont typeface="Open Sans Light"/>
                <a:buChar char="•"/>
              </a:pPr>
              <a:r>
                <a:rPr b="0" i="0" lang="en-US" sz="2300" u="none" cap="none" strike="noStrike">
                  <a:solidFill>
                    <a:schemeClr val="lt1"/>
                  </a:solidFill>
                  <a:latin typeface="Open Sans Light"/>
                  <a:ea typeface="Open Sans Light"/>
                  <a:cs typeface="Open Sans Light"/>
                  <a:sym typeface="Open Sans Light"/>
                </a:rPr>
                <a:t>TEAM AGREEMENT</a:t>
              </a:r>
              <a:endParaRPr/>
            </a:p>
            <a:p>
              <a:pPr indent="-228600" lvl="1" marL="228600" marR="0" rtl="0" algn="l">
                <a:lnSpc>
                  <a:spcPct val="90000"/>
                </a:lnSpc>
                <a:spcBef>
                  <a:spcPts val="345"/>
                </a:spcBef>
                <a:spcAft>
                  <a:spcPts val="0"/>
                </a:spcAft>
                <a:buClr>
                  <a:schemeClr val="lt1"/>
                </a:buClr>
                <a:buSzPts val="2300"/>
                <a:buFont typeface="Open Sans Light"/>
                <a:buChar char="•"/>
              </a:pPr>
              <a:r>
                <a:rPr b="0" i="0" lang="en-US" sz="2300" u="none" cap="none" strike="noStrike">
                  <a:solidFill>
                    <a:schemeClr val="lt1"/>
                  </a:solidFill>
                  <a:latin typeface="Open Sans Light"/>
                  <a:ea typeface="Open Sans Light"/>
                  <a:cs typeface="Open Sans Light"/>
                  <a:sym typeface="Open Sans Light"/>
                </a:rPr>
                <a:t>RETROSPECTIVE</a:t>
              </a:r>
              <a:endParaRPr/>
            </a:p>
            <a:p>
              <a:pPr indent="-228600" lvl="1" marL="228600" marR="0" rtl="0" algn="l">
                <a:lnSpc>
                  <a:spcPct val="90000"/>
                </a:lnSpc>
                <a:spcBef>
                  <a:spcPts val="345"/>
                </a:spcBef>
                <a:spcAft>
                  <a:spcPts val="0"/>
                </a:spcAft>
                <a:buClr>
                  <a:schemeClr val="lt1"/>
                </a:buClr>
                <a:buSzPts val="2300"/>
                <a:buFont typeface="Open Sans Light"/>
                <a:buChar char="•"/>
              </a:pPr>
              <a:r>
                <a:rPr b="0" i="0" lang="en-US" sz="2300" u="none" cap="none" strike="noStrike">
                  <a:solidFill>
                    <a:schemeClr val="lt1"/>
                  </a:solidFill>
                  <a:latin typeface="Open Sans Light"/>
                  <a:ea typeface="Open Sans Light"/>
                  <a:cs typeface="Open Sans Light"/>
                  <a:sym typeface="Open Sans Light"/>
                </a:rPr>
                <a:t>WIKI LINK</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22" name="Google Shape;122;p15"/>
          <p:cNvSpPr/>
          <p:nvPr/>
        </p:nvSpPr>
        <p:spPr>
          <a:xfrm rot="10800000">
            <a:off x="0" y="-650"/>
            <a:ext cx="5676966" cy="6869953"/>
          </a:xfrm>
          <a:custGeom>
            <a:rect b="b" l="l" r="r" t="t"/>
            <a:pathLst>
              <a:path extrusionOk="0" h="6869951" w="6430885">
                <a:moveTo>
                  <a:pt x="1754909" y="0"/>
                </a:moveTo>
                <a:lnTo>
                  <a:pt x="6430885" y="11953"/>
                </a:lnTo>
                <a:lnTo>
                  <a:pt x="6430885" y="6869951"/>
                </a:lnTo>
                <a:lnTo>
                  <a:pt x="0" y="6869951"/>
                </a:lnTo>
                <a:lnTo>
                  <a:pt x="1754909"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23" name="Google Shape;123;p15"/>
          <p:cNvSpPr txBox="1"/>
          <p:nvPr/>
        </p:nvSpPr>
        <p:spPr>
          <a:xfrm>
            <a:off x="883920" y="800849"/>
            <a:ext cx="4065767" cy="351055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1" lang="en-US" sz="4400" u="none" cap="none" strike="noStrike">
                <a:solidFill>
                  <a:schemeClr val="dk2"/>
                </a:solidFill>
                <a:latin typeface="Play"/>
                <a:ea typeface="Play"/>
                <a:cs typeface="Play"/>
                <a:sym typeface="Play"/>
              </a:rPr>
              <a:t>TEAM MEMBERS</a:t>
            </a:r>
            <a:endParaRPr/>
          </a:p>
        </p:txBody>
      </p:sp>
      <p:sp>
        <p:nvSpPr>
          <p:cNvPr id="124" name="Google Shape;124;p15"/>
          <p:cNvSpPr txBox="1"/>
          <p:nvPr/>
        </p:nvSpPr>
        <p:spPr>
          <a:xfrm>
            <a:off x="5895753" y="533400"/>
            <a:ext cx="5458046" cy="57912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2"/>
              </a:buClr>
              <a:buSzPts val="1440"/>
              <a:buFont typeface="Arial"/>
              <a:buChar char="•"/>
            </a:pPr>
            <a:r>
              <a:rPr b="0" i="0" lang="en-US" sz="1800" u="none" cap="none" strike="noStrike">
                <a:solidFill>
                  <a:schemeClr val="dk2"/>
                </a:solidFill>
                <a:latin typeface="Open Sans Light"/>
                <a:ea typeface="Open Sans Light"/>
                <a:cs typeface="Open Sans Light"/>
                <a:sym typeface="Open Sans Light"/>
              </a:rPr>
              <a:t>1.Venkatesh Nidumukkala - Project Manager         </a:t>
            </a:r>
            <a:endParaRPr/>
          </a:p>
          <a:p>
            <a:pPr indent="0" lvl="0" marL="0" marR="0" rtl="0" algn="l">
              <a:spcBef>
                <a:spcPts val="600"/>
              </a:spcBef>
              <a:spcAft>
                <a:spcPts val="0"/>
              </a:spcAft>
              <a:buClr>
                <a:schemeClr val="dk2"/>
              </a:buClr>
              <a:buSzPts val="1440"/>
              <a:buFont typeface="Arial"/>
              <a:buChar char="•"/>
            </a:pPr>
            <a:r>
              <a:rPr b="0" i="0" lang="en-US" sz="1800" u="none" cap="none" strike="noStrike">
                <a:solidFill>
                  <a:schemeClr val="dk2"/>
                </a:solidFill>
                <a:latin typeface="Open Sans Light"/>
                <a:ea typeface="Open Sans Light"/>
                <a:cs typeface="Open Sans Light"/>
                <a:sym typeface="Open Sans Light"/>
              </a:rPr>
              <a:t>2.Ankit mhatre </a:t>
            </a:r>
            <a:r>
              <a:rPr lang="en-US" sz="1800">
                <a:solidFill>
                  <a:schemeClr val="dk2"/>
                </a:solidFill>
                <a:latin typeface="Open Sans Light"/>
                <a:ea typeface="Open Sans Light"/>
                <a:cs typeface="Open Sans Light"/>
                <a:sym typeface="Open Sans Light"/>
              </a:rPr>
              <a:t>- Machine learning engineer</a:t>
            </a:r>
            <a:r>
              <a:rPr b="0" i="0" lang="en-US" sz="1800" u="none" cap="none" strike="noStrike">
                <a:solidFill>
                  <a:schemeClr val="dk2"/>
                </a:solidFill>
                <a:latin typeface="Open Sans Light"/>
                <a:ea typeface="Open Sans Light"/>
                <a:cs typeface="Open Sans Light"/>
                <a:sym typeface="Open Sans Light"/>
              </a:rPr>
              <a:t>                            </a:t>
            </a:r>
            <a:endParaRPr/>
          </a:p>
          <a:p>
            <a:pPr indent="0" lvl="0" marL="0" marR="0" rtl="0" algn="l">
              <a:spcBef>
                <a:spcPts val="600"/>
              </a:spcBef>
              <a:spcAft>
                <a:spcPts val="0"/>
              </a:spcAft>
              <a:buClr>
                <a:schemeClr val="dk2"/>
              </a:buClr>
              <a:buSzPts val="1440"/>
              <a:buFont typeface="Arial"/>
              <a:buChar char="•"/>
            </a:pPr>
            <a:r>
              <a:rPr b="0" i="0" lang="en-US" sz="1800" u="none" cap="none" strike="noStrike">
                <a:solidFill>
                  <a:schemeClr val="dk2"/>
                </a:solidFill>
                <a:latin typeface="Open Sans Light"/>
                <a:ea typeface="Open Sans Light"/>
                <a:cs typeface="Open Sans Light"/>
                <a:sym typeface="Open Sans Light"/>
              </a:rPr>
              <a:t>3.</a:t>
            </a:r>
            <a:r>
              <a:rPr lang="en-US" sz="1800">
                <a:solidFill>
                  <a:schemeClr val="dk2"/>
                </a:solidFill>
                <a:latin typeface="Open Sans Light"/>
                <a:ea typeface="Open Sans Light"/>
                <a:cs typeface="Open Sans Light"/>
                <a:sym typeface="Open Sans Light"/>
              </a:rPr>
              <a:t>Uma Maheshwari Bichinepally - Developer</a:t>
            </a:r>
            <a:endParaRPr/>
          </a:p>
          <a:p>
            <a:pPr indent="0" lvl="0" marL="0" marR="0" rtl="0" algn="l">
              <a:spcBef>
                <a:spcPts val="600"/>
              </a:spcBef>
              <a:spcAft>
                <a:spcPts val="0"/>
              </a:spcAft>
              <a:buClr>
                <a:schemeClr val="dk2"/>
              </a:buClr>
              <a:buSzPts val="1440"/>
              <a:buFont typeface="Arial"/>
              <a:buChar char="•"/>
            </a:pPr>
            <a:r>
              <a:rPr b="0" i="0" lang="en-US" sz="1800" u="none" cap="none" strike="noStrike">
                <a:solidFill>
                  <a:schemeClr val="dk2"/>
                </a:solidFill>
                <a:latin typeface="Open Sans Light"/>
                <a:ea typeface="Open Sans Light"/>
                <a:cs typeface="Open Sans Light"/>
                <a:sym typeface="Open Sans Light"/>
              </a:rPr>
              <a:t>4.Tejaswi Koppula </a:t>
            </a:r>
            <a:r>
              <a:rPr lang="en-US" sz="1800">
                <a:solidFill>
                  <a:schemeClr val="dk2"/>
                </a:solidFill>
                <a:latin typeface="Open Sans Light"/>
                <a:ea typeface="Open Sans Light"/>
                <a:cs typeface="Open Sans Light"/>
                <a:sym typeface="Open Sans Light"/>
              </a:rPr>
              <a:t>- Developer</a:t>
            </a:r>
            <a:r>
              <a:rPr b="0" i="0" lang="en-US" sz="1800" u="none" cap="none" strike="noStrike">
                <a:solidFill>
                  <a:schemeClr val="dk2"/>
                </a:solidFill>
                <a:latin typeface="Open Sans Light"/>
                <a:ea typeface="Open Sans Light"/>
                <a:cs typeface="Open Sans Light"/>
                <a:sym typeface="Open Sans Light"/>
              </a:rPr>
              <a:t>                   </a:t>
            </a:r>
            <a:endParaRPr/>
          </a:p>
          <a:p>
            <a:pPr indent="0" lvl="0" marL="0" marR="0" rtl="0" algn="l">
              <a:spcBef>
                <a:spcPts val="600"/>
              </a:spcBef>
              <a:spcAft>
                <a:spcPts val="0"/>
              </a:spcAft>
              <a:buClr>
                <a:schemeClr val="dk2"/>
              </a:buClr>
              <a:buSzPts val="1440"/>
              <a:buFont typeface="Arial"/>
              <a:buChar char="•"/>
            </a:pPr>
            <a:r>
              <a:rPr b="0" i="0" lang="en-US" sz="1800" u="none" cap="none" strike="noStrike">
                <a:solidFill>
                  <a:schemeClr val="dk2"/>
                </a:solidFill>
                <a:latin typeface="Open Sans Light"/>
                <a:ea typeface="Open Sans Light"/>
                <a:cs typeface="Open Sans Light"/>
                <a:sym typeface="Open Sans Light"/>
              </a:rPr>
              <a:t>5.Charan Raju M</a:t>
            </a:r>
            <a:r>
              <a:rPr lang="en-US" sz="1800">
                <a:solidFill>
                  <a:schemeClr val="dk2"/>
                </a:solidFill>
                <a:latin typeface="Open Sans Light"/>
                <a:ea typeface="Open Sans Light"/>
                <a:cs typeface="Open Sans Light"/>
                <a:sym typeface="Open Sans Light"/>
              </a:rPr>
              <a:t> - Developer</a:t>
            </a:r>
            <a:r>
              <a:rPr b="0" i="0" lang="en-US" sz="1800" u="none" cap="none" strike="noStrike">
                <a:solidFill>
                  <a:schemeClr val="dk2"/>
                </a:solidFill>
                <a:latin typeface="Open Sans Light"/>
                <a:ea typeface="Open Sans Light"/>
                <a:cs typeface="Open Sans Light"/>
                <a:sym typeface="Open Sans Light"/>
              </a:rPr>
              <a:t>                        </a:t>
            </a:r>
            <a:endParaRPr/>
          </a:p>
          <a:p>
            <a:pPr indent="0" lvl="0" marL="0" marR="0" rtl="0" algn="l">
              <a:spcBef>
                <a:spcPts val="600"/>
              </a:spcBef>
              <a:spcAft>
                <a:spcPts val="0"/>
              </a:spcAft>
              <a:buClr>
                <a:schemeClr val="dk2"/>
              </a:buClr>
              <a:buSzPts val="1440"/>
              <a:buFont typeface="Arial"/>
              <a:buChar char="•"/>
            </a:pPr>
            <a:r>
              <a:rPr b="0" i="0" lang="en-US" sz="1800" u="none" cap="none" strike="noStrike">
                <a:solidFill>
                  <a:schemeClr val="dk2"/>
                </a:solidFill>
                <a:latin typeface="Open Sans Light"/>
                <a:ea typeface="Open Sans Light"/>
                <a:cs typeface="Open Sans Light"/>
                <a:sym typeface="Open Sans Light"/>
              </a:rPr>
              <a:t>6.kilaru Mani Chandana - Developer</a:t>
            </a:r>
            <a:endParaRPr/>
          </a:p>
        </p:txBody>
      </p:sp>
      <p:cxnSp>
        <p:nvCxnSpPr>
          <p:cNvPr id="125" name="Google Shape;125;p15"/>
          <p:cNvCxnSpPr/>
          <p:nvPr/>
        </p:nvCxnSpPr>
        <p:spPr>
          <a:xfrm rot="10800000">
            <a:off x="-1" y="4541520"/>
            <a:ext cx="5895754" cy="2310504"/>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26" name="Google Shape;126;p15"/>
          <p:cNvCxnSpPr/>
          <p:nvPr/>
        </p:nvCxnSpPr>
        <p:spPr>
          <a:xfrm rot="10800000">
            <a:off x="1" y="2988236"/>
            <a:ext cx="2418079" cy="3887694"/>
          </a:xfrm>
          <a:prstGeom prst="straightConnector1">
            <a:avLst/>
          </a:prstGeom>
          <a:noFill/>
          <a:ln cap="flat" cmpd="sng" w="12700">
            <a:solidFill>
              <a:schemeClr val="accent2">
                <a:alpha val="69803"/>
              </a:schemeClr>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32" name="Google Shape;132;p16"/>
          <p:cNvSpPr/>
          <p:nvPr/>
        </p:nvSpPr>
        <p:spPr>
          <a:xfrm rot="10800000">
            <a:off x="0" y="-650"/>
            <a:ext cx="5676966" cy="6869953"/>
          </a:xfrm>
          <a:custGeom>
            <a:rect b="b" l="l" r="r" t="t"/>
            <a:pathLst>
              <a:path extrusionOk="0" h="6869951" w="6430885">
                <a:moveTo>
                  <a:pt x="1754909" y="0"/>
                </a:moveTo>
                <a:lnTo>
                  <a:pt x="6430885" y="11953"/>
                </a:lnTo>
                <a:lnTo>
                  <a:pt x="6430885" y="6869951"/>
                </a:lnTo>
                <a:lnTo>
                  <a:pt x="0" y="6869951"/>
                </a:lnTo>
                <a:lnTo>
                  <a:pt x="1754909"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33" name="Google Shape;133;p16"/>
          <p:cNvSpPr txBox="1"/>
          <p:nvPr/>
        </p:nvSpPr>
        <p:spPr>
          <a:xfrm>
            <a:off x="883920" y="800849"/>
            <a:ext cx="4065767" cy="351055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1" lang="en-US" sz="4400" u="none" cap="none" strike="noStrike">
                <a:solidFill>
                  <a:schemeClr val="dk2"/>
                </a:solidFill>
                <a:latin typeface="Play"/>
                <a:ea typeface="Play"/>
                <a:cs typeface="Play"/>
                <a:sym typeface="Play"/>
              </a:rPr>
              <a:t>PROBLEM STATEMENT</a:t>
            </a:r>
            <a:endParaRPr/>
          </a:p>
        </p:txBody>
      </p:sp>
      <p:sp>
        <p:nvSpPr>
          <p:cNvPr id="134" name="Google Shape;134;p16"/>
          <p:cNvSpPr txBox="1"/>
          <p:nvPr/>
        </p:nvSpPr>
        <p:spPr>
          <a:xfrm>
            <a:off x="5895753" y="533400"/>
            <a:ext cx="5458046" cy="57912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2"/>
              </a:buClr>
              <a:buSzPts val="1440"/>
              <a:buFont typeface="Arial"/>
              <a:buChar char="•"/>
            </a:pPr>
            <a:r>
              <a:rPr b="0" i="0" lang="en-US" sz="1800" u="none" cap="none" strike="noStrike">
                <a:solidFill>
                  <a:schemeClr val="dk2"/>
                </a:solidFill>
                <a:latin typeface="Open Sans Light"/>
                <a:ea typeface="Open Sans Light"/>
                <a:cs typeface="Open Sans Light"/>
                <a:sym typeface="Open Sans Light"/>
              </a:rPr>
              <a:t>In a modern world of finance, numerous young people aged from 18 to 25 years old are confused looking at the situation when, on one hand, they aspire to get involved in this global trend but, on the other hand, they experience numerous difficulties trying to search for a source of practical experience and knowledge. Even as you understand the principles from the course rooms academically, you struggle to apply them in the real life scenarios. This results in proficiency gap between your educational knowledge and investment strategies. This gap is a result of overwhelming complications in the structure as well as the FEAR of monetary loss, which is a key factor education platform which should be easy to understand and also a learner-based approach should be discovered.</a:t>
            </a:r>
            <a:endParaRPr/>
          </a:p>
        </p:txBody>
      </p:sp>
      <p:cxnSp>
        <p:nvCxnSpPr>
          <p:cNvPr id="135" name="Google Shape;135;p16"/>
          <p:cNvCxnSpPr/>
          <p:nvPr/>
        </p:nvCxnSpPr>
        <p:spPr>
          <a:xfrm rot="10800000">
            <a:off x="-1" y="4541520"/>
            <a:ext cx="5895754" cy="2310504"/>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36" name="Google Shape;136;p16"/>
          <p:cNvCxnSpPr/>
          <p:nvPr/>
        </p:nvCxnSpPr>
        <p:spPr>
          <a:xfrm rot="10800000">
            <a:off x="1" y="2988236"/>
            <a:ext cx="2418079" cy="3887694"/>
          </a:xfrm>
          <a:prstGeom prst="straightConnector1">
            <a:avLst/>
          </a:prstGeom>
          <a:noFill/>
          <a:ln cap="flat" cmpd="sng" w="12700">
            <a:solidFill>
              <a:schemeClr val="accent2">
                <a:alpha val="69803"/>
              </a:schemeClr>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42" name="Google Shape;142;p17"/>
          <p:cNvSpPr/>
          <p:nvPr/>
        </p:nvSpPr>
        <p:spPr>
          <a:xfrm rot="10800000">
            <a:off x="0" y="-650"/>
            <a:ext cx="5676966" cy="6869953"/>
          </a:xfrm>
          <a:custGeom>
            <a:rect b="b" l="l" r="r" t="t"/>
            <a:pathLst>
              <a:path extrusionOk="0" h="6869951" w="6430885">
                <a:moveTo>
                  <a:pt x="1754909" y="0"/>
                </a:moveTo>
                <a:lnTo>
                  <a:pt x="6430885" y="11953"/>
                </a:lnTo>
                <a:lnTo>
                  <a:pt x="6430885" y="6869951"/>
                </a:lnTo>
                <a:lnTo>
                  <a:pt x="0" y="6869951"/>
                </a:lnTo>
                <a:lnTo>
                  <a:pt x="1754909"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43" name="Google Shape;143;p17"/>
          <p:cNvSpPr txBox="1"/>
          <p:nvPr/>
        </p:nvSpPr>
        <p:spPr>
          <a:xfrm>
            <a:off x="883920" y="800849"/>
            <a:ext cx="4065767" cy="351055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1" lang="en-US" sz="4400" u="none" cap="none" strike="noStrike">
                <a:solidFill>
                  <a:schemeClr val="dk2"/>
                </a:solidFill>
                <a:latin typeface="Play"/>
                <a:ea typeface="Play"/>
                <a:cs typeface="Play"/>
                <a:sym typeface="Play"/>
              </a:rPr>
              <a:t>PROJECT DESCRIPTION</a:t>
            </a:r>
            <a:endParaRPr/>
          </a:p>
        </p:txBody>
      </p:sp>
      <p:sp>
        <p:nvSpPr>
          <p:cNvPr id="144" name="Google Shape;144;p17"/>
          <p:cNvSpPr txBox="1"/>
          <p:nvPr/>
        </p:nvSpPr>
        <p:spPr>
          <a:xfrm>
            <a:off x="5895753" y="533400"/>
            <a:ext cx="5458046" cy="57912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2"/>
              </a:buClr>
              <a:buSzPts val="1440"/>
              <a:buFont typeface="Arial"/>
              <a:buChar char="•"/>
            </a:pPr>
            <a:r>
              <a:rPr b="0" i="0" lang="en-US" sz="1800" u="none" cap="none" strike="noStrike">
                <a:solidFill>
                  <a:schemeClr val="dk2"/>
                </a:solidFill>
                <a:latin typeface="Open Sans Light"/>
                <a:ea typeface="Open Sans Light"/>
                <a:cs typeface="Open Sans Light"/>
                <a:sym typeface="Open Sans Light"/>
              </a:rPr>
              <a:t>An AI-Powered Investment Portfolio Assistant is a web-based tutorial tool aimed at giving hands-on exposure on investing for college students and young adults to fill the knowledge gap between classroom and real investing. Listening to historical market data, the platform is a place for users to test different investment strategies, looking for market dynamics, but managing virtual portfolios as well. The platform has designed to be an interactive learning sheet; through personalized investment recommendations based on machine learning algorithms and a user-friendly interface, the platform rans all of that while educating the users to be well informed when it comes to making decisions concerning their finances.</a:t>
            </a:r>
            <a:endParaRPr/>
          </a:p>
        </p:txBody>
      </p:sp>
      <p:cxnSp>
        <p:nvCxnSpPr>
          <p:cNvPr id="145" name="Google Shape;145;p17"/>
          <p:cNvCxnSpPr/>
          <p:nvPr/>
        </p:nvCxnSpPr>
        <p:spPr>
          <a:xfrm rot="10800000">
            <a:off x="-1" y="4541520"/>
            <a:ext cx="5895754" cy="2310504"/>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46" name="Google Shape;146;p17"/>
          <p:cNvCxnSpPr/>
          <p:nvPr/>
        </p:nvCxnSpPr>
        <p:spPr>
          <a:xfrm rot="10800000">
            <a:off x="1" y="2988236"/>
            <a:ext cx="2418079" cy="3887694"/>
          </a:xfrm>
          <a:prstGeom prst="straightConnector1">
            <a:avLst/>
          </a:prstGeom>
          <a:noFill/>
          <a:ln cap="flat" cmpd="sng" w="12700">
            <a:solidFill>
              <a:schemeClr val="accent2">
                <a:alpha val="69803"/>
              </a:schemeClr>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52" name="Google Shape;152;p18"/>
          <p:cNvSpPr/>
          <p:nvPr/>
        </p:nvSpPr>
        <p:spPr>
          <a:xfrm rot="10800000">
            <a:off x="0" y="-650"/>
            <a:ext cx="5676966" cy="6869953"/>
          </a:xfrm>
          <a:custGeom>
            <a:rect b="b" l="l" r="r" t="t"/>
            <a:pathLst>
              <a:path extrusionOk="0" h="6869951" w="6430885">
                <a:moveTo>
                  <a:pt x="1754909" y="0"/>
                </a:moveTo>
                <a:lnTo>
                  <a:pt x="6430885" y="11953"/>
                </a:lnTo>
                <a:lnTo>
                  <a:pt x="6430885" y="6869951"/>
                </a:lnTo>
                <a:lnTo>
                  <a:pt x="0" y="6869951"/>
                </a:lnTo>
                <a:lnTo>
                  <a:pt x="1754909"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53" name="Google Shape;153;p18"/>
          <p:cNvSpPr txBox="1"/>
          <p:nvPr/>
        </p:nvSpPr>
        <p:spPr>
          <a:xfrm>
            <a:off x="883920" y="800849"/>
            <a:ext cx="4065767" cy="351055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1" lang="en-US" sz="4400" u="none" cap="none" strike="noStrike">
                <a:solidFill>
                  <a:schemeClr val="dk2"/>
                </a:solidFill>
                <a:latin typeface="Play"/>
                <a:ea typeface="Play"/>
                <a:cs typeface="Play"/>
                <a:sym typeface="Play"/>
              </a:rPr>
              <a:t>MARKET ANALYSIS</a:t>
            </a:r>
            <a:endParaRPr/>
          </a:p>
        </p:txBody>
      </p:sp>
      <p:sp>
        <p:nvSpPr>
          <p:cNvPr id="154" name="Google Shape;154;p18"/>
          <p:cNvSpPr txBox="1"/>
          <p:nvPr/>
        </p:nvSpPr>
        <p:spPr>
          <a:xfrm>
            <a:off x="5895753" y="533400"/>
            <a:ext cx="5458046" cy="57912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2"/>
              </a:buClr>
              <a:buSzPts val="1440"/>
              <a:buFont typeface="Arial"/>
              <a:buChar char="•"/>
            </a:pPr>
            <a:r>
              <a:rPr b="0" i="0" lang="en-US" sz="1800" u="none" cap="none" strike="noStrike">
                <a:solidFill>
                  <a:schemeClr val="dk2"/>
                </a:solidFill>
                <a:latin typeface="Open Sans Light"/>
                <a:ea typeface="Open Sans Light"/>
                <a:cs typeface="Open Sans Light"/>
                <a:sym typeface="Open Sans Light"/>
              </a:rPr>
              <a:t>The online investment platform market is aggressively rising at a CAGR of 14.4% till $4.4 billion by the year 2028 due AI introducing and popularity of digital investment rising. The main variables are the incorporation and application of AI algorithms for data analysis and risk management together with increasing investments that are a direct result of economic growth, and the increase of High Net Worth Individuals (HNWIs) on digital assets. Disadvantages such as hard regulatory requirements may stop penetration into new markets. In the process of development, the market is subject to the influence of the blockchain technology spread and to a great extent influenced by effect of the COVID-19 pandemic which was considered as the catalyst for the increased volume of investments via digital platforms.</a:t>
            </a:r>
            <a:endParaRPr/>
          </a:p>
        </p:txBody>
      </p:sp>
      <p:cxnSp>
        <p:nvCxnSpPr>
          <p:cNvPr id="155" name="Google Shape;155;p18"/>
          <p:cNvCxnSpPr/>
          <p:nvPr/>
        </p:nvCxnSpPr>
        <p:spPr>
          <a:xfrm rot="10800000">
            <a:off x="-1" y="4541520"/>
            <a:ext cx="5895754" cy="2310504"/>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56" name="Google Shape;156;p18"/>
          <p:cNvCxnSpPr/>
          <p:nvPr/>
        </p:nvCxnSpPr>
        <p:spPr>
          <a:xfrm rot="10800000">
            <a:off x="1" y="2988236"/>
            <a:ext cx="2418079" cy="3887694"/>
          </a:xfrm>
          <a:prstGeom prst="straightConnector1">
            <a:avLst/>
          </a:prstGeom>
          <a:noFill/>
          <a:ln cap="flat" cmpd="sng" w="12700">
            <a:solidFill>
              <a:schemeClr val="accent2">
                <a:alpha val="69803"/>
              </a:schemeClr>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cxnSp>
        <p:nvCxnSpPr>
          <p:cNvPr id="161" name="Google Shape;161;p19"/>
          <p:cNvCxnSpPr/>
          <p:nvPr/>
        </p:nvCxnSpPr>
        <p:spPr>
          <a:xfrm flipH="1">
            <a:off x="0" y="0"/>
            <a:ext cx="3119718" cy="68580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62" name="Google Shape;162;p19"/>
          <p:cNvCxnSpPr/>
          <p:nvPr/>
        </p:nvCxnSpPr>
        <p:spPr>
          <a:xfrm flipH="1">
            <a:off x="0" y="0"/>
            <a:ext cx="903768" cy="65436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63" name="Google Shape;163;p19"/>
          <p:cNvCxnSpPr/>
          <p:nvPr/>
        </p:nvCxnSpPr>
        <p:spPr>
          <a:xfrm rot="10800000">
            <a:off x="-42863" y="5791200"/>
            <a:ext cx="6286501" cy="106680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64" name="Google Shape;164;p19"/>
          <p:cNvCxnSpPr/>
          <p:nvPr/>
        </p:nvCxnSpPr>
        <p:spPr>
          <a:xfrm flipH="1">
            <a:off x="8462964" y="5848350"/>
            <a:ext cx="3729036" cy="100965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65" name="Google Shape;165;p19"/>
          <p:cNvCxnSpPr/>
          <p:nvPr/>
        </p:nvCxnSpPr>
        <p:spPr>
          <a:xfrm flipH="1">
            <a:off x="11543158" y="1647825"/>
            <a:ext cx="648842" cy="52101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66" name="Google Shape;166;p19"/>
          <p:cNvCxnSpPr/>
          <p:nvPr/>
        </p:nvCxnSpPr>
        <p:spPr>
          <a:xfrm rot="10800000">
            <a:off x="10781554" y="0"/>
            <a:ext cx="1410446" cy="425834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67" name="Google Shape;167;p19"/>
          <p:cNvCxnSpPr/>
          <p:nvPr/>
        </p:nvCxnSpPr>
        <p:spPr>
          <a:xfrm rot="10800000">
            <a:off x="6529388" y="-4763"/>
            <a:ext cx="5662612" cy="931975"/>
          </a:xfrm>
          <a:prstGeom prst="straightConnector1">
            <a:avLst/>
          </a:prstGeom>
          <a:noFill/>
          <a:ln cap="flat" cmpd="sng" w="12700">
            <a:solidFill>
              <a:schemeClr val="accent2">
                <a:alpha val="69803"/>
              </a:schemeClr>
            </a:solidFill>
            <a:prstDash val="solid"/>
            <a:miter lim="800000"/>
            <a:headEnd len="sm" w="sm" type="none"/>
            <a:tailEnd len="sm" w="sm" type="none"/>
          </a:ln>
        </p:spPr>
      </p:cxnSp>
      <p:sp>
        <p:nvSpPr>
          <p:cNvPr id="168" name="Google Shape;168;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69" name="Google Shape;169;p19"/>
          <p:cNvSpPr txBox="1"/>
          <p:nvPr/>
        </p:nvSpPr>
        <p:spPr>
          <a:xfrm>
            <a:off x="6757988" y="533400"/>
            <a:ext cx="4496228" cy="169068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1" lang="en-US" sz="4400" u="none" cap="none" strike="noStrike">
                <a:solidFill>
                  <a:schemeClr val="dk2"/>
                </a:solidFill>
                <a:latin typeface="Play"/>
                <a:ea typeface="Play"/>
                <a:cs typeface="Play"/>
                <a:sym typeface="Play"/>
              </a:rPr>
              <a:t>PERSONAS</a:t>
            </a:r>
            <a:endParaRPr/>
          </a:p>
        </p:txBody>
      </p:sp>
      <p:cxnSp>
        <p:nvCxnSpPr>
          <p:cNvPr id="170" name="Google Shape;170;p19"/>
          <p:cNvCxnSpPr/>
          <p:nvPr/>
        </p:nvCxnSpPr>
        <p:spPr>
          <a:xfrm flipH="1">
            <a:off x="0" y="0"/>
            <a:ext cx="4948518" cy="132453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71" name="Google Shape;171;p19"/>
          <p:cNvCxnSpPr/>
          <p:nvPr/>
        </p:nvCxnSpPr>
        <p:spPr>
          <a:xfrm flipH="1">
            <a:off x="0" y="0"/>
            <a:ext cx="818708" cy="642738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72" name="Google Shape;172;p19"/>
          <p:cNvCxnSpPr/>
          <p:nvPr/>
        </p:nvCxnSpPr>
        <p:spPr>
          <a:xfrm rot="10800000">
            <a:off x="-1" y="2743200"/>
            <a:ext cx="4477872" cy="4114800"/>
          </a:xfrm>
          <a:prstGeom prst="straightConnector1">
            <a:avLst/>
          </a:prstGeom>
          <a:noFill/>
          <a:ln cap="flat" cmpd="sng" w="12700">
            <a:solidFill>
              <a:schemeClr val="accent2">
                <a:alpha val="69803"/>
              </a:schemeClr>
            </a:solidFill>
            <a:prstDash val="solid"/>
            <a:miter lim="800000"/>
            <a:headEnd len="sm" w="sm" type="none"/>
            <a:tailEnd len="sm" w="sm" type="none"/>
          </a:ln>
        </p:spPr>
      </p:cxnSp>
      <p:pic>
        <p:nvPicPr>
          <p:cNvPr descr="A person holding a computer&#10;&#10;Description automatically generated" id="173" name="Google Shape;173;p19"/>
          <p:cNvPicPr preferRelativeResize="0"/>
          <p:nvPr/>
        </p:nvPicPr>
        <p:blipFill rotWithShape="1">
          <a:blip r:embed="rId3">
            <a:alphaModFix/>
          </a:blip>
          <a:srcRect b="0" l="0" r="0" t="0"/>
          <a:stretch/>
        </p:blipFill>
        <p:spPr>
          <a:xfrm>
            <a:off x="533400" y="1572482"/>
            <a:ext cx="5562600" cy="3713035"/>
          </a:xfrm>
          <a:prstGeom prst="rect">
            <a:avLst/>
          </a:prstGeom>
          <a:noFill/>
          <a:ln>
            <a:noFill/>
          </a:ln>
        </p:spPr>
      </p:pic>
      <p:sp>
        <p:nvSpPr>
          <p:cNvPr id="174" name="Google Shape;174;p19"/>
          <p:cNvSpPr txBox="1"/>
          <p:nvPr/>
        </p:nvSpPr>
        <p:spPr>
          <a:xfrm>
            <a:off x="6681789" y="2290762"/>
            <a:ext cx="4572428" cy="403383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Name: </a:t>
            </a:r>
            <a:r>
              <a:rPr b="0" i="0" lang="en-US" sz="1800" u="none" cap="none" strike="noStrike">
                <a:solidFill>
                  <a:schemeClr val="dk2"/>
                </a:solidFill>
                <a:latin typeface="Open Sans Light"/>
                <a:ea typeface="Open Sans Light"/>
                <a:cs typeface="Open Sans Light"/>
                <a:sym typeface="Open Sans Light"/>
              </a:rPr>
              <a:t>Priya</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Age: </a:t>
            </a:r>
            <a:r>
              <a:rPr b="0" i="0" lang="en-US" sz="1800" u="none" cap="none" strike="noStrike">
                <a:solidFill>
                  <a:schemeClr val="dk2"/>
                </a:solidFill>
                <a:latin typeface="Open Sans Light"/>
                <a:ea typeface="Open Sans Light"/>
                <a:cs typeface="Open Sans Light"/>
                <a:sym typeface="Open Sans Light"/>
              </a:rPr>
              <a:t>23</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Occupation: </a:t>
            </a:r>
            <a:r>
              <a:rPr b="0" i="0" lang="en-US" sz="1800" u="none" cap="none" strike="noStrike">
                <a:solidFill>
                  <a:schemeClr val="dk2"/>
                </a:solidFill>
                <a:latin typeface="Open Sans Light"/>
                <a:ea typeface="Open Sans Light"/>
                <a:cs typeface="Open Sans Light"/>
                <a:sym typeface="Open Sans Light"/>
              </a:rPr>
              <a:t>College student in the final year, aspiring to start her own business.</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Investment Experience: </a:t>
            </a:r>
            <a:r>
              <a:rPr b="0" i="0" lang="en-US" sz="1800" u="none" cap="none" strike="noStrike">
                <a:solidFill>
                  <a:schemeClr val="dk2"/>
                </a:solidFill>
                <a:latin typeface="Open Sans Light"/>
                <a:ea typeface="Open Sans Light"/>
                <a:cs typeface="Open Sans Light"/>
                <a:sym typeface="Open Sans Light"/>
              </a:rPr>
              <a:t>Minimal experience.</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Goals: </a:t>
            </a:r>
            <a:r>
              <a:rPr b="0" i="0" lang="en-US" sz="1800" u="none" cap="none" strike="noStrike">
                <a:solidFill>
                  <a:schemeClr val="dk2"/>
                </a:solidFill>
                <a:latin typeface="Open Sans Light"/>
                <a:ea typeface="Open Sans Light"/>
                <a:cs typeface="Open Sans Light"/>
                <a:sym typeface="Open Sans Light"/>
              </a:rPr>
              <a:t>To acquire investment management skills for better financial management.</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Challenges: </a:t>
            </a:r>
            <a:r>
              <a:rPr b="0" i="0" lang="en-US" sz="1800" u="none" cap="none" strike="noStrike">
                <a:solidFill>
                  <a:schemeClr val="dk2"/>
                </a:solidFill>
                <a:latin typeface="Open Sans Light"/>
                <a:ea typeface="Open Sans Light"/>
                <a:cs typeface="Open Sans Light"/>
                <a:sym typeface="Open Sans Light"/>
              </a:rPr>
              <a:t>Unable to balance academic responsibilities, entrepreneurial planning and investment learning.</a:t>
            </a:r>
            <a:endParaRPr/>
          </a:p>
        </p:txBody>
      </p:sp>
      <p:cxnSp>
        <p:nvCxnSpPr>
          <p:cNvPr id="175" name="Google Shape;175;p19"/>
          <p:cNvCxnSpPr/>
          <p:nvPr/>
        </p:nvCxnSpPr>
        <p:spPr>
          <a:xfrm flipH="1">
            <a:off x="11602477" y="2548218"/>
            <a:ext cx="589522" cy="4309782"/>
          </a:xfrm>
          <a:prstGeom prst="straightConnector1">
            <a:avLst/>
          </a:prstGeom>
          <a:noFill/>
          <a:ln cap="flat" cmpd="sng" w="12700">
            <a:solidFill>
              <a:schemeClr val="accent2">
                <a:alpha val="69803"/>
              </a:schemeClr>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181" name="Google Shape;181;p20"/>
          <p:cNvCxnSpPr/>
          <p:nvPr/>
        </p:nvCxnSpPr>
        <p:spPr>
          <a:xfrm flipH="1">
            <a:off x="0" y="0"/>
            <a:ext cx="4948518" cy="132453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82" name="Google Shape;182;p20"/>
          <p:cNvCxnSpPr/>
          <p:nvPr/>
        </p:nvCxnSpPr>
        <p:spPr>
          <a:xfrm flipH="1">
            <a:off x="0" y="0"/>
            <a:ext cx="818708" cy="642738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83" name="Google Shape;183;p20"/>
          <p:cNvCxnSpPr/>
          <p:nvPr/>
        </p:nvCxnSpPr>
        <p:spPr>
          <a:xfrm rot="10800000">
            <a:off x="-1" y="2743200"/>
            <a:ext cx="4477872" cy="4114800"/>
          </a:xfrm>
          <a:prstGeom prst="straightConnector1">
            <a:avLst/>
          </a:prstGeom>
          <a:noFill/>
          <a:ln cap="flat" cmpd="sng" w="12700">
            <a:solidFill>
              <a:schemeClr val="accent2">
                <a:alpha val="69803"/>
              </a:schemeClr>
            </a:solidFill>
            <a:prstDash val="solid"/>
            <a:miter lim="800000"/>
            <a:headEnd len="sm" w="sm" type="none"/>
            <a:tailEnd len="sm" w="sm" type="none"/>
          </a:ln>
        </p:spPr>
      </p:cxnSp>
      <p:pic>
        <p:nvPicPr>
          <p:cNvPr descr="A person smiling at the camera&#10;&#10;Description automatically generated" id="184" name="Google Shape;184;p20"/>
          <p:cNvPicPr preferRelativeResize="0"/>
          <p:nvPr/>
        </p:nvPicPr>
        <p:blipFill rotWithShape="1">
          <a:blip r:embed="rId3">
            <a:alphaModFix/>
          </a:blip>
          <a:srcRect b="0" l="0" r="0" t="0"/>
          <a:stretch/>
        </p:blipFill>
        <p:spPr>
          <a:xfrm>
            <a:off x="533400" y="1572482"/>
            <a:ext cx="5562600" cy="3713035"/>
          </a:xfrm>
          <a:prstGeom prst="rect">
            <a:avLst/>
          </a:prstGeom>
          <a:noFill/>
          <a:ln>
            <a:noFill/>
          </a:ln>
        </p:spPr>
      </p:pic>
      <p:sp>
        <p:nvSpPr>
          <p:cNvPr id="185" name="Google Shape;185;p20"/>
          <p:cNvSpPr txBox="1"/>
          <p:nvPr/>
        </p:nvSpPr>
        <p:spPr>
          <a:xfrm>
            <a:off x="6629400" y="2049560"/>
            <a:ext cx="4572428" cy="403383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Name: </a:t>
            </a:r>
            <a:r>
              <a:rPr b="0" i="0" lang="en-US" sz="1800" u="none" cap="none" strike="noStrike">
                <a:solidFill>
                  <a:schemeClr val="dk2"/>
                </a:solidFill>
                <a:latin typeface="Open Sans Light"/>
                <a:ea typeface="Open Sans Light"/>
                <a:cs typeface="Open Sans Light"/>
                <a:sym typeface="Open Sans Light"/>
              </a:rPr>
              <a:t>Sara</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Age: </a:t>
            </a:r>
            <a:r>
              <a:rPr b="0" i="0" lang="en-US" sz="1800" u="none" cap="none" strike="noStrike">
                <a:solidFill>
                  <a:schemeClr val="dk2"/>
                </a:solidFill>
                <a:latin typeface="Open Sans Light"/>
                <a:ea typeface="Open Sans Light"/>
                <a:cs typeface="Open Sans Light"/>
                <a:sym typeface="Open Sans Light"/>
              </a:rPr>
              <a:t>20</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Occupation: </a:t>
            </a:r>
            <a:r>
              <a:rPr b="0" i="0" lang="en-US" sz="1800" u="none" cap="none" strike="noStrike">
                <a:solidFill>
                  <a:schemeClr val="dk2"/>
                </a:solidFill>
                <a:latin typeface="Open Sans Light"/>
                <a:ea typeface="Open Sans Light"/>
                <a:cs typeface="Open Sans Light"/>
                <a:sym typeface="Open Sans Light"/>
              </a:rPr>
              <a:t>College student majoring in English Literature.</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Investment Experience: </a:t>
            </a:r>
            <a:r>
              <a:rPr b="0" i="0" lang="en-US" sz="1800" u="none" cap="none" strike="noStrike">
                <a:solidFill>
                  <a:schemeClr val="dk2"/>
                </a:solidFill>
                <a:latin typeface="Open Sans Light"/>
                <a:ea typeface="Open Sans Light"/>
                <a:cs typeface="Open Sans Light"/>
                <a:sym typeface="Open Sans Light"/>
              </a:rPr>
              <a:t>None.</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Goals: </a:t>
            </a:r>
            <a:r>
              <a:rPr b="0" i="0" lang="en-US" sz="1800" u="none" cap="none" strike="noStrike">
                <a:solidFill>
                  <a:schemeClr val="dk2"/>
                </a:solidFill>
                <a:latin typeface="Open Sans Light"/>
                <a:ea typeface="Open Sans Light"/>
                <a:cs typeface="Open Sans Light"/>
                <a:sym typeface="Open Sans Light"/>
              </a:rPr>
              <a:t>Interested in learning about personal finance and investing to  start saving for the better future</a:t>
            </a:r>
            <a:endParaRPr/>
          </a:p>
          <a:p>
            <a:pPr indent="0" lvl="0" marL="0" marR="0" rtl="0" algn="l">
              <a:spcBef>
                <a:spcPts val="600"/>
              </a:spcBef>
              <a:spcAft>
                <a:spcPts val="0"/>
              </a:spcAft>
              <a:buClr>
                <a:schemeClr val="dk2"/>
              </a:buClr>
              <a:buSzPts val="1440"/>
              <a:buFont typeface="Arial"/>
              <a:buChar char="•"/>
            </a:pPr>
            <a:r>
              <a:rPr b="1" i="0" lang="en-US" sz="1800" u="none" cap="none" strike="noStrike">
                <a:solidFill>
                  <a:schemeClr val="dk2"/>
                </a:solidFill>
                <a:latin typeface="Open Sans Light"/>
                <a:ea typeface="Open Sans Light"/>
                <a:cs typeface="Open Sans Light"/>
                <a:sym typeface="Open Sans Light"/>
              </a:rPr>
              <a:t>Challenges: </a:t>
            </a:r>
            <a:r>
              <a:rPr b="0" i="0" lang="en-US" sz="1800" u="none" cap="none" strike="noStrike">
                <a:solidFill>
                  <a:schemeClr val="dk2"/>
                </a:solidFill>
                <a:latin typeface="Open Sans Light"/>
                <a:ea typeface="Open Sans Light"/>
                <a:cs typeface="Open Sans Light"/>
                <a:sym typeface="Open Sans Light"/>
              </a:rPr>
              <a:t>Unable to understand the financial terms</a:t>
            </a:r>
            <a:endParaRPr/>
          </a:p>
        </p:txBody>
      </p:sp>
      <p:cxnSp>
        <p:nvCxnSpPr>
          <p:cNvPr id="186" name="Google Shape;186;p20"/>
          <p:cNvCxnSpPr/>
          <p:nvPr/>
        </p:nvCxnSpPr>
        <p:spPr>
          <a:xfrm flipH="1">
            <a:off x="11602477" y="2548218"/>
            <a:ext cx="589522" cy="4309782"/>
          </a:xfrm>
          <a:prstGeom prst="straightConnector1">
            <a:avLst/>
          </a:prstGeom>
          <a:noFill/>
          <a:ln cap="flat" cmpd="sng" w="12700">
            <a:solidFill>
              <a:schemeClr val="accent2">
                <a:alpha val="69803"/>
              </a:schemeClr>
            </a:solidFill>
            <a:prstDash val="solid"/>
            <a:miter lim="800000"/>
            <a:headEnd len="sm" w="sm" type="none"/>
            <a:tailEnd len="sm" w="sm" type="none"/>
          </a:ln>
        </p:spPr>
      </p:cxnSp>
      <p:sp>
        <p:nvSpPr>
          <p:cNvPr id="187" name="Google Shape;187;p20"/>
          <p:cNvSpPr txBox="1"/>
          <p:nvPr/>
        </p:nvSpPr>
        <p:spPr>
          <a:xfrm>
            <a:off x="7243484" y="840114"/>
            <a:ext cx="340982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4400" u="none" cap="none" strike="noStrike">
                <a:solidFill>
                  <a:schemeClr val="dk2"/>
                </a:solidFill>
                <a:latin typeface="Play"/>
                <a:ea typeface="Play"/>
                <a:cs typeface="Play"/>
                <a:sym typeface="Play"/>
              </a:rPr>
              <a:t>PERSONAS</a:t>
            </a:r>
            <a:endParaRPr sz="4400">
              <a:solidFill>
                <a:schemeClr val="dk1"/>
              </a:solidFill>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5632374" y="834394"/>
            <a:ext cx="613088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4400" cap="none">
                <a:solidFill>
                  <a:schemeClr val="dk2"/>
                </a:solidFill>
                <a:latin typeface="Play"/>
                <a:ea typeface="Play"/>
                <a:cs typeface="Play"/>
                <a:sym typeface="Play"/>
              </a:rPr>
              <a:t>PERSONAS</a:t>
            </a:r>
            <a:endParaRPr sz="4400">
              <a:solidFill>
                <a:schemeClr val="dk1"/>
              </a:solidFill>
              <a:latin typeface="Open Sans Light"/>
              <a:ea typeface="Open Sans Light"/>
              <a:cs typeface="Open Sans Light"/>
              <a:sym typeface="Open Sans Light"/>
            </a:endParaRPr>
          </a:p>
        </p:txBody>
      </p:sp>
      <p:sp>
        <p:nvSpPr>
          <p:cNvPr id="193" name="Google Shape;193;p21"/>
          <p:cNvSpPr txBox="1"/>
          <p:nvPr/>
        </p:nvSpPr>
        <p:spPr>
          <a:xfrm>
            <a:off x="5632374" y="1990800"/>
            <a:ext cx="6130886" cy="26930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440"/>
              <a:buFont typeface="Arial"/>
              <a:buChar char="•"/>
            </a:pPr>
            <a:r>
              <a:rPr b="1" lang="en-US" sz="1800">
                <a:solidFill>
                  <a:schemeClr val="dk2"/>
                </a:solidFill>
                <a:latin typeface="Open Sans Light"/>
                <a:ea typeface="Open Sans Light"/>
                <a:cs typeface="Open Sans Light"/>
                <a:sym typeface="Open Sans Light"/>
              </a:rPr>
              <a:t>Name: </a:t>
            </a:r>
            <a:r>
              <a:rPr lang="en-US" sz="1800">
                <a:solidFill>
                  <a:schemeClr val="dk2"/>
                </a:solidFill>
                <a:latin typeface="Open Sans Light"/>
                <a:ea typeface="Open Sans Light"/>
                <a:cs typeface="Open Sans Light"/>
                <a:sym typeface="Open Sans Light"/>
              </a:rPr>
              <a:t>Michael</a:t>
            </a:r>
            <a:endParaRPr/>
          </a:p>
          <a:p>
            <a:pPr indent="0" lvl="0" marL="0" marR="0" rtl="0" algn="l">
              <a:spcBef>
                <a:spcPts val="600"/>
              </a:spcBef>
              <a:spcAft>
                <a:spcPts val="0"/>
              </a:spcAft>
              <a:buClr>
                <a:schemeClr val="dk2"/>
              </a:buClr>
              <a:buSzPts val="1440"/>
              <a:buFont typeface="Arial"/>
              <a:buChar char="•"/>
            </a:pPr>
            <a:r>
              <a:rPr b="1" lang="en-US" sz="1800">
                <a:solidFill>
                  <a:schemeClr val="dk2"/>
                </a:solidFill>
                <a:latin typeface="Open Sans Light"/>
                <a:ea typeface="Open Sans Light"/>
                <a:cs typeface="Open Sans Light"/>
                <a:sym typeface="Open Sans Light"/>
              </a:rPr>
              <a:t>Age: </a:t>
            </a:r>
            <a:r>
              <a:rPr lang="en-US" sz="1800">
                <a:solidFill>
                  <a:schemeClr val="dk2"/>
                </a:solidFill>
                <a:latin typeface="Open Sans Light"/>
                <a:ea typeface="Open Sans Light"/>
                <a:cs typeface="Open Sans Light"/>
                <a:sym typeface="Open Sans Light"/>
              </a:rPr>
              <a:t>25</a:t>
            </a:r>
            <a:endParaRPr/>
          </a:p>
          <a:p>
            <a:pPr indent="0" lvl="0" marL="0" marR="0" rtl="0" algn="l">
              <a:spcBef>
                <a:spcPts val="600"/>
              </a:spcBef>
              <a:spcAft>
                <a:spcPts val="0"/>
              </a:spcAft>
              <a:buClr>
                <a:schemeClr val="dk2"/>
              </a:buClr>
              <a:buSzPts val="1440"/>
              <a:buFont typeface="Arial"/>
              <a:buChar char="•"/>
            </a:pPr>
            <a:r>
              <a:rPr b="1" lang="en-US" sz="1800">
                <a:solidFill>
                  <a:schemeClr val="dk2"/>
                </a:solidFill>
                <a:latin typeface="Open Sans Light"/>
                <a:ea typeface="Open Sans Light"/>
                <a:cs typeface="Open Sans Light"/>
                <a:sym typeface="Open Sans Light"/>
              </a:rPr>
              <a:t>Occupation: </a:t>
            </a:r>
            <a:r>
              <a:rPr lang="en-US" sz="1800">
                <a:solidFill>
                  <a:schemeClr val="dk2"/>
                </a:solidFill>
                <a:latin typeface="Open Sans Light"/>
                <a:ea typeface="Open Sans Light"/>
                <a:cs typeface="Open Sans Light"/>
                <a:sym typeface="Open Sans Light"/>
              </a:rPr>
              <a:t>College student majoring in finance.</a:t>
            </a:r>
            <a:endParaRPr/>
          </a:p>
          <a:p>
            <a:pPr indent="0" lvl="0" marL="0" marR="0" rtl="0" algn="l">
              <a:spcBef>
                <a:spcPts val="600"/>
              </a:spcBef>
              <a:spcAft>
                <a:spcPts val="0"/>
              </a:spcAft>
              <a:buClr>
                <a:schemeClr val="dk2"/>
              </a:buClr>
              <a:buSzPts val="1440"/>
              <a:buFont typeface="Arial"/>
              <a:buChar char="•"/>
            </a:pPr>
            <a:r>
              <a:rPr b="1" lang="en-US" sz="1800">
                <a:solidFill>
                  <a:schemeClr val="dk2"/>
                </a:solidFill>
                <a:latin typeface="Open Sans Light"/>
                <a:ea typeface="Open Sans Light"/>
                <a:cs typeface="Open Sans Light"/>
                <a:sym typeface="Open Sans Light"/>
              </a:rPr>
              <a:t>Investment Experience: </a:t>
            </a:r>
            <a:r>
              <a:rPr lang="en-US" sz="1800">
                <a:solidFill>
                  <a:schemeClr val="dk2"/>
                </a:solidFill>
                <a:latin typeface="Open Sans Light"/>
                <a:ea typeface="Open Sans Light"/>
                <a:cs typeface="Open Sans Light"/>
                <a:sym typeface="Open Sans Light"/>
              </a:rPr>
              <a:t>No practical experience.</a:t>
            </a:r>
            <a:endParaRPr/>
          </a:p>
          <a:p>
            <a:pPr indent="0" lvl="0" marL="0" marR="0" rtl="0" algn="l">
              <a:spcBef>
                <a:spcPts val="600"/>
              </a:spcBef>
              <a:spcAft>
                <a:spcPts val="0"/>
              </a:spcAft>
              <a:buClr>
                <a:schemeClr val="dk2"/>
              </a:buClr>
              <a:buSzPts val="1440"/>
              <a:buFont typeface="Arial"/>
              <a:buChar char="•"/>
            </a:pPr>
            <a:r>
              <a:rPr b="1" lang="en-US" sz="1800">
                <a:solidFill>
                  <a:schemeClr val="dk2"/>
                </a:solidFill>
                <a:latin typeface="Open Sans Light"/>
                <a:ea typeface="Open Sans Light"/>
                <a:cs typeface="Open Sans Light"/>
                <a:sym typeface="Open Sans Light"/>
              </a:rPr>
              <a:t>Goals: </a:t>
            </a:r>
            <a:r>
              <a:rPr lang="en-US" sz="1800">
                <a:solidFill>
                  <a:schemeClr val="dk2"/>
                </a:solidFill>
                <a:latin typeface="Open Sans Light"/>
                <a:ea typeface="Open Sans Light"/>
                <a:cs typeface="Open Sans Light"/>
                <a:sym typeface="Open Sans Light"/>
              </a:rPr>
              <a:t>To gain hands-on experience in the stock market using his classroom knowledge.</a:t>
            </a:r>
            <a:endParaRPr/>
          </a:p>
          <a:p>
            <a:pPr indent="0" lvl="0" marL="0" marR="0" rtl="0" algn="l">
              <a:spcBef>
                <a:spcPts val="600"/>
              </a:spcBef>
              <a:spcAft>
                <a:spcPts val="0"/>
              </a:spcAft>
              <a:buClr>
                <a:schemeClr val="dk2"/>
              </a:buClr>
              <a:buSzPts val="1440"/>
              <a:buFont typeface="Arial"/>
              <a:buChar char="•"/>
            </a:pPr>
            <a:r>
              <a:rPr b="1" lang="en-US" sz="1800">
                <a:solidFill>
                  <a:schemeClr val="dk2"/>
                </a:solidFill>
                <a:latin typeface="Open Sans Light"/>
                <a:ea typeface="Open Sans Light"/>
                <a:cs typeface="Open Sans Light"/>
                <a:sym typeface="Open Sans Light"/>
              </a:rPr>
              <a:t>Challenges: </a:t>
            </a:r>
            <a:r>
              <a:rPr lang="en-US" sz="1800">
                <a:solidFill>
                  <a:schemeClr val="dk2"/>
                </a:solidFill>
                <a:latin typeface="Open Sans Light"/>
                <a:ea typeface="Open Sans Light"/>
                <a:cs typeface="Open Sans Light"/>
                <a:sym typeface="Open Sans Light"/>
              </a:rPr>
              <a:t>Finds it difficult to apply his theoretical knowledge in real-world</a:t>
            </a:r>
            <a:endParaRPr/>
          </a:p>
        </p:txBody>
      </p:sp>
      <p:pic>
        <p:nvPicPr>
          <p:cNvPr descr="A person smiling at the camera&#10;&#10;Description automatically generated" id="194" name="Google Shape;194;p21"/>
          <p:cNvPicPr preferRelativeResize="0"/>
          <p:nvPr/>
        </p:nvPicPr>
        <p:blipFill rotWithShape="1">
          <a:blip r:embed="rId3">
            <a:alphaModFix/>
          </a:blip>
          <a:srcRect b="0" l="0" r="0" t="0"/>
          <a:stretch/>
        </p:blipFill>
        <p:spPr>
          <a:xfrm>
            <a:off x="1262282" y="1603835"/>
            <a:ext cx="3004919" cy="39518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gleLinesVTI">
  <a:themeElements>
    <a:clrScheme name="Custom 34">
      <a:dk1>
        <a:srgbClr val="000000"/>
      </a:dk1>
      <a:lt1>
        <a:srgbClr val="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