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46"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955EF75B-7CB9-404D-BA9B-F83EF87CB7DB}" type="datetimeFigureOut">
              <a:rPr lang="en-US" smtClean="0"/>
              <a:t>5/21/2020</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9C6902B4-1074-494D-A300-CE451CFD77E7}"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55EF75B-7CB9-404D-BA9B-F83EF87CB7DB}" type="datetimeFigureOut">
              <a:rPr lang="en-US" smtClean="0"/>
              <a:t>5/21/2020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6902B4-1074-494D-A300-CE451CFD77E7}"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55EF75B-7CB9-404D-BA9B-F83EF87CB7DB}" type="datetimeFigureOut">
              <a:rPr lang="en-US" smtClean="0"/>
              <a:t>5/21/2020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6902B4-1074-494D-A300-CE451CFD77E7}"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55EF75B-7CB9-404D-BA9B-F83EF87CB7DB}" type="datetimeFigureOut">
              <a:rPr lang="en-US" smtClean="0"/>
              <a:t>5/21/2020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6902B4-1074-494D-A300-CE451CFD77E7}"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55EF75B-7CB9-404D-BA9B-F83EF87CB7DB}" type="datetimeFigureOut">
              <a:rPr lang="en-US" smtClean="0"/>
              <a:t>5/21/2020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6902B4-1074-494D-A300-CE451CFD77E7}"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55EF75B-7CB9-404D-BA9B-F83EF87CB7DB}" type="datetimeFigureOut">
              <a:rPr lang="en-US" smtClean="0"/>
              <a:t>5/21/2020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6902B4-1074-494D-A300-CE451CFD77E7}"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55EF75B-7CB9-404D-BA9B-F83EF87CB7DB}" type="datetimeFigureOut">
              <a:rPr lang="en-US" smtClean="0"/>
              <a:t>5/21/2020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6902B4-1074-494D-A300-CE451CFD77E7}"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55EF75B-7CB9-404D-BA9B-F83EF87CB7DB}" type="datetimeFigureOut">
              <a:rPr lang="en-US" smtClean="0"/>
              <a:t>5/21/2020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C6902B4-1074-494D-A300-CE451CFD77E7}"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5EF75B-7CB9-404D-BA9B-F83EF87CB7DB}" type="datetimeFigureOut">
              <a:rPr lang="en-US" smtClean="0"/>
              <a:t>5/21/2020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C6902B4-1074-494D-A300-CE451CFD77E7}"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55EF75B-7CB9-404D-BA9B-F83EF87CB7DB}" type="datetimeFigureOut">
              <a:rPr lang="en-US" smtClean="0"/>
              <a:t>5/21/2020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6902B4-1074-494D-A300-CE451CFD77E7}"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55EF75B-7CB9-404D-BA9B-F83EF87CB7DB}" type="datetimeFigureOut">
              <a:rPr lang="en-US" smtClean="0"/>
              <a:t>5/21/2020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9C6902B4-1074-494D-A300-CE451CFD77E7}" type="slidenum">
              <a:rPr lang="en-IN" smtClean="0"/>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55EF75B-7CB9-404D-BA9B-F83EF87CB7DB}" type="datetimeFigureOut">
              <a:rPr lang="en-US" smtClean="0"/>
              <a:t>5/21/2020</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C6902B4-1074-494D-A300-CE451CFD77E7}" type="slidenum">
              <a:rPr lang="en-IN" smtClean="0"/>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dirty="0"/>
              <a:t>The Battle of </a:t>
            </a:r>
            <a:r>
              <a:rPr lang="en-IN" dirty="0" err="1"/>
              <a:t>Neighborhoods</a:t>
            </a:r>
            <a:r>
              <a:rPr lang="en-IN" dirty="0"/>
              <a:t> Report</a:t>
            </a:r>
            <a:br>
              <a:rPr lang="en-IN" dirty="0"/>
            </a:br>
            <a:endParaRPr lang="en-IN" dirty="0"/>
          </a:p>
        </p:txBody>
      </p:sp>
      <p:sp>
        <p:nvSpPr>
          <p:cNvPr id="3" name="Subtitle 2"/>
          <p:cNvSpPr>
            <a:spLocks noGrp="1"/>
          </p:cNvSpPr>
          <p:nvPr>
            <p:ph type="subTitle" idx="1"/>
          </p:nvPr>
        </p:nvSpPr>
        <p:spPr/>
        <p:txBody>
          <a:bodyPr/>
          <a:lstStyle/>
          <a:p>
            <a:r>
              <a:rPr lang="en-IN" sz="4000" dirty="0" err="1">
                <a:solidFill>
                  <a:schemeClr val="tx1"/>
                </a:solidFill>
                <a:latin typeface="+mj-lt"/>
                <a:ea typeface="+mj-ea"/>
                <a:cs typeface="+mj-cs"/>
              </a:rPr>
              <a:t>Coursera</a:t>
            </a:r>
            <a:r>
              <a:rPr lang="en-IN" dirty="0" smtClean="0"/>
              <a:t> </a:t>
            </a:r>
            <a:r>
              <a:rPr lang="en-IN" sz="4000" dirty="0">
                <a:solidFill>
                  <a:schemeClr val="tx1"/>
                </a:solidFill>
                <a:latin typeface="+mj-lt"/>
                <a:ea typeface="+mj-ea"/>
                <a:cs typeface="+mj-cs"/>
              </a:rPr>
              <a:t>Capstone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500042"/>
            <a:ext cx="8229600" cy="1143000"/>
          </a:xfrm>
        </p:spPr>
        <p:txBody>
          <a:bodyPr>
            <a:normAutofit/>
          </a:bodyPr>
          <a:lstStyle/>
          <a:p>
            <a:pPr>
              <a:buFont typeface="Arial" pitchFamily="34" charset="0"/>
              <a:buChar char="•"/>
            </a:pPr>
            <a:r>
              <a:rPr lang="en-IN" sz="2800" b="1" dirty="0" smtClean="0">
                <a:ea typeface="+mn-ea"/>
                <a:cs typeface="+mn-cs"/>
              </a:rPr>
              <a:t>   Cluster </a:t>
            </a:r>
            <a:r>
              <a:rPr lang="en-IN" sz="2800" b="1" dirty="0">
                <a:ea typeface="+mn-ea"/>
                <a:cs typeface="+mn-cs"/>
              </a:rPr>
              <a:t>3:-</a:t>
            </a:r>
            <a:br>
              <a:rPr lang="en-IN" sz="2800" b="1" dirty="0">
                <a:ea typeface="+mn-ea"/>
                <a:cs typeface="+mn-cs"/>
              </a:rPr>
            </a:br>
            <a:endParaRPr lang="en-IN" sz="2800" b="1" dirty="0">
              <a:ea typeface="+mn-ea"/>
              <a:cs typeface="+mn-cs"/>
            </a:endParaRPr>
          </a:p>
        </p:txBody>
      </p:sp>
      <p:sp>
        <p:nvSpPr>
          <p:cNvPr id="6" name="TextBox 5"/>
          <p:cNvSpPr txBox="1"/>
          <p:nvPr/>
        </p:nvSpPr>
        <p:spPr>
          <a:xfrm>
            <a:off x="357158" y="4500570"/>
            <a:ext cx="8429684" cy="1523494"/>
          </a:xfrm>
          <a:prstGeom prst="rect">
            <a:avLst/>
          </a:prstGeom>
          <a:noFill/>
        </p:spPr>
        <p:txBody>
          <a:bodyPr wrap="square" rtlCol="0">
            <a:spAutoFit/>
          </a:bodyPr>
          <a:lstStyle/>
          <a:p>
            <a:pPr algn="just"/>
            <a:r>
              <a:rPr lang="en-IN" sz="2500" dirty="0"/>
              <a:t>Based on data frame analysis above Cluster 3 Upper West Side and Lower East Side areas are the best places to open a new sushi bar business.</a:t>
            </a:r>
          </a:p>
          <a:p>
            <a:endParaRPr lang="en-IN" dirty="0"/>
          </a:p>
        </p:txBody>
      </p:sp>
      <p:pic>
        <p:nvPicPr>
          <p:cNvPr id="7" name="Picture 6"/>
          <p:cNvPicPr/>
          <p:nvPr/>
        </p:nvPicPr>
        <p:blipFill>
          <a:blip r:embed="rId2"/>
          <a:srcRect/>
          <a:stretch>
            <a:fillRect/>
          </a:stretch>
        </p:blipFill>
        <p:spPr bwMode="auto">
          <a:xfrm>
            <a:off x="571472" y="2000240"/>
            <a:ext cx="8215370" cy="214314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500174"/>
            <a:ext cx="8229600" cy="714380"/>
          </a:xfrm>
        </p:spPr>
        <p:txBody>
          <a:bodyPr>
            <a:normAutofit fontScale="90000"/>
          </a:bodyPr>
          <a:lstStyle/>
          <a:p>
            <a:r>
              <a:rPr lang="en-IN" sz="4900" b="1" dirty="0" smtClean="0"/>
              <a:t>Discussion</a:t>
            </a:r>
            <a:r>
              <a:rPr lang="en-IN" dirty="0"/>
              <a:t/>
            </a:r>
            <a:br>
              <a:rPr lang="en-IN" dirty="0"/>
            </a:br>
            <a:endParaRPr lang="en-IN" dirty="0"/>
          </a:p>
        </p:txBody>
      </p:sp>
      <p:sp>
        <p:nvSpPr>
          <p:cNvPr id="3" name="Content Placeholder 2"/>
          <p:cNvSpPr>
            <a:spLocks noGrp="1"/>
          </p:cNvSpPr>
          <p:nvPr>
            <p:ph idx="1"/>
          </p:nvPr>
        </p:nvSpPr>
        <p:spPr/>
        <p:txBody>
          <a:bodyPr>
            <a:normAutofit fontScale="92500"/>
          </a:bodyPr>
          <a:lstStyle/>
          <a:p>
            <a:pPr marL="0" indent="0" algn="just"/>
            <a:r>
              <a:rPr lang="en-IN" sz="2700" dirty="0"/>
              <a:t> </a:t>
            </a:r>
            <a:r>
              <a:rPr lang="en-IN" sz="2700" dirty="0" smtClean="0"/>
              <a:t>Here </a:t>
            </a:r>
            <a:r>
              <a:rPr lang="en-IN" sz="2700" dirty="0"/>
              <a:t>are the some observations that I noted while </a:t>
            </a:r>
            <a:r>
              <a:rPr lang="en-IN" sz="2700" dirty="0" smtClean="0"/>
              <a:t>    working </a:t>
            </a:r>
            <a:r>
              <a:rPr lang="en-IN" sz="2700" dirty="0"/>
              <a:t>on this project.</a:t>
            </a:r>
          </a:p>
          <a:p>
            <a:pPr marL="0" indent="0" algn="just"/>
            <a:r>
              <a:rPr lang="en-US" sz="2700" dirty="0" smtClean="0"/>
              <a:t> Midtown </a:t>
            </a:r>
            <a:r>
              <a:rPr lang="en-US" sz="2700" dirty="0"/>
              <a:t>and </a:t>
            </a:r>
            <a:r>
              <a:rPr lang="en-US" sz="2700" dirty="0" err="1"/>
              <a:t>sohoso</a:t>
            </a:r>
            <a:r>
              <a:rPr lang="en-US" sz="2700" dirty="0"/>
              <a:t> </a:t>
            </a:r>
            <a:r>
              <a:rPr lang="en-US" sz="2700" dirty="0" err="1"/>
              <a:t>providesn</a:t>
            </a:r>
            <a:r>
              <a:rPr lang="en-US" sz="2700" dirty="0"/>
              <a:t> a high risk competition for the new owners.</a:t>
            </a:r>
            <a:endParaRPr lang="en-IN" sz="2700" dirty="0"/>
          </a:p>
          <a:p>
            <a:pPr marL="0" indent="0" algn="just"/>
            <a:r>
              <a:rPr lang="en-US" sz="2700" dirty="0" smtClean="0"/>
              <a:t> Central </a:t>
            </a:r>
            <a:r>
              <a:rPr lang="en-US" sz="2700" dirty="0"/>
              <a:t>Harlem has also potential for a business to grow.</a:t>
            </a:r>
            <a:endParaRPr lang="en-IN" sz="2700" dirty="0"/>
          </a:p>
          <a:p>
            <a:pPr marL="0" indent="0" algn="just"/>
            <a:r>
              <a:rPr lang="en-US" sz="2700" dirty="0" smtClean="0"/>
              <a:t> This </a:t>
            </a:r>
            <a:r>
              <a:rPr lang="en-US" sz="2700" dirty="0"/>
              <a:t>project can be improved with adding more variables into the consideration as transportation, government rules and regulations, Availability of workers and raw materials. </a:t>
            </a:r>
            <a:endParaRPr lang="en-IN" sz="2700" dirty="0"/>
          </a:p>
          <a:p>
            <a:pPr marL="0" indent="0" algn="just"/>
            <a:r>
              <a:rPr lang="en-US" sz="2700" dirty="0" smtClean="0"/>
              <a:t> </a:t>
            </a:r>
            <a:r>
              <a:rPr lang="en-US" sz="2700" dirty="0" err="1" smtClean="0"/>
              <a:t>FourSquare</a:t>
            </a:r>
            <a:r>
              <a:rPr lang="en-US" sz="2700" dirty="0" smtClean="0"/>
              <a:t> </a:t>
            </a:r>
            <a:r>
              <a:rPr lang="en-US" sz="2700" dirty="0"/>
              <a:t>proved to be a good source of data. </a:t>
            </a:r>
            <a:endParaRPr lang="en-IN" sz="2700" dirty="0"/>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1142984"/>
            <a:ext cx="8229600" cy="1143000"/>
          </a:xfrm>
        </p:spPr>
        <p:txBody>
          <a:bodyPr>
            <a:normAutofit fontScale="90000"/>
          </a:bodyPr>
          <a:lstStyle/>
          <a:p>
            <a:r>
              <a:rPr lang="en-IN" sz="4900" b="1" dirty="0"/>
              <a:t>Conclusion</a:t>
            </a:r>
            <a:r>
              <a:rPr lang="en-IN" dirty="0"/>
              <a:t/>
            </a:r>
            <a:br>
              <a:rPr lang="en-IN" dirty="0"/>
            </a:br>
            <a:endParaRPr lang="en-IN" dirty="0"/>
          </a:p>
        </p:txBody>
      </p:sp>
      <p:sp>
        <p:nvSpPr>
          <p:cNvPr id="3" name="Content Placeholder 2"/>
          <p:cNvSpPr>
            <a:spLocks noGrp="1"/>
          </p:cNvSpPr>
          <p:nvPr>
            <p:ph idx="1"/>
          </p:nvPr>
        </p:nvSpPr>
        <p:spPr/>
        <p:txBody>
          <a:bodyPr>
            <a:normAutofit/>
          </a:bodyPr>
          <a:lstStyle/>
          <a:p>
            <a:pPr marL="0" indent="0" algn="just"/>
            <a:r>
              <a:rPr lang="en-IN" sz="2800" dirty="0"/>
              <a:t>This analysis is performed on limited data. This may be right or may be wrong. </a:t>
            </a:r>
            <a:r>
              <a:rPr lang="en-IN" sz="2800" dirty="0"/>
              <a:t>But if good amount of data is available there is scope to come up with better results</a:t>
            </a:r>
            <a:r>
              <a:rPr lang="en-IN" sz="2800" dirty="0" smtClean="0"/>
              <a:t>.</a:t>
            </a:r>
          </a:p>
          <a:p>
            <a:pPr marL="0" indent="0" algn="just"/>
            <a:endParaRPr lang="en-IN" sz="2800" dirty="0"/>
          </a:p>
          <a:p>
            <a:pPr marL="0" indent="0" algn="just"/>
            <a:r>
              <a:rPr lang="en-IN" sz="2800" dirty="0"/>
              <a:t>Although all of the goals of this project were met but scope of expansion is still there by including more variables that can affect the restaurants performance.</a:t>
            </a:r>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2500306"/>
            <a:ext cx="8229600" cy="2471742"/>
          </a:xfrm>
        </p:spPr>
        <p:txBody>
          <a:bodyPr>
            <a:normAutofit/>
          </a:bodyPr>
          <a:lstStyle/>
          <a:p>
            <a:pPr algn="ctr">
              <a:buNone/>
            </a:pPr>
            <a:r>
              <a:rPr lang="en-IN" sz="9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THANK YOU  </a:t>
            </a:r>
            <a:endParaRPr lang="en-IN" sz="9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Introduction</a:t>
            </a:r>
            <a:endParaRPr lang="en-IN" dirty="0"/>
          </a:p>
        </p:txBody>
      </p:sp>
      <p:sp>
        <p:nvSpPr>
          <p:cNvPr id="3" name="Content Placeholder 2"/>
          <p:cNvSpPr>
            <a:spLocks noGrp="1"/>
          </p:cNvSpPr>
          <p:nvPr>
            <p:ph idx="1"/>
          </p:nvPr>
        </p:nvSpPr>
        <p:spPr/>
        <p:txBody>
          <a:bodyPr>
            <a:normAutofit lnSpcReduction="10000"/>
          </a:bodyPr>
          <a:lstStyle/>
          <a:p>
            <a:pPr marL="0" indent="0" algn="just">
              <a:buNone/>
            </a:pPr>
            <a:r>
              <a:rPr lang="en-IN" sz="2800" dirty="0"/>
              <a:t>This is the IBM Data science Capstone project. In this project, I will address the problem of a client who wants to open a restaurant in New York. The Clint who is an entrepreneur have lots of questions regarding his/her restaurant so have decided to consult a Data scientist to answer his/her questions based on the market data available. The main purpose of this project is to find the appropriate location to open a restaurant. So I am designing this project to help my client to find the most suitable location.</a:t>
            </a: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071546"/>
            <a:ext cx="8229600" cy="1143000"/>
          </a:xfrm>
        </p:spPr>
        <p:txBody>
          <a:bodyPr>
            <a:normAutofit fontScale="90000"/>
          </a:bodyPr>
          <a:lstStyle/>
          <a:p>
            <a:r>
              <a:rPr lang="en-IN" sz="4900" b="1" dirty="0"/>
              <a:t>Business</a:t>
            </a:r>
            <a:r>
              <a:rPr lang="en-IN" b="1" dirty="0"/>
              <a:t> </a:t>
            </a:r>
            <a:r>
              <a:rPr lang="en-IN" sz="4900" b="1" dirty="0"/>
              <a:t>problem</a:t>
            </a:r>
            <a:r>
              <a:rPr lang="en-IN" dirty="0"/>
              <a:t/>
            </a:r>
            <a:br>
              <a:rPr lang="en-IN" dirty="0"/>
            </a:br>
            <a:endParaRPr lang="en-IN" dirty="0"/>
          </a:p>
        </p:txBody>
      </p:sp>
      <p:sp>
        <p:nvSpPr>
          <p:cNvPr id="3" name="Content Placeholder 2"/>
          <p:cNvSpPr>
            <a:spLocks noGrp="1"/>
          </p:cNvSpPr>
          <p:nvPr>
            <p:ph idx="1"/>
          </p:nvPr>
        </p:nvSpPr>
        <p:spPr/>
        <p:txBody>
          <a:bodyPr>
            <a:normAutofit fontScale="62500" lnSpcReduction="20000"/>
          </a:bodyPr>
          <a:lstStyle/>
          <a:p>
            <a:pPr marL="0" indent="0" algn="just">
              <a:buNone/>
            </a:pPr>
            <a:r>
              <a:rPr lang="en-IN" sz="3600" dirty="0"/>
              <a:t>A restaurant is a business which prepares and serves food and drink to customers in return for money, The City of New York is famous for its excellent cuisine. Its food culture includes an array of international cuisines influenced by the city's immigrant history. Sushi restaurants have become so popular in the United States now it seems that there is one on every corner, not only in major cities but also in smaller cities. Starting a sushi restaurant can be a great business opportunity, but you need to distinguish yourself from others to enjoy long-term success.</a:t>
            </a:r>
          </a:p>
          <a:p>
            <a:pPr marL="0" indent="0" algn="just">
              <a:buNone/>
            </a:pPr>
            <a:r>
              <a:rPr lang="en-IN" sz="3600" dirty="0"/>
              <a:t>Opening a restaurant is very challenging, hence the main focus is given to </a:t>
            </a:r>
            <a:r>
              <a:rPr lang="en-IN" sz="3600" dirty="0" err="1"/>
              <a:t>neighborhoods</a:t>
            </a:r>
            <a:r>
              <a:rPr lang="en-IN" sz="3600" dirty="0"/>
              <a:t> and other outlets which are already operational</a:t>
            </a:r>
            <a:r>
              <a:rPr lang="en-IN" dirty="0"/>
              <a:t>.</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Data Requirement and Collection</a:t>
            </a:r>
          </a:p>
        </p:txBody>
      </p:sp>
      <p:sp>
        <p:nvSpPr>
          <p:cNvPr id="3" name="Content Placeholder 2"/>
          <p:cNvSpPr>
            <a:spLocks noGrp="1"/>
          </p:cNvSpPr>
          <p:nvPr>
            <p:ph idx="1"/>
          </p:nvPr>
        </p:nvSpPr>
        <p:spPr/>
        <p:txBody>
          <a:bodyPr>
            <a:normAutofit/>
          </a:bodyPr>
          <a:lstStyle/>
          <a:p>
            <a:pPr marL="0" indent="0" algn="just">
              <a:lnSpc>
                <a:spcPct val="80000"/>
              </a:lnSpc>
              <a:buNone/>
            </a:pPr>
            <a:r>
              <a:rPr lang="en-IN" sz="2500" dirty="0"/>
              <a:t>To solve the client's problem, we will need below data: </a:t>
            </a:r>
          </a:p>
          <a:p>
            <a:pPr marL="0" indent="0" algn="just">
              <a:lnSpc>
                <a:spcPct val="80000"/>
              </a:lnSpc>
              <a:buNone/>
            </a:pPr>
            <a:endParaRPr lang="en-IN" sz="2500" dirty="0"/>
          </a:p>
          <a:p>
            <a:pPr marL="0" indent="0" algn="just">
              <a:lnSpc>
                <a:spcPct val="80000"/>
              </a:lnSpc>
            </a:pPr>
            <a:r>
              <a:rPr lang="en-IN" sz="2500" dirty="0"/>
              <a:t> List of </a:t>
            </a:r>
            <a:r>
              <a:rPr lang="en-IN" sz="2500" dirty="0" err="1"/>
              <a:t>neighborhoods</a:t>
            </a:r>
            <a:r>
              <a:rPr lang="en-IN" sz="2500" dirty="0"/>
              <a:t> in New </a:t>
            </a:r>
            <a:r>
              <a:rPr lang="en-IN" sz="2500" dirty="0" err="1"/>
              <a:t>york</a:t>
            </a:r>
            <a:r>
              <a:rPr lang="en-IN" sz="2500" dirty="0"/>
              <a:t>.</a:t>
            </a:r>
          </a:p>
          <a:p>
            <a:pPr marL="0" indent="0" algn="just">
              <a:lnSpc>
                <a:spcPct val="80000"/>
              </a:lnSpc>
            </a:pPr>
            <a:r>
              <a:rPr lang="en-IN" sz="2500" dirty="0"/>
              <a:t> Latitude and Longitude of these </a:t>
            </a:r>
            <a:r>
              <a:rPr lang="en-IN" sz="2500" dirty="0" err="1"/>
              <a:t>neighborhoods</a:t>
            </a:r>
            <a:endParaRPr lang="en-IN" sz="2500" dirty="0"/>
          </a:p>
          <a:p>
            <a:pPr marL="0" indent="0" algn="just">
              <a:lnSpc>
                <a:spcPct val="80000"/>
              </a:lnSpc>
            </a:pPr>
            <a:r>
              <a:rPr lang="en-IN" sz="2500" dirty="0"/>
              <a:t> Venue data related to already existing sushi restaurants.</a:t>
            </a:r>
          </a:p>
          <a:p>
            <a:pPr marL="0" indent="0" algn="just">
              <a:lnSpc>
                <a:spcPct val="80000"/>
              </a:lnSpc>
              <a:buNone/>
            </a:pPr>
            <a:endParaRPr lang="en-IN" sz="2500" dirty="0"/>
          </a:p>
          <a:p>
            <a:pPr marL="0" indent="0" algn="just">
              <a:lnSpc>
                <a:spcPct val="80000"/>
              </a:lnSpc>
              <a:buNone/>
            </a:pPr>
            <a:r>
              <a:rPr lang="en-IN" sz="2500" dirty="0"/>
              <a:t>This will help us find the </a:t>
            </a:r>
            <a:r>
              <a:rPr lang="en-IN" sz="2500" dirty="0" err="1"/>
              <a:t>neighborhoods</a:t>
            </a:r>
            <a:r>
              <a:rPr lang="en-IN" sz="2500" dirty="0"/>
              <a:t> that are more suitable to open an sushi Restaurant.   </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1071546"/>
            <a:ext cx="8229600" cy="1143000"/>
          </a:xfrm>
        </p:spPr>
        <p:txBody>
          <a:bodyPr>
            <a:normAutofit fontScale="90000"/>
          </a:bodyPr>
          <a:lstStyle/>
          <a:p>
            <a:r>
              <a:rPr lang="en-IN" sz="4900" b="1" dirty="0"/>
              <a:t>Methodology</a:t>
            </a:r>
            <a:r>
              <a:rPr lang="en-IN" dirty="0"/>
              <a:t/>
            </a:r>
            <a:br>
              <a:rPr lang="en-IN" dirty="0"/>
            </a:br>
            <a:endParaRPr lang="en-IN" dirty="0"/>
          </a:p>
        </p:txBody>
      </p:sp>
      <p:sp>
        <p:nvSpPr>
          <p:cNvPr id="3" name="Content Placeholder 2"/>
          <p:cNvSpPr>
            <a:spLocks noGrp="1"/>
          </p:cNvSpPr>
          <p:nvPr>
            <p:ph idx="1"/>
          </p:nvPr>
        </p:nvSpPr>
        <p:spPr>
          <a:xfrm>
            <a:off x="428596" y="1857364"/>
            <a:ext cx="7686700" cy="4525963"/>
          </a:xfrm>
        </p:spPr>
        <p:txBody>
          <a:bodyPr>
            <a:normAutofit/>
          </a:bodyPr>
          <a:lstStyle/>
          <a:p>
            <a:pPr marL="0" indent="0" algn="just">
              <a:lnSpc>
                <a:spcPct val="80000"/>
              </a:lnSpc>
              <a:buNone/>
            </a:pPr>
            <a:r>
              <a:rPr lang="en-IN" sz="2500" dirty="0"/>
              <a:t>For completing this project I will use the methodology  taught us in week3</a:t>
            </a:r>
            <a:r>
              <a:rPr lang="en-IN" sz="2500" dirty="0" smtClean="0"/>
              <a:t>.</a:t>
            </a:r>
          </a:p>
          <a:p>
            <a:pPr marL="0" indent="0" algn="just">
              <a:lnSpc>
                <a:spcPct val="80000"/>
              </a:lnSpc>
              <a:buNone/>
            </a:pPr>
            <a:endParaRPr lang="en-IN" sz="2500" dirty="0"/>
          </a:p>
          <a:p>
            <a:pPr marL="0" indent="0" algn="just">
              <a:lnSpc>
                <a:spcPct val="80000"/>
              </a:lnSpc>
              <a:buNone/>
            </a:pPr>
            <a:r>
              <a:rPr lang="en-IN" sz="2500" dirty="0" smtClean="0"/>
              <a:t>The </a:t>
            </a:r>
            <a:r>
              <a:rPr lang="en-IN" sz="2500" dirty="0"/>
              <a:t>main and foremost step of completing any project is to understand the business requirement and what is the end result they are expecting from us</a:t>
            </a:r>
            <a:r>
              <a:rPr lang="en-IN" sz="2500" dirty="0" smtClean="0"/>
              <a:t>.</a:t>
            </a:r>
          </a:p>
          <a:p>
            <a:pPr marL="0" indent="0" algn="just">
              <a:lnSpc>
                <a:spcPct val="80000"/>
              </a:lnSpc>
              <a:buNone/>
            </a:pPr>
            <a:endParaRPr lang="en-IN" sz="2500" dirty="0"/>
          </a:p>
          <a:p>
            <a:pPr marL="0" indent="0" algn="just">
              <a:lnSpc>
                <a:spcPct val="80000"/>
              </a:lnSpc>
              <a:buNone/>
            </a:pPr>
            <a:r>
              <a:rPr lang="en-IN" sz="2500" dirty="0"/>
              <a:t>For the Analytic Approach </a:t>
            </a:r>
          </a:p>
          <a:p>
            <a:pPr marL="0" indent="0" algn="just">
              <a:lnSpc>
                <a:spcPct val="80000"/>
              </a:lnSpc>
              <a:buNone/>
            </a:pPr>
            <a:r>
              <a:rPr lang="en-IN" sz="2500" dirty="0" smtClean="0"/>
              <a:t>I </a:t>
            </a:r>
            <a:r>
              <a:rPr lang="en-IN" sz="2500" dirty="0"/>
              <a:t>have used Four Square API to know about the specific location that our client asked about us.</a:t>
            </a:r>
            <a:endParaRPr lang="en-IN" sz="2500" dirty="0"/>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Existing sushi </a:t>
            </a:r>
            <a:r>
              <a:rPr lang="en-IN" dirty="0"/>
              <a:t>bars in Manhattan </a:t>
            </a:r>
          </a:p>
        </p:txBody>
      </p:sp>
      <p:pic>
        <p:nvPicPr>
          <p:cNvPr id="4" name="Content Placeholder 3" descr="F:\Coursera\IBM\course9 capstone\map1.JPG"/>
          <p:cNvPicPr>
            <a:picLocks noGrp="1"/>
          </p:cNvPicPr>
          <p:nvPr>
            <p:ph idx="1"/>
          </p:nvPr>
        </p:nvPicPr>
        <p:blipFill>
          <a:blip r:embed="rId2"/>
          <a:stretch>
            <a:fillRect/>
          </a:stretch>
        </p:blipFill>
        <p:spPr bwMode="auto">
          <a:xfrm>
            <a:off x="1924050" y="2210594"/>
            <a:ext cx="5295900" cy="3838575"/>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071546"/>
            <a:ext cx="8229600" cy="1143000"/>
          </a:xfrm>
        </p:spPr>
        <p:txBody>
          <a:bodyPr>
            <a:normAutofit fontScale="90000"/>
          </a:bodyPr>
          <a:lstStyle/>
          <a:p>
            <a:r>
              <a:rPr lang="en-IN" sz="4900" b="1" dirty="0" smtClean="0"/>
              <a:t>Results</a:t>
            </a:r>
            <a:r>
              <a:rPr lang="en-IN" dirty="0"/>
              <a:t/>
            </a:r>
            <a:br>
              <a:rPr lang="en-IN" dirty="0"/>
            </a:br>
            <a:endParaRPr lang="en-IN" dirty="0"/>
          </a:p>
        </p:txBody>
      </p:sp>
      <p:sp>
        <p:nvSpPr>
          <p:cNvPr id="3" name="Content Placeholder 2"/>
          <p:cNvSpPr>
            <a:spLocks noGrp="1"/>
          </p:cNvSpPr>
          <p:nvPr>
            <p:ph idx="1"/>
          </p:nvPr>
        </p:nvSpPr>
        <p:spPr>
          <a:xfrm>
            <a:off x="214282" y="1571612"/>
            <a:ext cx="8229600" cy="757230"/>
          </a:xfrm>
        </p:spPr>
        <p:txBody>
          <a:bodyPr/>
          <a:lstStyle/>
          <a:p>
            <a:r>
              <a:rPr lang="en-IN" sz="2800" b="1" dirty="0">
                <a:latin typeface="+mj-lt"/>
              </a:rPr>
              <a:t>Cluster </a:t>
            </a:r>
            <a:r>
              <a:rPr lang="en-IN" sz="2800" b="1" dirty="0" smtClean="0">
                <a:latin typeface="+mj-lt"/>
              </a:rPr>
              <a:t>0</a:t>
            </a:r>
            <a:endParaRPr lang="en-IN" sz="2800" b="1" dirty="0">
              <a:latin typeface="+mj-lt"/>
            </a:endParaRPr>
          </a:p>
          <a:p>
            <a:endParaRPr lang="en-IN" dirty="0"/>
          </a:p>
        </p:txBody>
      </p:sp>
      <p:pic>
        <p:nvPicPr>
          <p:cNvPr id="4" name="Picture 3"/>
          <p:cNvPicPr/>
          <p:nvPr/>
        </p:nvPicPr>
        <p:blipFill>
          <a:blip r:embed="rId2"/>
          <a:srcRect/>
          <a:stretch>
            <a:fillRect/>
          </a:stretch>
        </p:blipFill>
        <p:spPr bwMode="auto">
          <a:xfrm>
            <a:off x="428596" y="2357430"/>
            <a:ext cx="8286808" cy="4214842"/>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3172" y="571480"/>
            <a:ext cx="8229600" cy="1143000"/>
          </a:xfrm>
        </p:spPr>
        <p:txBody>
          <a:bodyPr>
            <a:normAutofit fontScale="90000"/>
          </a:bodyPr>
          <a:lstStyle/>
          <a:p>
            <a:pPr>
              <a:buFont typeface="Arial" pitchFamily="34" charset="0"/>
              <a:buChar char="•"/>
            </a:pPr>
            <a:r>
              <a:rPr lang="en-IN" sz="3100" b="1" dirty="0" smtClean="0">
                <a:ea typeface="+mn-ea"/>
                <a:cs typeface="+mn-cs"/>
              </a:rPr>
              <a:t>   Cluster</a:t>
            </a:r>
            <a:r>
              <a:rPr lang="en-IN" b="1" dirty="0" smtClean="0"/>
              <a:t> </a:t>
            </a:r>
            <a:r>
              <a:rPr lang="en-IN" sz="3100" b="1" dirty="0" smtClean="0">
                <a:ea typeface="+mn-ea"/>
                <a:cs typeface="+mn-cs"/>
              </a:rPr>
              <a:t>1</a:t>
            </a:r>
            <a:r>
              <a:rPr lang="en-IN" dirty="0"/>
              <a:t/>
            </a:r>
            <a:br>
              <a:rPr lang="en-IN" dirty="0"/>
            </a:br>
            <a:endParaRPr lang="en-IN" dirty="0"/>
          </a:p>
        </p:txBody>
      </p:sp>
      <p:pic>
        <p:nvPicPr>
          <p:cNvPr id="3" name="Picture 2"/>
          <p:cNvPicPr/>
          <p:nvPr/>
        </p:nvPicPr>
        <p:blipFill>
          <a:blip r:embed="rId2"/>
          <a:srcRect/>
          <a:stretch>
            <a:fillRect/>
          </a:stretch>
        </p:blipFill>
        <p:spPr bwMode="auto">
          <a:xfrm>
            <a:off x="785786" y="1714488"/>
            <a:ext cx="7858180" cy="4357718"/>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1734" y="571480"/>
            <a:ext cx="8229600" cy="1143000"/>
          </a:xfrm>
        </p:spPr>
        <p:txBody>
          <a:bodyPr>
            <a:normAutofit fontScale="90000"/>
          </a:bodyPr>
          <a:lstStyle/>
          <a:p>
            <a:pPr>
              <a:buFont typeface="Arial" pitchFamily="34" charset="0"/>
              <a:buChar char="•"/>
            </a:pPr>
            <a:r>
              <a:rPr lang="en-IN" sz="3100" b="1" dirty="0" smtClean="0">
                <a:ea typeface="+mn-ea"/>
                <a:cs typeface="+mn-cs"/>
              </a:rPr>
              <a:t>   Cluster</a:t>
            </a:r>
            <a:r>
              <a:rPr lang="en-IN" b="1" dirty="0" smtClean="0"/>
              <a:t> </a:t>
            </a:r>
            <a:r>
              <a:rPr lang="en-IN" sz="3100" b="1" dirty="0">
                <a:ea typeface="+mn-ea"/>
                <a:cs typeface="+mn-cs"/>
              </a:rPr>
              <a:t>2:-</a:t>
            </a:r>
            <a:r>
              <a:rPr lang="en-IN" dirty="0"/>
              <a:t/>
            </a:r>
            <a:br>
              <a:rPr lang="en-IN" dirty="0"/>
            </a:br>
            <a:endParaRPr lang="en-IN" dirty="0"/>
          </a:p>
        </p:txBody>
      </p:sp>
      <p:pic>
        <p:nvPicPr>
          <p:cNvPr id="3" name="Picture 2"/>
          <p:cNvPicPr/>
          <p:nvPr/>
        </p:nvPicPr>
        <p:blipFill>
          <a:blip r:embed="rId2"/>
          <a:srcRect/>
          <a:stretch>
            <a:fillRect/>
          </a:stretch>
        </p:blipFill>
        <p:spPr bwMode="auto">
          <a:xfrm>
            <a:off x="571472" y="1571612"/>
            <a:ext cx="8072494" cy="4500594"/>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18</TotalTime>
  <Words>508</Words>
  <Application>Microsoft Office PowerPoint</Application>
  <PresentationFormat>On-screen Show (4:3)</PresentationFormat>
  <Paragraphs>40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Flow</vt:lpstr>
      <vt:lpstr>The Battle of Neighborhoods Report </vt:lpstr>
      <vt:lpstr>Introduction</vt:lpstr>
      <vt:lpstr>Business problem </vt:lpstr>
      <vt:lpstr>Data Requirement and Collection</vt:lpstr>
      <vt:lpstr>Methodology </vt:lpstr>
      <vt:lpstr>Existing sushi bars in Manhattan </vt:lpstr>
      <vt:lpstr>Results </vt:lpstr>
      <vt:lpstr>   Cluster 1 </vt:lpstr>
      <vt:lpstr>   Cluster 2:- </vt:lpstr>
      <vt:lpstr>   Cluster 3:- </vt:lpstr>
      <vt:lpstr>Discussion </vt:lpstr>
      <vt:lpstr>Conclusion </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Neighborhoods Report </dc:title>
  <dc:creator>DELL</dc:creator>
  <cp:lastModifiedBy>DELL</cp:lastModifiedBy>
  <cp:revision>2</cp:revision>
  <dcterms:created xsi:type="dcterms:W3CDTF">2020-05-21T10:04:03Z</dcterms:created>
  <dcterms:modified xsi:type="dcterms:W3CDTF">2020-05-21T10:22:05Z</dcterms:modified>
</cp:coreProperties>
</file>