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84" r:id="rId7"/>
    <p:sldId id="274" r:id="rId8"/>
    <p:sldId id="273" r:id="rId9"/>
    <p:sldId id="275" r:id="rId10"/>
    <p:sldId id="276" r:id="rId11"/>
    <p:sldId id="277" r:id="rId12"/>
    <p:sldId id="278" r:id="rId13"/>
    <p:sldId id="279" r:id="rId14"/>
    <p:sldId id="280" r:id="rId15"/>
    <p:sldId id="282" r:id="rId16"/>
    <p:sldId id="28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p:restoredTop sz="96327"/>
  </p:normalViewPr>
  <p:slideViewPr>
    <p:cSldViewPr snapToGrid="0">
      <p:cViewPr varScale="1">
        <p:scale>
          <a:sx n="160" d="100"/>
          <a:sy n="160"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1.png"/><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5.xml"/><Relationship Id="rId5" Type="http://schemas.openxmlformats.org/officeDocument/2006/relationships/slide" Target="slide6.xml"/><Relationship Id="rId10"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Cab Investment Case Study</a:t>
            </a:r>
          </a:p>
          <a:p>
            <a:endParaRPr lang="en-US" sz="4000" dirty="0"/>
          </a:p>
          <a:p>
            <a:r>
              <a:rPr lang="en-US" sz="2400" b="1" dirty="0">
                <a:solidFill>
                  <a:srgbClr val="FF6600"/>
                </a:solidFill>
              </a:rPr>
              <a:t>25</a:t>
            </a:r>
            <a:r>
              <a:rPr lang="en-US" sz="2400" b="1" baseline="30000" dirty="0">
                <a:solidFill>
                  <a:srgbClr val="FF6600"/>
                </a:solidFill>
              </a:rPr>
              <a:t>th</a:t>
            </a:r>
            <a:r>
              <a:rPr lang="en-US" sz="2400" b="1" dirty="0">
                <a:solidFill>
                  <a:srgbClr val="FF6600"/>
                </a:solidFill>
              </a:rPr>
              <a:t> June 2021</a:t>
            </a:r>
            <a:endParaRPr lang="en-US" sz="2800" b="1"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9195430-9C5E-504F-87C8-59CF08C4DD1F}"/>
              </a:ext>
            </a:extLst>
          </p:cNvPr>
          <p:cNvSpPr>
            <a:spLocks noGrp="1"/>
          </p:cNvSpPr>
          <p:nvPr>
            <p:ph type="title"/>
          </p:nvPr>
        </p:nvSpPr>
        <p:spPr>
          <a:xfrm>
            <a:off x="1295400" y="669925"/>
            <a:ext cx="4800600" cy="1325563"/>
          </a:xfrm>
        </p:spPr>
        <p:txBody>
          <a:bodyPr anchor="b">
            <a:normAutofit/>
          </a:bodyPr>
          <a:lstStyle/>
          <a:p>
            <a:r>
              <a:rPr lang="en-CA">
                <a:solidFill>
                  <a:schemeClr val="bg1"/>
                </a:solidFill>
              </a:rPr>
              <a:t>Profit Analysis by City and Year ($/KM)</a:t>
            </a:r>
          </a:p>
        </p:txBody>
      </p:sp>
      <p:cxnSp>
        <p:nvCxnSpPr>
          <p:cNvPr id="16" name="Straight Connector 15">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125B7CDD-EF88-4343-838F-0EED321CEC4B}"/>
              </a:ext>
            </a:extLst>
          </p:cNvPr>
          <p:cNvSpPr>
            <a:spLocks noGrp="1"/>
          </p:cNvSpPr>
          <p:nvPr>
            <p:ph idx="1"/>
          </p:nvPr>
        </p:nvSpPr>
        <p:spPr>
          <a:xfrm>
            <a:off x="1295400" y="2288833"/>
            <a:ext cx="4800600" cy="3711571"/>
          </a:xfrm>
        </p:spPr>
        <p:txBody>
          <a:bodyPr>
            <a:normAutofit lnSpcReduction="10000"/>
          </a:bodyPr>
          <a:lstStyle/>
          <a:p>
            <a:r>
              <a:rPr lang="en-US" sz="2000" dirty="0">
                <a:solidFill>
                  <a:schemeClr val="bg1"/>
                </a:solidFill>
              </a:rPr>
              <a:t>We see that in the span of 3 years, the profit/KM has decreased in 2018 as compared to 2016 &amp; 2017, which were equal. We have already seen that the average cost/KM remained constant, while the price/KM decreased. This resulted in such a trend for the profit/KM feature.</a:t>
            </a:r>
          </a:p>
          <a:p>
            <a:r>
              <a:rPr lang="en-US" sz="2000" dirty="0">
                <a:solidFill>
                  <a:schemeClr val="bg1"/>
                </a:solidFill>
              </a:rPr>
              <a:t>We see that the Average profit in each city plot has a similar shape to the average price inn each city plot. We also observe that the Yellow company has a higher profit in all cities other than Tucson, where the Pink company just edges it out.</a:t>
            </a:r>
          </a:p>
        </p:txBody>
      </p:sp>
      <p:pic>
        <p:nvPicPr>
          <p:cNvPr id="5" name="Content Placeholder 4" descr="Chart, line chart&#10;&#10;Description automatically generated">
            <a:extLst>
              <a:ext uri="{FF2B5EF4-FFF2-40B4-BE49-F238E27FC236}">
                <a16:creationId xmlns:a16="http://schemas.microsoft.com/office/drawing/2014/main" id="{406F1773-52C4-204B-9260-6070E13EC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603" y="376721"/>
            <a:ext cx="3996260" cy="2757419"/>
          </a:xfrm>
          <a:prstGeom prst="rect">
            <a:avLst/>
          </a:prstGeom>
        </p:spPr>
      </p:pic>
      <p:sp>
        <p:nvSpPr>
          <p:cNvPr id="18" name="Rectangle 17">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ne chart&#10;&#10;Description automatically generated">
            <a:extLst>
              <a:ext uri="{FF2B5EF4-FFF2-40B4-BE49-F238E27FC236}">
                <a16:creationId xmlns:a16="http://schemas.microsoft.com/office/drawing/2014/main" id="{6994E853-92D7-024F-914B-5955B39DB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5070" y="4013163"/>
            <a:ext cx="4016221" cy="2218961"/>
          </a:xfrm>
          <a:prstGeom prst="rect">
            <a:avLst/>
          </a:prstGeom>
        </p:spPr>
      </p:pic>
      <p:sp>
        <p:nvSpPr>
          <p:cNvPr id="20" name="Rectangle 19">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77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Rectangle: Top Corners Rounded 11">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Top Corners Rounded 13">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79B912-FFD7-8A49-9DD5-D7C02B8C85BD}"/>
              </a:ext>
            </a:extLst>
          </p:cNvPr>
          <p:cNvSpPr>
            <a:spLocks noGrp="1"/>
          </p:cNvSpPr>
          <p:nvPr>
            <p:ph type="title"/>
          </p:nvPr>
        </p:nvSpPr>
        <p:spPr>
          <a:xfrm>
            <a:off x="321733" y="981091"/>
            <a:ext cx="4092951" cy="1624457"/>
          </a:xfrm>
        </p:spPr>
        <p:txBody>
          <a:bodyPr>
            <a:normAutofit/>
          </a:bodyPr>
          <a:lstStyle/>
          <a:p>
            <a:r>
              <a:rPr lang="en-CA" sz="3600" dirty="0">
                <a:solidFill>
                  <a:schemeClr val="bg1"/>
                </a:solidFill>
              </a:rPr>
              <a:t>Average Profit by Gender</a:t>
            </a:r>
          </a:p>
        </p:txBody>
      </p:sp>
      <p:cxnSp>
        <p:nvCxnSpPr>
          <p:cNvPr id="16" name="Straight Connector 15">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A906B24-AFF9-4A0B-AFD7-86FEE1AD0F28}"/>
              </a:ext>
            </a:extLst>
          </p:cNvPr>
          <p:cNvSpPr>
            <a:spLocks noGrp="1"/>
          </p:cNvSpPr>
          <p:nvPr>
            <p:ph idx="1"/>
          </p:nvPr>
        </p:nvSpPr>
        <p:spPr>
          <a:xfrm>
            <a:off x="321733" y="2834809"/>
            <a:ext cx="4092951" cy="3042099"/>
          </a:xfrm>
        </p:spPr>
        <p:txBody>
          <a:bodyPr anchor="t">
            <a:normAutofit fontScale="92500" lnSpcReduction="20000"/>
          </a:bodyPr>
          <a:lstStyle/>
          <a:p>
            <a:r>
              <a:rPr lang="en-US" sz="2000" dirty="0">
                <a:solidFill>
                  <a:schemeClr val="bg1"/>
                </a:solidFill>
              </a:rPr>
              <a:t>Here, we can see the average profit figures from each of the years, with male and female passengers counted separately. </a:t>
            </a:r>
          </a:p>
          <a:p>
            <a:r>
              <a:rPr lang="en-US" sz="2000" dirty="0">
                <a:solidFill>
                  <a:schemeClr val="bg1"/>
                </a:solidFill>
              </a:rPr>
              <a:t>We can see that in 2016, the profit generated from male passengers was slightly higher than the female passengers while in 2017 &amp; 2018, it was the other way around, with female passengers generating a higher average profit than male passengers. This number, however, is almost negligible.</a:t>
            </a:r>
          </a:p>
        </p:txBody>
      </p:sp>
      <p:pic>
        <p:nvPicPr>
          <p:cNvPr id="5" name="Content Placeholder 4" descr="Chart, bar chart&#10;&#10;Description automatically generated">
            <a:extLst>
              <a:ext uri="{FF2B5EF4-FFF2-40B4-BE49-F238E27FC236}">
                <a16:creationId xmlns:a16="http://schemas.microsoft.com/office/drawing/2014/main" id="{FD6196B8-A621-7C48-8481-93507BE67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619143"/>
            <a:ext cx="6542117" cy="5462666"/>
          </a:xfrm>
          <a:prstGeom prst="rect">
            <a:avLst/>
          </a:prstGeom>
        </p:spPr>
      </p:pic>
    </p:spTree>
    <p:extLst>
      <p:ext uri="{BB962C8B-B14F-4D97-AF65-F5344CB8AC3E}">
        <p14:creationId xmlns:p14="http://schemas.microsoft.com/office/powerpoint/2010/main" val="1487265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7A4F2-1ACC-6940-B543-A2D8C179CFF8}"/>
              </a:ext>
            </a:extLst>
          </p:cNvPr>
          <p:cNvSpPr>
            <a:spLocks noGrp="1"/>
          </p:cNvSpPr>
          <p:nvPr>
            <p:ph type="title"/>
          </p:nvPr>
        </p:nvSpPr>
        <p:spPr>
          <a:xfrm>
            <a:off x="838200" y="1641752"/>
            <a:ext cx="4391025" cy="1323439"/>
          </a:xfrm>
        </p:spPr>
        <p:txBody>
          <a:bodyPr vert="horz" lIns="91440" tIns="45720" rIns="91440" bIns="45720" rtlCol="0" anchor="t">
            <a:normAutofit/>
          </a:bodyPr>
          <a:lstStyle/>
          <a:p>
            <a:r>
              <a:rPr lang="en-US" sz="3700" kern="1200" dirty="0">
                <a:solidFill>
                  <a:schemeClr val="bg1"/>
                </a:solidFill>
                <a:latin typeface="+mj-lt"/>
                <a:ea typeface="+mj-ea"/>
                <a:cs typeface="+mj-cs"/>
              </a:rPr>
              <a:t>Customer Preferences on Holidays</a:t>
            </a:r>
          </a:p>
        </p:txBody>
      </p:sp>
      <p:sp>
        <p:nvSpPr>
          <p:cNvPr id="22" name="Content Placeholder 21">
            <a:extLst>
              <a:ext uri="{FF2B5EF4-FFF2-40B4-BE49-F238E27FC236}">
                <a16:creationId xmlns:a16="http://schemas.microsoft.com/office/drawing/2014/main" id="{EE23135A-E6F2-4BC2-A4D7-081187C5889B}"/>
              </a:ext>
            </a:extLst>
          </p:cNvPr>
          <p:cNvSpPr>
            <a:spLocks noGrp="1"/>
          </p:cNvSpPr>
          <p:nvPr>
            <p:ph idx="1"/>
          </p:nvPr>
        </p:nvSpPr>
        <p:spPr>
          <a:xfrm>
            <a:off x="838200" y="3146400"/>
            <a:ext cx="4391025" cy="2454300"/>
          </a:xfrm>
        </p:spPr>
        <p:txBody>
          <a:bodyPr>
            <a:normAutofit fontScale="85000" lnSpcReduction="20000"/>
          </a:bodyPr>
          <a:lstStyle/>
          <a:p>
            <a:r>
              <a:rPr lang="en-US" sz="2400" dirty="0">
                <a:solidFill>
                  <a:schemeClr val="bg1">
                    <a:alpha val="80000"/>
                  </a:schemeClr>
                </a:solidFill>
              </a:rPr>
              <a:t>Here, we see a bar chart, showing us the percentage of users who chose a particular cab on US Federal Holidays.</a:t>
            </a:r>
          </a:p>
          <a:p>
            <a:r>
              <a:rPr lang="en-US" sz="2400" dirty="0">
                <a:solidFill>
                  <a:schemeClr val="bg1">
                    <a:alpha val="80000"/>
                  </a:schemeClr>
                </a:solidFill>
              </a:rPr>
              <a:t>We can see that almost 70-75% of the rides on Holidays are done by the Yellow company.</a:t>
            </a:r>
          </a:p>
          <a:p>
            <a:r>
              <a:rPr lang="en-US" sz="2400" dirty="0">
                <a:solidFill>
                  <a:schemeClr val="bg1">
                    <a:alpha val="80000"/>
                  </a:schemeClr>
                </a:solidFill>
              </a:rPr>
              <a:t>This could be a huge strength as having such a high market share shows true ability and potential.</a:t>
            </a:r>
          </a:p>
        </p:txBody>
      </p:sp>
      <p:pic>
        <p:nvPicPr>
          <p:cNvPr id="5" name="Content Placeholder 4" descr="Chart, bar chart&#10;&#10;Description automatically generated">
            <a:extLst>
              <a:ext uri="{FF2B5EF4-FFF2-40B4-BE49-F238E27FC236}">
                <a16:creationId xmlns:a16="http://schemas.microsoft.com/office/drawing/2014/main" id="{4B284CF7-1390-BC4F-B811-C9C205CF0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522113"/>
            <a:ext cx="5260976" cy="3774750"/>
          </a:xfrm>
          <a:prstGeom prst="rect">
            <a:avLst/>
          </a:prstGeom>
        </p:spPr>
      </p:pic>
    </p:spTree>
    <p:extLst>
      <p:ext uri="{BB962C8B-B14F-4D97-AF65-F5344CB8AC3E}">
        <p14:creationId xmlns:p14="http://schemas.microsoft.com/office/powerpoint/2010/main" val="1601686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9" name="Freeform: Shape 2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93A6346-F403-F34E-A06E-A478DEC9074F}"/>
              </a:ext>
            </a:extLst>
          </p:cNvPr>
          <p:cNvSpPr>
            <a:spLocks noGrp="1"/>
          </p:cNvSpPr>
          <p:nvPr>
            <p:ph type="title"/>
          </p:nvPr>
        </p:nvSpPr>
        <p:spPr>
          <a:xfrm>
            <a:off x="765051" y="662400"/>
            <a:ext cx="3384000" cy="1492132"/>
          </a:xfrm>
        </p:spPr>
        <p:txBody>
          <a:bodyPr anchor="t">
            <a:normAutofit/>
          </a:bodyPr>
          <a:lstStyle/>
          <a:p>
            <a:r>
              <a:rPr lang="en-CA" sz="3400" dirty="0">
                <a:solidFill>
                  <a:schemeClr val="bg1"/>
                </a:solidFill>
              </a:rPr>
              <a:t>Customer Preference by State</a:t>
            </a:r>
          </a:p>
        </p:txBody>
      </p:sp>
      <p:sp>
        <p:nvSpPr>
          <p:cNvPr id="9" name="Content Placeholder 8">
            <a:extLst>
              <a:ext uri="{FF2B5EF4-FFF2-40B4-BE49-F238E27FC236}">
                <a16:creationId xmlns:a16="http://schemas.microsoft.com/office/drawing/2014/main" id="{8A2390E5-77E2-4EBA-B33C-A2C3669B7408}"/>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Here, we see the percentage of customers who rode in each of the cabs in each state. </a:t>
            </a:r>
          </a:p>
          <a:p>
            <a:r>
              <a:rPr lang="en-US" sz="2000" dirty="0">
                <a:solidFill>
                  <a:schemeClr val="bg1">
                    <a:alpha val="60000"/>
                  </a:schemeClr>
                </a:solidFill>
              </a:rPr>
              <a:t>It is observed that the Yellow company has more than 50% of the rides in most states, excepting only Tennessee and Pennsylvania, which have a slightly higher or almost equal percentage of Pink Company rides.   </a:t>
            </a:r>
          </a:p>
        </p:txBody>
      </p:sp>
      <p:pic>
        <p:nvPicPr>
          <p:cNvPr id="5" name="Content Placeholder 4" descr="Chart, bar chart&#10;&#10;Description automatically generated">
            <a:extLst>
              <a:ext uri="{FF2B5EF4-FFF2-40B4-BE49-F238E27FC236}">
                <a16:creationId xmlns:a16="http://schemas.microsoft.com/office/drawing/2014/main" id="{EA7692C6-5A2E-734A-8F63-1DA36B3E4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053" y="1835241"/>
            <a:ext cx="6014185" cy="3187517"/>
          </a:xfrm>
          <a:prstGeom prst="rect">
            <a:avLst/>
          </a:prstGeom>
        </p:spPr>
      </p:pic>
    </p:spTree>
    <p:extLst>
      <p:ext uri="{BB962C8B-B14F-4D97-AF65-F5344CB8AC3E}">
        <p14:creationId xmlns:p14="http://schemas.microsoft.com/office/powerpoint/2010/main" val="3819601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68B47-03CA-1542-9E69-B61FEEB28C07}"/>
              </a:ext>
            </a:extLst>
          </p:cNvPr>
          <p:cNvSpPr>
            <a:spLocks noGrp="1"/>
          </p:cNvSpPr>
          <p:nvPr>
            <p:ph type="title"/>
          </p:nvPr>
        </p:nvSpPr>
        <p:spPr>
          <a:xfrm>
            <a:off x="594360" y="640263"/>
            <a:ext cx="3822192" cy="1344975"/>
          </a:xfrm>
        </p:spPr>
        <p:txBody>
          <a:bodyPr>
            <a:normAutofit/>
          </a:bodyPr>
          <a:lstStyle/>
          <a:p>
            <a:r>
              <a:rPr lang="en-CA" sz="3600">
                <a:solidFill>
                  <a:schemeClr val="bg1"/>
                </a:solidFill>
              </a:rPr>
              <a:t>Average Profit by Year</a:t>
            </a:r>
          </a:p>
        </p:txBody>
      </p:sp>
      <p:cxnSp>
        <p:nvCxnSpPr>
          <p:cNvPr id="14"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4A626E8-E248-4909-A95A-AB624C9E7707}"/>
              </a:ext>
            </a:extLst>
          </p:cNvPr>
          <p:cNvSpPr>
            <a:spLocks noGrp="1"/>
          </p:cNvSpPr>
          <p:nvPr>
            <p:ph idx="1"/>
          </p:nvPr>
        </p:nvSpPr>
        <p:spPr>
          <a:xfrm>
            <a:off x="593610" y="2121763"/>
            <a:ext cx="3822192" cy="3773010"/>
          </a:xfrm>
        </p:spPr>
        <p:txBody>
          <a:bodyPr>
            <a:normAutofit/>
          </a:bodyPr>
          <a:lstStyle/>
          <a:p>
            <a:r>
              <a:rPr lang="en-US" sz="2000" dirty="0">
                <a:solidFill>
                  <a:schemeClr val="bg1"/>
                </a:solidFill>
              </a:rPr>
              <a:t>Finally, we see the average profit earned by each company in each of the 3 years.</a:t>
            </a:r>
          </a:p>
          <a:p>
            <a:r>
              <a:rPr lang="en-US" sz="2000" dirty="0">
                <a:solidFill>
                  <a:schemeClr val="bg1"/>
                </a:solidFill>
              </a:rPr>
              <a:t>We see that the Yellow company has a very high average profit compared to the Pink company, exceeding it by almost $95/ride.</a:t>
            </a:r>
          </a:p>
          <a:p>
            <a:r>
              <a:rPr lang="en-US" sz="2000" dirty="0">
                <a:solidFill>
                  <a:schemeClr val="bg1"/>
                </a:solidFill>
              </a:rPr>
              <a:t>This is quite strange and surprising, since their average cost was much higher than that of the Pink company.</a:t>
            </a:r>
          </a:p>
        </p:txBody>
      </p:sp>
      <p:pic>
        <p:nvPicPr>
          <p:cNvPr id="5" name="Content Placeholder 4" descr="Chart, bar chart&#10;&#10;Description automatically generated">
            <a:extLst>
              <a:ext uri="{FF2B5EF4-FFF2-40B4-BE49-F238E27FC236}">
                <a16:creationId xmlns:a16="http://schemas.microsoft.com/office/drawing/2014/main" id="{D70C0E9C-2DCA-A649-B4F0-ED3C3301A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696124"/>
            <a:ext cx="6596652" cy="5310303"/>
          </a:xfrm>
          <a:prstGeom prst="rect">
            <a:avLst/>
          </a:prstGeom>
        </p:spPr>
      </p:pic>
    </p:spTree>
    <p:extLst>
      <p:ext uri="{BB962C8B-B14F-4D97-AF65-F5344CB8AC3E}">
        <p14:creationId xmlns:p14="http://schemas.microsoft.com/office/powerpoint/2010/main" val="271680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10B4006-291B-8C41-82C7-6E5CFDAFE76C}"/>
              </a:ext>
            </a:extLst>
          </p:cNvPr>
          <p:cNvSpPr>
            <a:spLocks noGrp="1"/>
          </p:cNvSpPr>
          <p:nvPr>
            <p:ph type="title"/>
          </p:nvPr>
        </p:nvSpPr>
        <p:spPr>
          <a:xfrm>
            <a:off x="838200" y="401221"/>
            <a:ext cx="10515600" cy="1348065"/>
          </a:xfrm>
        </p:spPr>
        <p:txBody>
          <a:bodyPr>
            <a:noAutofit/>
          </a:bodyPr>
          <a:lstStyle/>
          <a:p>
            <a:r>
              <a:rPr lang="en-US" sz="4800" dirty="0">
                <a:solidFill>
                  <a:srgbClr val="FFFFFF"/>
                </a:solidFill>
              </a:rPr>
              <a:t>Exploratory Data Analysis (EDA) Summary</a:t>
            </a:r>
          </a:p>
        </p:txBody>
      </p:sp>
      <p:sp>
        <p:nvSpPr>
          <p:cNvPr id="3" name="Content Placeholder 2">
            <a:extLst>
              <a:ext uri="{FF2B5EF4-FFF2-40B4-BE49-F238E27FC236}">
                <a16:creationId xmlns:a16="http://schemas.microsoft.com/office/drawing/2014/main" id="{C79D2B30-3DD8-384D-B266-061A5BABA5D6}"/>
              </a:ext>
            </a:extLst>
          </p:cNvPr>
          <p:cNvSpPr>
            <a:spLocks noGrp="1"/>
          </p:cNvSpPr>
          <p:nvPr>
            <p:ph idx="1"/>
          </p:nvPr>
        </p:nvSpPr>
        <p:spPr>
          <a:xfrm>
            <a:off x="838200" y="2586789"/>
            <a:ext cx="10515600" cy="3590174"/>
          </a:xfrm>
        </p:spPr>
        <p:txBody>
          <a:bodyPr>
            <a:normAutofit/>
          </a:bodyPr>
          <a:lstStyle/>
          <a:p>
            <a:r>
              <a:rPr lang="en-US" sz="2200" dirty="0">
                <a:solidFill>
                  <a:schemeClr val="bg1"/>
                </a:solidFill>
              </a:rPr>
              <a:t>After going through the plots, we see that the Yellow company has a higher cost per ride, higher price per ride and higher profit per ride. A higher price might lead us to the conclusion that it is the unpopular choice. </a:t>
            </a:r>
          </a:p>
          <a:p>
            <a:r>
              <a:rPr lang="en-US" sz="2200" dirty="0">
                <a:solidFill>
                  <a:schemeClr val="bg1"/>
                </a:solidFill>
              </a:rPr>
              <a:t>This, however, isn’t the case at all. In 11 out of 13 states, majority of rides were done by the Yellow company. It is also the preferred cab out of the 2 on all Federal US Holidays.</a:t>
            </a:r>
          </a:p>
          <a:p>
            <a:r>
              <a:rPr lang="en-US" sz="2200" dirty="0">
                <a:solidFill>
                  <a:schemeClr val="bg1"/>
                </a:solidFill>
              </a:rPr>
              <a:t>At the beginning of the analysis, the significantly higher average cost per ride of the Yellow company was a bit concerning. But now, this isn’t a concern anymore. The higher cost per ride could be attributed to many factors such as Premium Cars used, better maintenance of the vehicles and higher wages for the drivers. </a:t>
            </a:r>
          </a:p>
        </p:txBody>
      </p:sp>
    </p:spTree>
    <p:extLst>
      <p:ext uri="{BB962C8B-B14F-4D97-AF65-F5344CB8AC3E}">
        <p14:creationId xmlns:p14="http://schemas.microsoft.com/office/powerpoint/2010/main" val="832886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10B4006-291B-8C41-82C7-6E5CFDAFE76C}"/>
              </a:ext>
            </a:extLst>
          </p:cNvPr>
          <p:cNvSpPr>
            <a:spLocks noGrp="1"/>
          </p:cNvSpPr>
          <p:nvPr>
            <p:ph type="title"/>
          </p:nvPr>
        </p:nvSpPr>
        <p:spPr>
          <a:xfrm>
            <a:off x="838200" y="401221"/>
            <a:ext cx="10515600" cy="1348065"/>
          </a:xfrm>
        </p:spPr>
        <p:txBody>
          <a:bodyPr>
            <a:noAutofit/>
          </a:bodyPr>
          <a:lstStyle/>
          <a:p>
            <a:r>
              <a:rPr lang="en-US" sz="4800" dirty="0">
                <a:solidFill>
                  <a:srgbClr val="FFFFFF"/>
                </a:solidFill>
              </a:rPr>
              <a:t>Recommendations</a:t>
            </a:r>
          </a:p>
        </p:txBody>
      </p:sp>
      <p:sp>
        <p:nvSpPr>
          <p:cNvPr id="3" name="Content Placeholder 2">
            <a:extLst>
              <a:ext uri="{FF2B5EF4-FFF2-40B4-BE49-F238E27FC236}">
                <a16:creationId xmlns:a16="http://schemas.microsoft.com/office/drawing/2014/main" id="{C79D2B30-3DD8-384D-B266-061A5BABA5D6}"/>
              </a:ext>
            </a:extLst>
          </p:cNvPr>
          <p:cNvSpPr>
            <a:spLocks noGrp="1"/>
          </p:cNvSpPr>
          <p:nvPr>
            <p:ph idx="1"/>
          </p:nvPr>
        </p:nvSpPr>
        <p:spPr>
          <a:xfrm>
            <a:off x="838200" y="2586789"/>
            <a:ext cx="10515600" cy="3590174"/>
          </a:xfrm>
        </p:spPr>
        <p:txBody>
          <a:bodyPr>
            <a:normAutofit fontScale="92500"/>
          </a:bodyPr>
          <a:lstStyle/>
          <a:p>
            <a:r>
              <a:rPr lang="en-US" sz="2200" b="1" dirty="0">
                <a:solidFill>
                  <a:schemeClr val="bg1"/>
                </a:solidFill>
              </a:rPr>
              <a:t>NOTE:</a:t>
            </a:r>
            <a:r>
              <a:rPr lang="en-US" sz="2200" dirty="0">
                <a:solidFill>
                  <a:schemeClr val="bg1"/>
                </a:solidFill>
              </a:rPr>
              <a:t> This recommendation is only based on profit and cost analysis. A final decision cannot be taken before looking at each of their Financial Statements to ensure that XYZ is investing in the right company.</a:t>
            </a:r>
          </a:p>
          <a:p>
            <a:r>
              <a:rPr lang="en-US" sz="2200" dirty="0">
                <a:solidFill>
                  <a:schemeClr val="bg1"/>
                </a:solidFill>
              </a:rPr>
              <a:t>After seeing the trends that the data showed us, we can clearly say that the </a:t>
            </a:r>
            <a:r>
              <a:rPr lang="en-US" sz="2200" b="1" dirty="0">
                <a:solidFill>
                  <a:schemeClr val="bg1"/>
                </a:solidFill>
              </a:rPr>
              <a:t>Yellow Company</a:t>
            </a:r>
            <a:r>
              <a:rPr lang="en-US" sz="2200" dirty="0">
                <a:solidFill>
                  <a:schemeClr val="bg1"/>
                </a:solidFill>
              </a:rPr>
              <a:t>  is the right choice for XYZ to make an investment as part of their Go-to-Market (G2M) strategy.</a:t>
            </a:r>
          </a:p>
          <a:p>
            <a:r>
              <a:rPr lang="en-US" sz="2200" dirty="0">
                <a:solidFill>
                  <a:schemeClr val="bg1"/>
                </a:solidFill>
              </a:rPr>
              <a:t>We see that the Yellow Company has a higher average profit compared to the Pink company. Not only this, but they also undertake a significantly greater number of rides than the Pink company. </a:t>
            </a:r>
          </a:p>
          <a:p>
            <a:r>
              <a:rPr lang="en-US" sz="2200" dirty="0">
                <a:solidFill>
                  <a:schemeClr val="bg1"/>
                </a:solidFill>
              </a:rPr>
              <a:t>Apart from this, we also know that they are the go-to cab in the market at this point and with additional investment and guidance, could improve their reputation to hold a monopoly over the Cab Industry.</a:t>
            </a:r>
          </a:p>
          <a:p>
            <a:pPr marL="0" indent="0">
              <a:buNone/>
            </a:pPr>
            <a:endParaRPr lang="en-US" sz="2200" dirty="0">
              <a:solidFill>
                <a:schemeClr val="bg1"/>
              </a:solidFill>
            </a:endParaRPr>
          </a:p>
        </p:txBody>
      </p:sp>
    </p:spTree>
    <p:extLst>
      <p:ext uri="{BB962C8B-B14F-4D97-AF65-F5344CB8AC3E}">
        <p14:creationId xmlns:p14="http://schemas.microsoft.com/office/powerpoint/2010/main" val="1173678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324422" y="3085624"/>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endParaRPr lang="en-US" sz="1400" dirty="0">
              <a:solidFill>
                <a:srgbClr val="FF6600"/>
              </a:solidFill>
            </a:endParaRPr>
          </a:p>
          <a:p>
            <a:pPr algn="just"/>
            <a:endParaRPr lang="en-US" sz="1400" dirty="0">
              <a:solidFill>
                <a:srgbClr val="FF6600"/>
              </a:solidFill>
            </a:endParaRPr>
          </a:p>
          <a:p>
            <a:pPr algn="just"/>
            <a:r>
              <a:rPr lang="en-US" sz="2800" dirty="0">
                <a:solidFill>
                  <a:srgbClr val="FF6600"/>
                </a:solidFill>
              </a:rPr>
              <a:t>         </a:t>
            </a:r>
            <a:r>
              <a:rPr lang="en-US" sz="2800" dirty="0">
                <a:solidFill>
                  <a:srgbClr val="FF6600"/>
                </a:solidFill>
                <a:hlinkClick r:id="rId2" action="ppaction://hlinksldjump"/>
              </a:rPr>
              <a:t>Executive Summary</a:t>
            </a:r>
            <a:endParaRPr lang="en-US" sz="2800" dirty="0">
              <a:solidFill>
                <a:srgbClr val="FF6600"/>
              </a:solidFill>
            </a:endParaRPr>
          </a:p>
          <a:p>
            <a:pPr algn="just"/>
            <a:r>
              <a:rPr lang="en-US" sz="2800" dirty="0">
                <a:solidFill>
                  <a:srgbClr val="FF6600"/>
                </a:solidFill>
              </a:rPr>
              <a:t>         </a:t>
            </a:r>
            <a:r>
              <a:rPr lang="en-US" sz="2800" dirty="0">
                <a:solidFill>
                  <a:srgbClr val="FF6600"/>
                </a:solidFill>
                <a:hlinkClick r:id="rId3" action="ppaction://hlinksldjump"/>
              </a:rPr>
              <a:t>Data Sets</a:t>
            </a:r>
            <a:endParaRPr lang="en-US" sz="2800" dirty="0">
              <a:solidFill>
                <a:srgbClr val="FF6600"/>
              </a:solidFill>
            </a:endParaRPr>
          </a:p>
          <a:p>
            <a:pPr algn="just"/>
            <a:r>
              <a:rPr lang="en-US" sz="2800" dirty="0">
                <a:solidFill>
                  <a:srgbClr val="FF6600"/>
                </a:solidFill>
              </a:rPr>
              <a:t>         </a:t>
            </a:r>
            <a:r>
              <a:rPr lang="en-US" sz="2800" dirty="0">
                <a:solidFill>
                  <a:srgbClr val="FF6600"/>
                </a:solidFill>
                <a:hlinkClick r:id="rId4" action="ppaction://hlinksldjump"/>
              </a:rPr>
              <a:t>Data Cleaning &amp; Combining</a:t>
            </a:r>
            <a:endParaRPr lang="en-US" sz="2800" dirty="0">
              <a:solidFill>
                <a:srgbClr val="FF6600"/>
              </a:solidFill>
            </a:endParaRPr>
          </a:p>
          <a:p>
            <a:pPr algn="just"/>
            <a:r>
              <a:rPr lang="en-US" sz="2800" dirty="0">
                <a:solidFill>
                  <a:srgbClr val="FF6600"/>
                </a:solidFill>
              </a:rPr>
              <a:t>         </a:t>
            </a:r>
            <a:r>
              <a:rPr lang="en-US" sz="2800" dirty="0">
                <a:solidFill>
                  <a:srgbClr val="FF6600"/>
                </a:solidFill>
                <a:hlinkClick r:id="rId5" action="ppaction://hlinksldjump"/>
              </a:rPr>
              <a:t>Exploratory Data Analysis (EDA)</a:t>
            </a:r>
            <a:endParaRPr lang="en-US" sz="2800" dirty="0">
              <a:solidFill>
                <a:srgbClr val="FF6600"/>
              </a:solidFill>
            </a:endParaRPr>
          </a:p>
          <a:p>
            <a:pPr algn="just"/>
            <a:r>
              <a:rPr lang="en-US" sz="2800" dirty="0">
                <a:solidFill>
                  <a:srgbClr val="FF6600"/>
                </a:solidFill>
              </a:rPr>
              <a:t>         </a:t>
            </a:r>
            <a:r>
              <a:rPr lang="en-US" sz="2800" dirty="0">
                <a:solidFill>
                  <a:srgbClr val="FF6600"/>
                </a:solidFill>
                <a:hlinkClick r:id="rId6" action="ppaction://hlinksldjump"/>
              </a:rPr>
              <a:t>Ride Analysis</a:t>
            </a:r>
            <a:endParaRPr lang="en-US" sz="2800" dirty="0">
              <a:solidFill>
                <a:srgbClr val="FF6600"/>
              </a:solidFill>
            </a:endParaRPr>
          </a:p>
          <a:p>
            <a:pPr algn="just"/>
            <a:r>
              <a:rPr lang="en-US" sz="2800" dirty="0">
                <a:solidFill>
                  <a:srgbClr val="FF6600"/>
                </a:solidFill>
              </a:rPr>
              <a:t>         </a:t>
            </a:r>
            <a:r>
              <a:rPr lang="en-US" sz="2800" dirty="0">
                <a:solidFill>
                  <a:srgbClr val="FF6600"/>
                </a:solidFill>
                <a:hlinkClick r:id="rId7" action="ppaction://hlinksldjump"/>
              </a:rPr>
              <a:t>Cost, Price and Profit Analysis</a:t>
            </a:r>
            <a:endParaRPr lang="en-US" sz="2800" dirty="0">
              <a:solidFill>
                <a:srgbClr val="FF6600"/>
              </a:solidFill>
            </a:endParaRPr>
          </a:p>
          <a:p>
            <a:pPr algn="just"/>
            <a:r>
              <a:rPr lang="en-US" sz="2800" dirty="0">
                <a:solidFill>
                  <a:srgbClr val="FF6600"/>
                </a:solidFill>
              </a:rPr>
              <a:t>         </a:t>
            </a:r>
            <a:r>
              <a:rPr lang="en-US" sz="2800" dirty="0">
                <a:solidFill>
                  <a:srgbClr val="FF6600"/>
                </a:solidFill>
                <a:hlinkClick r:id="rId8" action="ppaction://hlinksldjump"/>
              </a:rPr>
              <a:t>Average Profit by Gender</a:t>
            </a:r>
            <a:endParaRPr lang="en-US" sz="2800" dirty="0">
              <a:solidFill>
                <a:srgbClr val="FF6600"/>
              </a:solidFill>
            </a:endParaRPr>
          </a:p>
          <a:p>
            <a:pPr algn="just"/>
            <a:r>
              <a:rPr lang="en-US" sz="2800" dirty="0">
                <a:solidFill>
                  <a:srgbClr val="FF6600"/>
                </a:solidFill>
              </a:rPr>
              <a:t>         </a:t>
            </a:r>
            <a:r>
              <a:rPr lang="en-US" sz="2800" dirty="0">
                <a:solidFill>
                  <a:srgbClr val="FF6600"/>
                </a:solidFill>
                <a:hlinkClick r:id="rId9" action="ppaction://hlinksldjump"/>
              </a:rPr>
              <a:t>Customer Preferences</a:t>
            </a:r>
            <a:endParaRPr lang="en-US" sz="2800" dirty="0">
              <a:solidFill>
                <a:srgbClr val="FF6600"/>
              </a:solidFill>
            </a:endParaRPr>
          </a:p>
          <a:p>
            <a:pPr algn="just"/>
            <a:r>
              <a:rPr lang="en-US" sz="2800" dirty="0">
                <a:solidFill>
                  <a:srgbClr val="FF6600"/>
                </a:solidFill>
              </a:rPr>
              <a:t>         </a:t>
            </a:r>
            <a:r>
              <a:rPr lang="en-US" sz="2800" dirty="0">
                <a:solidFill>
                  <a:srgbClr val="FF6600"/>
                </a:solidFill>
                <a:hlinkClick r:id="rId10" action="ppaction://hlinksldjump"/>
              </a:rPr>
              <a:t>Average Profit by Year</a:t>
            </a:r>
            <a:endParaRPr lang="en-US" sz="2800" dirty="0">
              <a:solidFill>
                <a:srgbClr val="FF6600"/>
              </a:solidFill>
            </a:endParaRPr>
          </a:p>
          <a:p>
            <a:pPr algn="just"/>
            <a:r>
              <a:rPr lang="en-US" sz="2800" dirty="0">
                <a:solidFill>
                  <a:srgbClr val="FF6600"/>
                </a:solidFill>
              </a:rPr>
              <a:t>         </a:t>
            </a:r>
            <a:r>
              <a:rPr lang="en-US" sz="2800" dirty="0">
                <a:solidFill>
                  <a:srgbClr val="FF6600"/>
                </a:solidFill>
                <a:hlinkClick r:id="rId11" action="ppaction://hlinksldjump"/>
              </a:rPr>
              <a:t>Exploratory Data Analysis Summary</a:t>
            </a:r>
            <a:endParaRPr lang="en-US" sz="2800" dirty="0">
              <a:solidFill>
                <a:srgbClr val="FF6600"/>
              </a:solidFill>
            </a:endParaRPr>
          </a:p>
          <a:p>
            <a:pPr algn="just"/>
            <a:r>
              <a:rPr lang="en-US" sz="2800" dirty="0">
                <a:solidFill>
                  <a:srgbClr val="FF6600"/>
                </a:solidFill>
              </a:rPr>
              <a:t>         </a:t>
            </a:r>
            <a:r>
              <a:rPr lang="en-US" sz="2800" dirty="0">
                <a:solidFill>
                  <a:srgbClr val="FF6600"/>
                </a:solidFill>
                <a:hlinkClick r:id="rId12" action="ppaction://hlinksldjump"/>
              </a:rPr>
              <a:t>Recommendations</a:t>
            </a:r>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05091C4-1E3B-E84B-A9A0-DC14E05F2925}"/>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Executive Summary</a:t>
            </a:r>
          </a:p>
        </p:txBody>
      </p:sp>
      <p:sp>
        <p:nvSpPr>
          <p:cNvPr id="3" name="Content Placeholder 2">
            <a:extLst>
              <a:ext uri="{FF2B5EF4-FFF2-40B4-BE49-F238E27FC236}">
                <a16:creationId xmlns:a16="http://schemas.microsoft.com/office/drawing/2014/main" id="{2AE90961-A693-1344-8B6C-FF291BD0A849}"/>
              </a:ext>
            </a:extLst>
          </p:cNvPr>
          <p:cNvSpPr>
            <a:spLocks noGrp="1"/>
          </p:cNvSpPr>
          <p:nvPr>
            <p:ph idx="1"/>
          </p:nvPr>
        </p:nvSpPr>
        <p:spPr>
          <a:xfrm>
            <a:off x="838200" y="2586789"/>
            <a:ext cx="10515600" cy="3590174"/>
          </a:xfrm>
        </p:spPr>
        <p:txBody>
          <a:bodyPr>
            <a:normAutofit/>
          </a:bodyPr>
          <a:lstStyle/>
          <a:p>
            <a:r>
              <a:rPr lang="en-US" sz="2200" dirty="0">
                <a:solidFill>
                  <a:schemeClr val="bg1"/>
                </a:solidFill>
              </a:rPr>
              <a:t>XYZ is a private firm in the US, looking to invest in a key player in the Cab Industry, due to remarkable growth, as part of their Go-to-Market (G2M) strategy.</a:t>
            </a:r>
          </a:p>
          <a:p>
            <a:pPr marL="0" indent="0">
              <a:buNone/>
            </a:pPr>
            <a:endParaRPr lang="en-US" sz="2200" dirty="0">
              <a:solidFill>
                <a:schemeClr val="bg1"/>
              </a:solidFill>
            </a:endParaRPr>
          </a:p>
          <a:p>
            <a:r>
              <a:rPr lang="en-US" sz="2200" b="1" dirty="0">
                <a:solidFill>
                  <a:schemeClr val="bg1"/>
                </a:solidFill>
              </a:rPr>
              <a:t>Objective of Report:</a:t>
            </a:r>
            <a:r>
              <a:rPr lang="en-US" sz="2200" dirty="0">
                <a:solidFill>
                  <a:schemeClr val="bg1"/>
                </a:solidFill>
              </a:rPr>
              <a:t> Based on data from 2 major players in the industry, we must provide XYZ recommendations and actionable insights, backed by the data, to find the right company to make the investment.</a:t>
            </a:r>
          </a:p>
        </p:txBody>
      </p:sp>
    </p:spTree>
    <p:extLst>
      <p:ext uri="{BB962C8B-B14F-4D97-AF65-F5344CB8AC3E}">
        <p14:creationId xmlns:p14="http://schemas.microsoft.com/office/powerpoint/2010/main" val="167727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24E7471-00BE-9A40-AB41-7F84298AC7BB}"/>
              </a:ext>
            </a:extLst>
          </p:cNvPr>
          <p:cNvSpPr>
            <a:spLocks noGrp="1"/>
          </p:cNvSpPr>
          <p:nvPr>
            <p:ph type="title"/>
          </p:nvPr>
        </p:nvSpPr>
        <p:spPr>
          <a:xfrm>
            <a:off x="838200" y="401221"/>
            <a:ext cx="10515600" cy="1348065"/>
          </a:xfrm>
        </p:spPr>
        <p:txBody>
          <a:bodyPr>
            <a:normAutofit/>
          </a:bodyPr>
          <a:lstStyle/>
          <a:p>
            <a:r>
              <a:rPr lang="en-US" sz="5400" dirty="0">
                <a:solidFill>
                  <a:schemeClr val="bg1"/>
                </a:solidFill>
              </a:rPr>
              <a:t>Data Sets</a:t>
            </a:r>
          </a:p>
        </p:txBody>
      </p:sp>
      <p:sp>
        <p:nvSpPr>
          <p:cNvPr id="3" name="Content Placeholder 2">
            <a:extLst>
              <a:ext uri="{FF2B5EF4-FFF2-40B4-BE49-F238E27FC236}">
                <a16:creationId xmlns:a16="http://schemas.microsoft.com/office/drawing/2014/main" id="{9E677398-70C3-6946-B57A-9F5122FC1BCA}"/>
              </a:ext>
            </a:extLst>
          </p:cNvPr>
          <p:cNvSpPr>
            <a:spLocks noGrp="1"/>
          </p:cNvSpPr>
          <p:nvPr>
            <p:ph idx="1"/>
          </p:nvPr>
        </p:nvSpPr>
        <p:spPr>
          <a:xfrm>
            <a:off x="838200" y="2586789"/>
            <a:ext cx="10515600" cy="3590174"/>
          </a:xfrm>
          <a:solidFill>
            <a:schemeClr val="tx1"/>
          </a:solidFill>
        </p:spPr>
        <p:txBody>
          <a:bodyPr>
            <a:normAutofit/>
          </a:bodyPr>
          <a:lstStyle/>
          <a:p>
            <a:r>
              <a:rPr lang="en-US" sz="2200" dirty="0">
                <a:solidFill>
                  <a:schemeClr val="bg1"/>
                </a:solidFill>
              </a:rPr>
              <a:t>The following datasets were used:</a:t>
            </a:r>
          </a:p>
          <a:p>
            <a:pPr marL="914400" lvl="1" indent="-457200">
              <a:buFont typeface="+mj-lt"/>
              <a:buAutoNum type="arabicPeriod"/>
            </a:pPr>
            <a:r>
              <a:rPr lang="en-US" sz="1600" dirty="0" err="1">
                <a:solidFill>
                  <a:schemeClr val="bg1"/>
                </a:solidFill>
              </a:rPr>
              <a:t>Cab_Data.csv</a:t>
            </a:r>
            <a:r>
              <a:rPr lang="en-US" sz="1600" dirty="0">
                <a:solidFill>
                  <a:schemeClr val="bg1"/>
                </a:solidFill>
              </a:rPr>
              <a:t> – Transactions for Pink and Yellow companies (359392 Rows, 7 Columns)</a:t>
            </a:r>
          </a:p>
          <a:p>
            <a:pPr marL="914400" lvl="1" indent="-457200">
              <a:buFont typeface="+mj-lt"/>
              <a:buAutoNum type="arabicPeriod"/>
            </a:pPr>
            <a:r>
              <a:rPr lang="en-US" sz="1600" dirty="0" err="1">
                <a:solidFill>
                  <a:schemeClr val="bg1"/>
                </a:solidFill>
              </a:rPr>
              <a:t>Customer_ID.csv</a:t>
            </a:r>
            <a:r>
              <a:rPr lang="en-US" sz="1600" dirty="0">
                <a:solidFill>
                  <a:schemeClr val="bg1"/>
                </a:solidFill>
              </a:rPr>
              <a:t> – Customer’s demographic details (49171 Rows, 4 Columns)</a:t>
            </a:r>
          </a:p>
          <a:p>
            <a:pPr marL="914400" lvl="1" indent="-457200">
              <a:buFont typeface="+mj-lt"/>
              <a:buAutoNum type="arabicPeriod"/>
            </a:pPr>
            <a:r>
              <a:rPr lang="en-US" sz="1600" dirty="0" err="1">
                <a:solidFill>
                  <a:schemeClr val="bg1"/>
                </a:solidFill>
              </a:rPr>
              <a:t>Transaction_ID.csv</a:t>
            </a:r>
            <a:r>
              <a:rPr lang="en-US" sz="1600" dirty="0">
                <a:solidFill>
                  <a:schemeClr val="bg1"/>
                </a:solidFill>
              </a:rPr>
              <a:t> – Mapping from transactions to customers (440098 Rows, 3 Columns)</a:t>
            </a:r>
          </a:p>
          <a:p>
            <a:pPr marL="914400" lvl="1" indent="-457200">
              <a:buFont typeface="+mj-lt"/>
              <a:buAutoNum type="arabicPeriod"/>
            </a:pPr>
            <a:r>
              <a:rPr lang="en-US" sz="1600" dirty="0" err="1">
                <a:solidFill>
                  <a:schemeClr val="bg1"/>
                </a:solidFill>
              </a:rPr>
              <a:t>City.csv</a:t>
            </a:r>
            <a:r>
              <a:rPr lang="en-US" sz="1600" dirty="0">
                <a:solidFill>
                  <a:schemeClr val="bg1"/>
                </a:solidFill>
              </a:rPr>
              <a:t> – Details of Cab Users in different cities in the US (20 Rows, 3 Columns)</a:t>
            </a:r>
          </a:p>
          <a:p>
            <a:pPr marL="914400" lvl="1" indent="-457200">
              <a:buFont typeface="+mj-lt"/>
              <a:buAutoNum type="arabicPeriod"/>
            </a:pPr>
            <a:r>
              <a:rPr lang="en-US" sz="1600" dirty="0" err="1">
                <a:solidFill>
                  <a:schemeClr val="bg1"/>
                </a:solidFill>
              </a:rPr>
              <a:t>USHolidays.csv</a:t>
            </a:r>
            <a:r>
              <a:rPr lang="en-US" sz="1600" dirty="0">
                <a:solidFill>
                  <a:schemeClr val="bg1"/>
                </a:solidFill>
              </a:rPr>
              <a:t> – Dates and Name of US Federal Holidays between 2016-2018 (11 Rows, 4 Columns)</a:t>
            </a:r>
            <a:endParaRPr lang="en-US" sz="2200" dirty="0">
              <a:solidFill>
                <a:schemeClr val="bg1"/>
              </a:solidFill>
            </a:endParaRPr>
          </a:p>
          <a:p>
            <a:endParaRPr lang="en-US" sz="2200" dirty="0">
              <a:solidFill>
                <a:schemeClr val="bg1"/>
              </a:solidFill>
            </a:endParaRPr>
          </a:p>
          <a:p>
            <a:r>
              <a:rPr lang="en-US" sz="2200" dirty="0">
                <a:solidFill>
                  <a:schemeClr val="bg1"/>
                </a:solidFill>
              </a:rPr>
              <a:t>Time Period of Data: </a:t>
            </a:r>
            <a:r>
              <a:rPr lang="en-US" sz="2000" dirty="0">
                <a:solidFill>
                  <a:schemeClr val="bg1"/>
                </a:solidFill>
              </a:rPr>
              <a:t>01/01/2016</a:t>
            </a:r>
            <a:r>
              <a:rPr lang="en-US" sz="2200" dirty="0">
                <a:solidFill>
                  <a:schemeClr val="bg1"/>
                </a:solidFill>
              </a:rPr>
              <a:t> to </a:t>
            </a:r>
            <a:r>
              <a:rPr lang="en-US" sz="2000" dirty="0">
                <a:solidFill>
                  <a:schemeClr val="bg1"/>
                </a:solidFill>
              </a:rPr>
              <a:t>31/12/2018</a:t>
            </a:r>
          </a:p>
          <a:p>
            <a:endParaRPr lang="en-US" sz="2200" dirty="0">
              <a:solidFill>
                <a:schemeClr val="bg1"/>
              </a:solidFill>
            </a:endParaRPr>
          </a:p>
          <a:p>
            <a:r>
              <a:rPr lang="en-US" sz="2200" dirty="0">
                <a:solidFill>
                  <a:schemeClr val="bg1"/>
                </a:solidFill>
              </a:rPr>
              <a:t>Master Dataset: 20 Features and 359392 Records</a:t>
            </a:r>
          </a:p>
          <a:p>
            <a:endParaRPr lang="en-US" sz="2200" dirty="0">
              <a:solidFill>
                <a:schemeClr val="bg1"/>
              </a:solidFill>
            </a:endParaRPr>
          </a:p>
          <a:p>
            <a:pPr marL="457200" lvl="1" indent="0">
              <a:buNone/>
            </a:pPr>
            <a:endParaRPr lang="en-US" sz="1600" dirty="0"/>
          </a:p>
        </p:txBody>
      </p:sp>
    </p:spTree>
    <p:extLst>
      <p:ext uri="{BB962C8B-B14F-4D97-AF65-F5344CB8AC3E}">
        <p14:creationId xmlns:p14="http://schemas.microsoft.com/office/powerpoint/2010/main" val="186848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10B4006-291B-8C41-82C7-6E5CFDAFE76C}"/>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Data Cleaning &amp; Combining</a:t>
            </a:r>
          </a:p>
        </p:txBody>
      </p:sp>
      <p:sp>
        <p:nvSpPr>
          <p:cNvPr id="3" name="Content Placeholder 2">
            <a:extLst>
              <a:ext uri="{FF2B5EF4-FFF2-40B4-BE49-F238E27FC236}">
                <a16:creationId xmlns:a16="http://schemas.microsoft.com/office/drawing/2014/main" id="{C79D2B30-3DD8-384D-B266-061A5BABA5D6}"/>
              </a:ext>
            </a:extLst>
          </p:cNvPr>
          <p:cNvSpPr>
            <a:spLocks noGrp="1"/>
          </p:cNvSpPr>
          <p:nvPr>
            <p:ph idx="1"/>
          </p:nvPr>
        </p:nvSpPr>
        <p:spPr>
          <a:xfrm>
            <a:off x="838200" y="2586789"/>
            <a:ext cx="10515600" cy="3590174"/>
          </a:xfrm>
        </p:spPr>
        <p:txBody>
          <a:bodyPr>
            <a:normAutofit lnSpcReduction="10000"/>
          </a:bodyPr>
          <a:lstStyle/>
          <a:p>
            <a:pPr marL="0" indent="0">
              <a:buNone/>
            </a:pPr>
            <a:r>
              <a:rPr lang="en-US" sz="2400" b="1" dirty="0">
                <a:solidFill>
                  <a:schemeClr val="bg1"/>
                </a:solidFill>
              </a:rPr>
              <a:t>Approach</a:t>
            </a:r>
            <a:r>
              <a:rPr lang="en-US" sz="2400" dirty="0">
                <a:solidFill>
                  <a:schemeClr val="bg1"/>
                </a:solidFill>
              </a:rPr>
              <a:t> </a:t>
            </a:r>
          </a:p>
          <a:p>
            <a:r>
              <a:rPr lang="en-US" sz="2200" dirty="0">
                <a:solidFill>
                  <a:schemeClr val="bg1"/>
                </a:solidFill>
              </a:rPr>
              <a:t>From the 5 datasets, we built a master data set. </a:t>
            </a:r>
          </a:p>
          <a:p>
            <a:r>
              <a:rPr lang="en-US" sz="2200" dirty="0">
                <a:solidFill>
                  <a:schemeClr val="bg1"/>
                </a:solidFill>
              </a:rPr>
              <a:t>We calculated the profit at the ‘per ride’ level, where profit = </a:t>
            </a:r>
            <a:r>
              <a:rPr lang="en-US" sz="2200" b="1" dirty="0">
                <a:solidFill>
                  <a:schemeClr val="bg1"/>
                </a:solidFill>
              </a:rPr>
              <a:t>price – cost</a:t>
            </a:r>
            <a:r>
              <a:rPr lang="en-US" sz="2200" dirty="0">
                <a:solidFill>
                  <a:schemeClr val="bg1"/>
                </a:solidFill>
              </a:rPr>
              <a:t>. </a:t>
            </a:r>
          </a:p>
          <a:p>
            <a:r>
              <a:rPr lang="en-US" sz="2200" dirty="0">
                <a:solidFill>
                  <a:schemeClr val="bg1"/>
                </a:solidFill>
              </a:rPr>
              <a:t>Next, we mapped the cities and and populations to each record. </a:t>
            </a:r>
          </a:p>
          <a:p>
            <a:r>
              <a:rPr lang="en-US" sz="2200" dirty="0">
                <a:solidFill>
                  <a:schemeClr val="bg1"/>
                </a:solidFill>
              </a:rPr>
              <a:t>Similarly, the customer’s data was mapped based on the transaction ID. </a:t>
            </a:r>
          </a:p>
          <a:p>
            <a:r>
              <a:rPr lang="en-US" sz="2200" dirty="0">
                <a:solidFill>
                  <a:schemeClr val="bg1"/>
                </a:solidFill>
              </a:rPr>
              <a:t>For the purpose of this evaluation, only the transactions that were done by the Pink or Yellow companies were considered. </a:t>
            </a:r>
          </a:p>
          <a:p>
            <a:r>
              <a:rPr lang="en-US" sz="2200" dirty="0">
                <a:solidFill>
                  <a:schemeClr val="bg1"/>
                </a:solidFill>
              </a:rPr>
              <a:t>The ‘Date of Travel’ field was split into Date, Month and Year in order to better explore the relationships hidden in the data. </a:t>
            </a:r>
          </a:p>
        </p:txBody>
      </p:sp>
    </p:spTree>
    <p:extLst>
      <p:ext uri="{BB962C8B-B14F-4D97-AF65-F5344CB8AC3E}">
        <p14:creationId xmlns:p14="http://schemas.microsoft.com/office/powerpoint/2010/main" val="250484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9A606-CBE2-2C4D-B7EC-F45D8A1496EC}"/>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dirty="0">
                <a:solidFill>
                  <a:schemeClr val="accent2"/>
                </a:solidFill>
                <a:latin typeface="+mj-lt"/>
                <a:ea typeface="+mj-ea"/>
                <a:cs typeface="+mj-cs"/>
              </a:rPr>
              <a:t>Exploratory Data Analysis</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ar chart">
            <a:extLst>
              <a:ext uri="{FF2B5EF4-FFF2-40B4-BE49-F238E27FC236}">
                <a16:creationId xmlns:a16="http://schemas.microsoft.com/office/drawing/2014/main" id="{445C6F2F-FF1F-43CB-9F48-4E21AFA183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190245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AEFAE4-65E1-DC46-8184-B196A1173242}"/>
              </a:ext>
            </a:extLst>
          </p:cNvPr>
          <p:cNvSpPr>
            <a:spLocks noGrp="1"/>
          </p:cNvSpPr>
          <p:nvPr>
            <p:ph type="title"/>
          </p:nvPr>
        </p:nvSpPr>
        <p:spPr>
          <a:xfrm>
            <a:off x="649270" y="506727"/>
            <a:ext cx="3885141" cy="1526741"/>
          </a:xfrm>
        </p:spPr>
        <p:txBody>
          <a:bodyPr>
            <a:normAutofit/>
          </a:bodyPr>
          <a:lstStyle/>
          <a:p>
            <a:pPr algn="r"/>
            <a:r>
              <a:rPr lang="en-US" sz="3000" dirty="0">
                <a:solidFill>
                  <a:schemeClr val="bg1"/>
                </a:solidFill>
              </a:rPr>
              <a:t>Ride Analysis</a:t>
            </a:r>
          </a:p>
        </p:txBody>
      </p:sp>
      <p:cxnSp>
        <p:nvCxnSpPr>
          <p:cNvPr id="16" name="Straight Connector 15">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39EC5F3F-7914-4BBD-9506-795A9CBC32EB}"/>
              </a:ext>
            </a:extLst>
          </p:cNvPr>
          <p:cNvSpPr>
            <a:spLocks noGrp="1"/>
          </p:cNvSpPr>
          <p:nvPr>
            <p:ph idx="1"/>
          </p:nvPr>
        </p:nvSpPr>
        <p:spPr>
          <a:xfrm>
            <a:off x="4945336" y="506727"/>
            <a:ext cx="6609921" cy="1526741"/>
          </a:xfrm>
        </p:spPr>
        <p:txBody>
          <a:bodyPr anchor="ctr">
            <a:normAutofit lnSpcReduction="10000"/>
          </a:bodyPr>
          <a:lstStyle/>
          <a:p>
            <a:r>
              <a:rPr lang="en-US" sz="1200" dirty="0">
                <a:solidFill>
                  <a:schemeClr val="bg1"/>
                </a:solidFill>
              </a:rPr>
              <a:t>It is seen that the Yellow Company has more than double the number of rides each year as compared to the Pink Cab. This trend can be seen continuing in the month wise split of rides. Both the companies have a similar trend of starting off the year with lesser number of rides, but as the year goes on, we see that this number increases to almost 200% of that at the starting of the year.</a:t>
            </a:r>
          </a:p>
          <a:p>
            <a:r>
              <a:rPr lang="en-US" sz="1200" dirty="0">
                <a:solidFill>
                  <a:schemeClr val="bg1"/>
                </a:solidFill>
              </a:rPr>
              <a:t>The main reason for such a trend is more likely to be a customer </a:t>
            </a:r>
            <a:r>
              <a:rPr lang="en-US" sz="1200" dirty="0" err="1">
                <a:solidFill>
                  <a:schemeClr val="bg1"/>
                </a:solidFill>
              </a:rPr>
              <a:t>behaviour</a:t>
            </a:r>
            <a:r>
              <a:rPr lang="en-US" sz="1200" dirty="0">
                <a:solidFill>
                  <a:schemeClr val="bg1"/>
                </a:solidFill>
              </a:rPr>
              <a:t> pattern rather than company policies. For example, people would want to start the year of healthy and therefore, would prefer walking to taking a cab. As the year goes on, this becomes less important for them, and thus, the number of cab rides increases. The number of rides could depend on a lot more factors.</a:t>
            </a:r>
          </a:p>
        </p:txBody>
      </p:sp>
      <p:pic>
        <p:nvPicPr>
          <p:cNvPr id="7" name="Picture 6" descr="Chart, bar chart&#10;&#10;Description automatically generated">
            <a:extLst>
              <a:ext uri="{FF2B5EF4-FFF2-40B4-BE49-F238E27FC236}">
                <a16:creationId xmlns:a16="http://schemas.microsoft.com/office/drawing/2014/main" id="{9A908303-4494-144B-937A-4A40DEA94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5" y="3429000"/>
            <a:ext cx="7204824" cy="2089399"/>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1C744427-2220-814F-A4C3-6661FF33E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340" y="2998513"/>
            <a:ext cx="3733977" cy="2865826"/>
          </a:xfrm>
          <a:prstGeom prst="rect">
            <a:avLst/>
          </a:prstGeom>
        </p:spPr>
      </p:pic>
    </p:spTree>
    <p:extLst>
      <p:ext uri="{BB962C8B-B14F-4D97-AF65-F5344CB8AC3E}">
        <p14:creationId xmlns:p14="http://schemas.microsoft.com/office/powerpoint/2010/main" val="192862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E1E8550-C200-384B-AA32-3AB7607C37A0}"/>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Cost Analysis</a:t>
            </a:r>
          </a:p>
        </p:txBody>
      </p:sp>
      <p:cxnSp>
        <p:nvCxnSpPr>
          <p:cNvPr id="51" name="Straight Connector 5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Content Placeholder 36">
            <a:extLst>
              <a:ext uri="{FF2B5EF4-FFF2-40B4-BE49-F238E27FC236}">
                <a16:creationId xmlns:a16="http://schemas.microsoft.com/office/drawing/2014/main" id="{C59E453C-B524-4B9D-88C6-292703378D3D}"/>
              </a:ext>
            </a:extLst>
          </p:cNvPr>
          <p:cNvSpPr>
            <a:spLocks noGrp="1"/>
          </p:cNvSpPr>
          <p:nvPr>
            <p:ph idx="1"/>
          </p:nvPr>
        </p:nvSpPr>
        <p:spPr>
          <a:xfrm>
            <a:off x="1295400" y="2288833"/>
            <a:ext cx="4800600" cy="3711571"/>
          </a:xfrm>
        </p:spPr>
        <p:txBody>
          <a:bodyPr>
            <a:normAutofit/>
          </a:bodyPr>
          <a:lstStyle/>
          <a:p>
            <a:r>
              <a:rPr lang="en-US" sz="1700">
                <a:solidFill>
                  <a:schemeClr val="bg1"/>
                </a:solidFill>
              </a:rPr>
              <a:t>As we can see, over the span of 3 years (i.e. 2016-2018), the average cost per km of distance travelled hasn’t changed too much for either company. However, the difference between this cost is almost $2. This could be because of higher quality service offered by the Yellow Company.</a:t>
            </a:r>
          </a:p>
          <a:p>
            <a:r>
              <a:rPr lang="en-US" sz="1700">
                <a:solidFill>
                  <a:schemeClr val="bg1"/>
                </a:solidFill>
              </a:rPr>
              <a:t>The Average cost of each ride in different cities is quite stable, without too large fluctuations in the cost. We can see, however, that the average cost of the Yellow Company exceeds that of the Pink company by almost $45 in all cities. </a:t>
            </a:r>
          </a:p>
          <a:p>
            <a:r>
              <a:rPr lang="en-US" sz="1700">
                <a:solidFill>
                  <a:schemeClr val="bg1"/>
                </a:solidFill>
              </a:rPr>
              <a:t>This could be a matter of concern for them as they are incurring much higher costs for providing the same service as their competitors. </a:t>
            </a:r>
          </a:p>
        </p:txBody>
      </p:sp>
      <p:pic>
        <p:nvPicPr>
          <p:cNvPr id="11" name="Content Placeholder 10" descr="Chart, line chart&#10;&#10;Description automatically generated">
            <a:extLst>
              <a:ext uri="{FF2B5EF4-FFF2-40B4-BE49-F238E27FC236}">
                <a16:creationId xmlns:a16="http://schemas.microsoft.com/office/drawing/2014/main" id="{6FFE50AB-6942-B645-BABD-EF628F27E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603" y="397893"/>
            <a:ext cx="3996261" cy="2747428"/>
          </a:xfrm>
          <a:prstGeom prst="rect">
            <a:avLst/>
          </a:prstGeom>
        </p:spPr>
      </p:pic>
      <p:sp>
        <p:nvSpPr>
          <p:cNvPr id="53" name="Rectangle 52">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Table&#10;&#10;Description automatically generated">
            <a:extLst>
              <a:ext uri="{FF2B5EF4-FFF2-40B4-BE49-F238E27FC236}">
                <a16:creationId xmlns:a16="http://schemas.microsoft.com/office/drawing/2014/main" id="{31DE37FD-76EF-A147-BD6D-A5303EFA6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3856" y="4041516"/>
            <a:ext cx="4038689" cy="2180890"/>
          </a:xfrm>
          <a:prstGeom prst="rect">
            <a:avLst/>
          </a:prstGeom>
        </p:spPr>
      </p:pic>
      <p:sp>
        <p:nvSpPr>
          <p:cNvPr id="55" name="Rectangle 54">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65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7" name="Rectangle 13">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A61CEF-82D7-464B-9F83-6A2C2CEE9A73}"/>
              </a:ext>
            </a:extLst>
          </p:cNvPr>
          <p:cNvSpPr>
            <a:spLocks noGrp="1"/>
          </p:cNvSpPr>
          <p:nvPr>
            <p:ph type="title"/>
          </p:nvPr>
        </p:nvSpPr>
        <p:spPr>
          <a:xfrm>
            <a:off x="649270" y="506727"/>
            <a:ext cx="3885141" cy="1526741"/>
          </a:xfrm>
        </p:spPr>
        <p:txBody>
          <a:bodyPr>
            <a:normAutofit/>
          </a:bodyPr>
          <a:lstStyle/>
          <a:p>
            <a:pPr algn="r"/>
            <a:r>
              <a:rPr lang="en-CA" sz="3000" dirty="0">
                <a:solidFill>
                  <a:schemeClr val="bg1"/>
                </a:solidFill>
              </a:rPr>
              <a:t>Price Analysis</a:t>
            </a:r>
          </a:p>
        </p:txBody>
      </p:sp>
      <p:cxnSp>
        <p:nvCxnSpPr>
          <p:cNvPr id="16" name="Straight Connector 15">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10">
            <a:extLst>
              <a:ext uri="{FF2B5EF4-FFF2-40B4-BE49-F238E27FC236}">
                <a16:creationId xmlns:a16="http://schemas.microsoft.com/office/drawing/2014/main" id="{444057EB-4CEC-41C1-9DCF-CE169B0EE217}"/>
              </a:ext>
            </a:extLst>
          </p:cNvPr>
          <p:cNvSpPr>
            <a:spLocks noGrp="1"/>
          </p:cNvSpPr>
          <p:nvPr>
            <p:ph idx="1"/>
          </p:nvPr>
        </p:nvSpPr>
        <p:spPr>
          <a:xfrm>
            <a:off x="4945336" y="506727"/>
            <a:ext cx="6609921" cy="1526741"/>
          </a:xfrm>
        </p:spPr>
        <p:txBody>
          <a:bodyPr anchor="ctr">
            <a:normAutofit fontScale="62500" lnSpcReduction="20000"/>
          </a:bodyPr>
          <a:lstStyle/>
          <a:p>
            <a:r>
              <a:rPr lang="en-US" sz="2200" dirty="0">
                <a:solidFill>
                  <a:schemeClr val="bg1"/>
                </a:solidFill>
              </a:rPr>
              <a:t>We observe that the Average price per KM over the 3 years (2016-2018), for both the companies, follows a similar pattern. We see that the price/KM charged by both in 2018 is quite lower than in 2016 and 2017 (where it stayed constant). We also see that the Yellow company charges almost $7/KM higher than the Pink Company.</a:t>
            </a:r>
          </a:p>
          <a:p>
            <a:r>
              <a:rPr lang="en-US" sz="2200" dirty="0">
                <a:solidFill>
                  <a:schemeClr val="bg1"/>
                </a:solidFill>
              </a:rPr>
              <a:t>Next, let us observe the average price of each ride in different cities of operation. We notice that the price is quite varying for both companies, with New York being the most expensive city for cab rides from these 2 companies. We can also see that the Yellow Company has a higher price that they charge their customers.</a:t>
            </a:r>
          </a:p>
        </p:txBody>
      </p:sp>
      <p:pic>
        <p:nvPicPr>
          <p:cNvPr id="7" name="Picture 6" descr="Table&#10;&#10;Description automatically generated with medium confidence">
            <a:extLst>
              <a:ext uri="{FF2B5EF4-FFF2-40B4-BE49-F238E27FC236}">
                <a16:creationId xmlns:a16="http://schemas.microsoft.com/office/drawing/2014/main" id="{6AFEC2F2-27A7-E24E-A562-C3469D221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2876528"/>
            <a:ext cx="5559480" cy="3043813"/>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295B6AE2-E627-2947-BE86-0404F731D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517" y="2527997"/>
            <a:ext cx="5433392" cy="3749040"/>
          </a:xfrm>
          <a:prstGeom prst="rect">
            <a:avLst/>
          </a:prstGeom>
        </p:spPr>
      </p:pic>
    </p:spTree>
    <p:extLst>
      <p:ext uri="{BB962C8B-B14F-4D97-AF65-F5344CB8AC3E}">
        <p14:creationId xmlns:p14="http://schemas.microsoft.com/office/powerpoint/2010/main" val="12672538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261</TotalTime>
  <Words>1516</Words>
  <Application>Microsoft Macintosh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   Agenda</vt:lpstr>
      <vt:lpstr>Executive Summary</vt:lpstr>
      <vt:lpstr>Data Sets</vt:lpstr>
      <vt:lpstr>Data Cleaning &amp; Combining</vt:lpstr>
      <vt:lpstr>Exploratory Data Analysis</vt:lpstr>
      <vt:lpstr>Ride Analysis</vt:lpstr>
      <vt:lpstr>Cost Analysis</vt:lpstr>
      <vt:lpstr>Price Analysis</vt:lpstr>
      <vt:lpstr>Profit Analysis by City and Year ($/KM)</vt:lpstr>
      <vt:lpstr>Average Profit by Gender</vt:lpstr>
      <vt:lpstr>Customer Preferences on Holidays</vt:lpstr>
      <vt:lpstr>Customer Preference by State</vt:lpstr>
      <vt:lpstr>Average Profit by Year</vt:lpstr>
      <vt:lpstr>Exploratory Data Analysis (EDA) Summary</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Udbhav Balaji</dc:creator>
  <cp:lastModifiedBy>Udbhav Balaji</cp:lastModifiedBy>
  <cp:revision>20</cp:revision>
  <dcterms:created xsi:type="dcterms:W3CDTF">2021-06-25T13:46:19Z</dcterms:created>
  <dcterms:modified xsi:type="dcterms:W3CDTF">2021-06-26T14:43:45Z</dcterms:modified>
</cp:coreProperties>
</file>