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Cab Investment Case Study</a:t>
            </a:r>
          </a:p>
          <a:p>
            <a:endParaRPr lang="en-US" sz="4000" dirty="0"/>
          </a:p>
          <a:p>
            <a:r>
              <a:rPr lang="en-US" sz="2400" b="1" dirty="0">
                <a:solidFill>
                  <a:srgbClr val="FF6600"/>
                </a:solidFill>
              </a:rPr>
              <a:t>25</a:t>
            </a:r>
            <a:r>
              <a:rPr lang="en-US" sz="2400" b="1" baseline="30000" dirty="0">
                <a:solidFill>
                  <a:srgbClr val="FF6600"/>
                </a:solidFill>
              </a:rPr>
              <a:t>th</a:t>
            </a:r>
            <a:r>
              <a:rPr lang="en-US" sz="2400" b="1" dirty="0">
                <a:solidFill>
                  <a:srgbClr val="FF6600"/>
                </a:solidFill>
              </a:rPr>
              <a:t> June 2021</a:t>
            </a:r>
            <a:endParaRPr lang="en-US" sz="2800" b="1"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05091C4-1E3B-E84B-A9A0-DC14E05F2925}"/>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Executive Summary</a:t>
            </a:r>
          </a:p>
        </p:txBody>
      </p:sp>
      <p:sp>
        <p:nvSpPr>
          <p:cNvPr id="3" name="Content Placeholder 2">
            <a:extLst>
              <a:ext uri="{FF2B5EF4-FFF2-40B4-BE49-F238E27FC236}">
                <a16:creationId xmlns:a16="http://schemas.microsoft.com/office/drawing/2014/main" id="{2AE90961-A693-1344-8B6C-FF291BD0A849}"/>
              </a:ext>
            </a:extLst>
          </p:cNvPr>
          <p:cNvSpPr>
            <a:spLocks noGrp="1"/>
          </p:cNvSpPr>
          <p:nvPr>
            <p:ph idx="1"/>
          </p:nvPr>
        </p:nvSpPr>
        <p:spPr>
          <a:xfrm>
            <a:off x="838200" y="2586789"/>
            <a:ext cx="10515600" cy="3590174"/>
          </a:xfrm>
        </p:spPr>
        <p:txBody>
          <a:bodyPr>
            <a:normAutofit/>
          </a:bodyPr>
          <a:lstStyle/>
          <a:p>
            <a:r>
              <a:rPr lang="en-US" sz="2200" dirty="0">
                <a:solidFill>
                  <a:schemeClr val="bg1"/>
                </a:solidFill>
              </a:rPr>
              <a:t>XYZ is a private firm in the US, looking to invest in a key player in the Cab Industry, due to remarkable growth, as part of their Go-to-Market (G2M) strategy.</a:t>
            </a:r>
          </a:p>
          <a:p>
            <a:pPr marL="0" indent="0">
              <a:buNone/>
            </a:pPr>
            <a:endParaRPr lang="en-US" sz="2200" dirty="0">
              <a:solidFill>
                <a:schemeClr val="bg1"/>
              </a:solidFill>
            </a:endParaRPr>
          </a:p>
          <a:p>
            <a:r>
              <a:rPr lang="en-US" sz="2200" b="1" dirty="0">
                <a:solidFill>
                  <a:schemeClr val="bg1"/>
                </a:solidFill>
              </a:rPr>
              <a:t>Objective of Report:</a:t>
            </a:r>
            <a:r>
              <a:rPr lang="en-US" sz="2200" dirty="0">
                <a:solidFill>
                  <a:schemeClr val="bg1"/>
                </a:solidFill>
              </a:rPr>
              <a:t> Based on data from 2 major players in the industry, we must provide XYZ recommendations and actionable insights, backed by the data, to find the right company to make the investment.</a:t>
            </a:r>
          </a:p>
        </p:txBody>
      </p:sp>
    </p:spTree>
    <p:extLst>
      <p:ext uri="{BB962C8B-B14F-4D97-AF65-F5344CB8AC3E}">
        <p14:creationId xmlns:p14="http://schemas.microsoft.com/office/powerpoint/2010/main" val="167727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24E7471-00BE-9A40-AB41-7F84298AC7BB}"/>
              </a:ext>
            </a:extLst>
          </p:cNvPr>
          <p:cNvSpPr>
            <a:spLocks noGrp="1"/>
          </p:cNvSpPr>
          <p:nvPr>
            <p:ph type="title"/>
          </p:nvPr>
        </p:nvSpPr>
        <p:spPr>
          <a:xfrm>
            <a:off x="838200" y="401221"/>
            <a:ext cx="10515600" cy="1348065"/>
          </a:xfrm>
        </p:spPr>
        <p:txBody>
          <a:bodyPr>
            <a:normAutofit/>
          </a:bodyPr>
          <a:lstStyle/>
          <a:p>
            <a:r>
              <a:rPr lang="en-US" sz="5400" dirty="0">
                <a:solidFill>
                  <a:schemeClr val="bg1"/>
                </a:solidFill>
              </a:rPr>
              <a:t>Data Sets</a:t>
            </a:r>
          </a:p>
        </p:txBody>
      </p:sp>
      <p:sp>
        <p:nvSpPr>
          <p:cNvPr id="3" name="Content Placeholder 2">
            <a:extLst>
              <a:ext uri="{FF2B5EF4-FFF2-40B4-BE49-F238E27FC236}">
                <a16:creationId xmlns:a16="http://schemas.microsoft.com/office/drawing/2014/main" id="{9E677398-70C3-6946-B57A-9F5122FC1BCA}"/>
              </a:ext>
            </a:extLst>
          </p:cNvPr>
          <p:cNvSpPr>
            <a:spLocks noGrp="1"/>
          </p:cNvSpPr>
          <p:nvPr>
            <p:ph idx="1"/>
          </p:nvPr>
        </p:nvSpPr>
        <p:spPr>
          <a:xfrm>
            <a:off x="838200" y="2586789"/>
            <a:ext cx="10515600" cy="3590174"/>
          </a:xfrm>
          <a:solidFill>
            <a:schemeClr val="tx1"/>
          </a:solidFill>
        </p:spPr>
        <p:txBody>
          <a:bodyPr>
            <a:normAutofit/>
          </a:bodyPr>
          <a:lstStyle/>
          <a:p>
            <a:r>
              <a:rPr lang="en-US" sz="2200" dirty="0">
                <a:solidFill>
                  <a:schemeClr val="bg1"/>
                </a:solidFill>
              </a:rPr>
              <a:t>The following datasets were used:</a:t>
            </a:r>
          </a:p>
          <a:p>
            <a:pPr marL="914400" lvl="1" indent="-457200">
              <a:buFont typeface="+mj-lt"/>
              <a:buAutoNum type="arabicPeriod"/>
            </a:pPr>
            <a:r>
              <a:rPr lang="en-US" sz="1600" dirty="0" err="1">
                <a:solidFill>
                  <a:schemeClr val="bg1"/>
                </a:solidFill>
              </a:rPr>
              <a:t>Cab_Data.csv</a:t>
            </a:r>
            <a:r>
              <a:rPr lang="en-US" sz="1600" dirty="0">
                <a:solidFill>
                  <a:schemeClr val="bg1"/>
                </a:solidFill>
              </a:rPr>
              <a:t> – Transactions for Pink and Yellow companies (359392 Rows, 7 Columns)</a:t>
            </a:r>
          </a:p>
          <a:p>
            <a:pPr marL="914400" lvl="1" indent="-457200">
              <a:buFont typeface="+mj-lt"/>
              <a:buAutoNum type="arabicPeriod"/>
            </a:pPr>
            <a:r>
              <a:rPr lang="en-US" sz="1600" dirty="0" err="1">
                <a:solidFill>
                  <a:schemeClr val="bg1"/>
                </a:solidFill>
              </a:rPr>
              <a:t>Customer_ID.csv</a:t>
            </a:r>
            <a:r>
              <a:rPr lang="en-US" sz="1600" dirty="0">
                <a:solidFill>
                  <a:schemeClr val="bg1"/>
                </a:solidFill>
              </a:rPr>
              <a:t> – Customer’s demographic details (49171 Rows, 4 Columns)</a:t>
            </a:r>
          </a:p>
          <a:p>
            <a:pPr marL="914400" lvl="1" indent="-457200">
              <a:buFont typeface="+mj-lt"/>
              <a:buAutoNum type="arabicPeriod"/>
            </a:pPr>
            <a:r>
              <a:rPr lang="en-US" sz="1600" dirty="0" err="1">
                <a:solidFill>
                  <a:schemeClr val="bg1"/>
                </a:solidFill>
              </a:rPr>
              <a:t>Transaction_ID.csv</a:t>
            </a:r>
            <a:r>
              <a:rPr lang="en-US" sz="1600" dirty="0">
                <a:solidFill>
                  <a:schemeClr val="bg1"/>
                </a:solidFill>
              </a:rPr>
              <a:t> – Mapping from transactions to customers (440098 Rows, 3 Columns)</a:t>
            </a:r>
          </a:p>
          <a:p>
            <a:pPr marL="914400" lvl="1" indent="-457200">
              <a:buFont typeface="+mj-lt"/>
              <a:buAutoNum type="arabicPeriod"/>
            </a:pPr>
            <a:r>
              <a:rPr lang="en-US" sz="1600" dirty="0" err="1">
                <a:solidFill>
                  <a:schemeClr val="bg1"/>
                </a:solidFill>
              </a:rPr>
              <a:t>City.csv</a:t>
            </a:r>
            <a:r>
              <a:rPr lang="en-US" sz="1600" dirty="0">
                <a:solidFill>
                  <a:schemeClr val="bg1"/>
                </a:solidFill>
              </a:rPr>
              <a:t> – Details of Cab Users in different cities in the US (20 Rows, 3 Columns)</a:t>
            </a:r>
          </a:p>
          <a:p>
            <a:pPr marL="914400" lvl="1" indent="-457200">
              <a:buFont typeface="+mj-lt"/>
              <a:buAutoNum type="arabicPeriod"/>
            </a:pPr>
            <a:r>
              <a:rPr lang="en-US" sz="1600" dirty="0" err="1">
                <a:solidFill>
                  <a:schemeClr val="bg1"/>
                </a:solidFill>
              </a:rPr>
              <a:t>USHolidays.csv</a:t>
            </a:r>
            <a:r>
              <a:rPr lang="en-US" sz="1600" dirty="0">
                <a:solidFill>
                  <a:schemeClr val="bg1"/>
                </a:solidFill>
              </a:rPr>
              <a:t> – Dates and Name of US Federal Holidays between 2016-2018 (11 Rows, 4 Columns)</a:t>
            </a:r>
            <a:endParaRPr lang="en-US" sz="2200" dirty="0">
              <a:solidFill>
                <a:schemeClr val="bg1"/>
              </a:solidFill>
            </a:endParaRPr>
          </a:p>
          <a:p>
            <a:endParaRPr lang="en-US" sz="2200" dirty="0">
              <a:solidFill>
                <a:schemeClr val="bg1"/>
              </a:solidFill>
            </a:endParaRPr>
          </a:p>
          <a:p>
            <a:r>
              <a:rPr lang="en-US" sz="2200" dirty="0">
                <a:solidFill>
                  <a:schemeClr val="bg1"/>
                </a:solidFill>
              </a:rPr>
              <a:t>Time Period of Data: </a:t>
            </a:r>
            <a:r>
              <a:rPr lang="en-US" sz="2000" dirty="0">
                <a:solidFill>
                  <a:schemeClr val="bg1"/>
                </a:solidFill>
              </a:rPr>
              <a:t>01/01/2016</a:t>
            </a:r>
            <a:r>
              <a:rPr lang="en-US" sz="2200" dirty="0">
                <a:solidFill>
                  <a:schemeClr val="bg1"/>
                </a:solidFill>
              </a:rPr>
              <a:t> to </a:t>
            </a:r>
            <a:r>
              <a:rPr lang="en-US" sz="2000" dirty="0">
                <a:solidFill>
                  <a:schemeClr val="bg1"/>
                </a:solidFill>
              </a:rPr>
              <a:t>31/12/2018</a:t>
            </a:r>
          </a:p>
          <a:p>
            <a:endParaRPr lang="en-US" sz="2200" dirty="0">
              <a:solidFill>
                <a:schemeClr val="bg1"/>
              </a:solidFill>
            </a:endParaRPr>
          </a:p>
          <a:p>
            <a:r>
              <a:rPr lang="en-US" sz="2200" dirty="0">
                <a:solidFill>
                  <a:schemeClr val="bg1"/>
                </a:solidFill>
              </a:rPr>
              <a:t>Master Dataset: 20 Features and 359392 Records</a:t>
            </a:r>
          </a:p>
          <a:p>
            <a:endParaRPr lang="en-US" sz="2200" dirty="0">
              <a:solidFill>
                <a:schemeClr val="bg1"/>
              </a:solidFill>
            </a:endParaRPr>
          </a:p>
          <a:p>
            <a:pPr marL="457200" lvl="1" indent="0">
              <a:buNone/>
            </a:pPr>
            <a:endParaRPr lang="en-US" sz="1600" dirty="0"/>
          </a:p>
        </p:txBody>
      </p:sp>
    </p:spTree>
    <p:extLst>
      <p:ext uri="{BB962C8B-B14F-4D97-AF65-F5344CB8AC3E}">
        <p14:creationId xmlns:p14="http://schemas.microsoft.com/office/powerpoint/2010/main" val="18684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10B4006-291B-8C41-82C7-6E5CFDAFE76C}"/>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Exploratory Data Analysis (EDA)</a:t>
            </a:r>
          </a:p>
        </p:txBody>
      </p:sp>
      <p:sp>
        <p:nvSpPr>
          <p:cNvPr id="3" name="Content Placeholder 2">
            <a:extLst>
              <a:ext uri="{FF2B5EF4-FFF2-40B4-BE49-F238E27FC236}">
                <a16:creationId xmlns:a16="http://schemas.microsoft.com/office/drawing/2014/main" id="{C79D2B30-3DD8-384D-B266-061A5BABA5D6}"/>
              </a:ext>
            </a:extLst>
          </p:cNvPr>
          <p:cNvSpPr>
            <a:spLocks noGrp="1"/>
          </p:cNvSpPr>
          <p:nvPr>
            <p:ph idx="1"/>
          </p:nvPr>
        </p:nvSpPr>
        <p:spPr>
          <a:xfrm>
            <a:off x="838200" y="2586789"/>
            <a:ext cx="10515600" cy="3590174"/>
          </a:xfrm>
        </p:spPr>
        <p:txBody>
          <a:bodyPr>
            <a:normAutofit lnSpcReduction="10000"/>
          </a:bodyPr>
          <a:lstStyle/>
          <a:p>
            <a:pPr marL="0" indent="0">
              <a:buNone/>
            </a:pPr>
            <a:r>
              <a:rPr lang="en-US" sz="2400" b="1" dirty="0">
                <a:solidFill>
                  <a:schemeClr val="bg1"/>
                </a:solidFill>
              </a:rPr>
              <a:t>Approach</a:t>
            </a:r>
            <a:r>
              <a:rPr lang="en-US" sz="2400" dirty="0">
                <a:solidFill>
                  <a:schemeClr val="bg1"/>
                </a:solidFill>
              </a:rPr>
              <a:t> </a:t>
            </a:r>
          </a:p>
          <a:p>
            <a:r>
              <a:rPr lang="en-US" sz="2200" dirty="0">
                <a:solidFill>
                  <a:schemeClr val="bg1"/>
                </a:solidFill>
              </a:rPr>
              <a:t>From the 5 datasets, we built a master data set. </a:t>
            </a:r>
          </a:p>
          <a:p>
            <a:r>
              <a:rPr lang="en-US" sz="2200" dirty="0">
                <a:solidFill>
                  <a:schemeClr val="bg1"/>
                </a:solidFill>
              </a:rPr>
              <a:t>We calculated the profit at the ‘per ride’ level, where profit = </a:t>
            </a:r>
            <a:r>
              <a:rPr lang="en-US" sz="2200" b="1" dirty="0">
                <a:solidFill>
                  <a:schemeClr val="bg1"/>
                </a:solidFill>
              </a:rPr>
              <a:t>price – cost</a:t>
            </a:r>
            <a:r>
              <a:rPr lang="en-US" sz="2200" dirty="0">
                <a:solidFill>
                  <a:schemeClr val="bg1"/>
                </a:solidFill>
              </a:rPr>
              <a:t>. </a:t>
            </a:r>
          </a:p>
          <a:p>
            <a:r>
              <a:rPr lang="en-US" sz="2200" dirty="0">
                <a:solidFill>
                  <a:schemeClr val="bg1"/>
                </a:solidFill>
              </a:rPr>
              <a:t>Next, we mapped the cities and and populations to each record. </a:t>
            </a:r>
          </a:p>
          <a:p>
            <a:r>
              <a:rPr lang="en-US" sz="2200" dirty="0">
                <a:solidFill>
                  <a:schemeClr val="bg1"/>
                </a:solidFill>
              </a:rPr>
              <a:t>Similarly, the customer’s data was mapped based on the transaction ID. </a:t>
            </a:r>
          </a:p>
          <a:p>
            <a:r>
              <a:rPr lang="en-US" sz="2200" dirty="0">
                <a:solidFill>
                  <a:schemeClr val="bg1"/>
                </a:solidFill>
              </a:rPr>
              <a:t>For the purpose of this evaluation, only the transactions that were done by the Pink or Yellow companies were considered. </a:t>
            </a:r>
          </a:p>
          <a:p>
            <a:r>
              <a:rPr lang="en-US" sz="2200" dirty="0">
                <a:solidFill>
                  <a:schemeClr val="bg1"/>
                </a:solidFill>
              </a:rPr>
              <a:t>The ‘Date of Travel’ field was split into Date, Month and Year in order to better explore the relationships hidden in the data. </a:t>
            </a:r>
          </a:p>
        </p:txBody>
      </p:sp>
    </p:spTree>
    <p:extLst>
      <p:ext uri="{BB962C8B-B14F-4D97-AF65-F5344CB8AC3E}">
        <p14:creationId xmlns:p14="http://schemas.microsoft.com/office/powerpoint/2010/main" val="250484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0B4006-291B-8C41-82C7-6E5CFDAFE76C}"/>
              </a:ext>
            </a:extLst>
          </p:cNvPr>
          <p:cNvSpPr>
            <a:spLocks noGrp="1"/>
          </p:cNvSpPr>
          <p:nvPr>
            <p:ph type="title"/>
          </p:nvPr>
        </p:nvSpPr>
        <p:spPr>
          <a:xfrm>
            <a:off x="1053536" y="1413277"/>
            <a:ext cx="4220967" cy="1907840"/>
          </a:xfrm>
        </p:spPr>
        <p:txBody>
          <a:bodyPr anchor="b">
            <a:normAutofit/>
          </a:bodyPr>
          <a:lstStyle/>
          <a:p>
            <a:r>
              <a:rPr lang="en-US" dirty="0">
                <a:solidFill>
                  <a:srgbClr val="FF6600"/>
                </a:solidFill>
              </a:rPr>
              <a:t>Analysis by Year (2016, 2017 &amp; 2018)</a:t>
            </a:r>
          </a:p>
        </p:txBody>
      </p:sp>
      <p:grpSp>
        <p:nvGrpSpPr>
          <p:cNvPr id="55" name="Group 54">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5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7"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descr="Chart, bar chart&#10;&#10;Description automatically generated">
            <a:extLst>
              <a:ext uri="{FF2B5EF4-FFF2-40B4-BE49-F238E27FC236}">
                <a16:creationId xmlns:a16="http://schemas.microsoft.com/office/drawing/2014/main" id="{5A251631-A327-6E4E-9F61-E5C4EF897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047" y="891906"/>
            <a:ext cx="2951837" cy="2376229"/>
          </a:xfrm>
          <a:prstGeom prst="rect">
            <a:avLst/>
          </a:prstGeom>
          <a:solidFill>
            <a:srgbClr val="FF6600"/>
          </a:solidFill>
        </p:spPr>
      </p:pic>
      <p:sp>
        <p:nvSpPr>
          <p:cNvPr id="14" name="Content Placeholder 13">
            <a:extLst>
              <a:ext uri="{FF2B5EF4-FFF2-40B4-BE49-F238E27FC236}">
                <a16:creationId xmlns:a16="http://schemas.microsoft.com/office/drawing/2014/main" id="{BB16509F-DB43-4ED5-A3B9-4B668D4A9A17}"/>
              </a:ext>
            </a:extLst>
          </p:cNvPr>
          <p:cNvSpPr>
            <a:spLocks noGrp="1"/>
          </p:cNvSpPr>
          <p:nvPr>
            <p:ph idx="1"/>
          </p:nvPr>
        </p:nvSpPr>
        <p:spPr>
          <a:xfrm>
            <a:off x="640080" y="3609008"/>
            <a:ext cx="4075054" cy="2741213"/>
          </a:xfrm>
        </p:spPr>
        <p:txBody>
          <a:bodyPr anchor="t">
            <a:normAutofit/>
          </a:bodyPr>
          <a:lstStyle/>
          <a:p>
            <a:r>
              <a:rPr lang="en-US" sz="1800" dirty="0">
                <a:solidFill>
                  <a:schemeClr val="bg1"/>
                </a:solidFill>
              </a:rPr>
              <a:t>When we look at the plots on the right, we see that the Average Yearly Profit earned by the Yellow Company is more than double than that of the Pink Company.</a:t>
            </a:r>
          </a:p>
          <a:p>
            <a:r>
              <a:rPr lang="en-US" sz="1800" dirty="0">
                <a:solidFill>
                  <a:schemeClr val="bg1"/>
                </a:solidFill>
              </a:rPr>
              <a:t>A possible reason for this could be the lack of resources to do more rides. We can see that the Yellow Company is doing more than double the Pink Company’s rides as well.</a:t>
            </a:r>
          </a:p>
        </p:txBody>
      </p:sp>
      <p:pic>
        <p:nvPicPr>
          <p:cNvPr id="7" name="Picture 6" descr="Chart, bar chart&#10;&#10;Description automatically generated">
            <a:extLst>
              <a:ext uri="{FF2B5EF4-FFF2-40B4-BE49-F238E27FC236}">
                <a16:creationId xmlns:a16="http://schemas.microsoft.com/office/drawing/2014/main" id="{1BF8A110-D9AE-8C42-A8CF-8B2D7BEF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046" y="4036127"/>
            <a:ext cx="4837061" cy="1402747"/>
          </a:xfrm>
          <a:prstGeom prst="rect">
            <a:avLst/>
          </a:prstGeom>
          <a:solidFill>
            <a:srgbClr val="FF6600"/>
          </a:solidFill>
        </p:spPr>
      </p:pic>
    </p:spTree>
    <p:extLst>
      <p:ext uri="{BB962C8B-B14F-4D97-AF65-F5344CB8AC3E}">
        <p14:creationId xmlns:p14="http://schemas.microsoft.com/office/powerpoint/2010/main" val="386735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1E8550-C200-384B-AA32-3AB7607C37A0}"/>
              </a:ext>
            </a:extLst>
          </p:cNvPr>
          <p:cNvSpPr>
            <a:spLocks noGrp="1"/>
          </p:cNvSpPr>
          <p:nvPr>
            <p:ph type="title"/>
          </p:nvPr>
        </p:nvSpPr>
        <p:spPr>
          <a:xfrm>
            <a:off x="838199" y="365125"/>
            <a:ext cx="5529943" cy="1325563"/>
          </a:xfrm>
        </p:spPr>
        <p:txBody>
          <a:bodyPr>
            <a:normAutofit/>
          </a:bodyPr>
          <a:lstStyle/>
          <a:p>
            <a:r>
              <a:rPr lang="en-US" dirty="0"/>
              <a:t>Cost Analysis (by City)</a:t>
            </a:r>
          </a:p>
        </p:txBody>
      </p:sp>
      <p:sp>
        <p:nvSpPr>
          <p:cNvPr id="37" name="Content Placeholder 36">
            <a:extLst>
              <a:ext uri="{FF2B5EF4-FFF2-40B4-BE49-F238E27FC236}">
                <a16:creationId xmlns:a16="http://schemas.microsoft.com/office/drawing/2014/main" id="{C59E453C-B524-4B9D-88C6-292703378D3D}"/>
              </a:ext>
            </a:extLst>
          </p:cNvPr>
          <p:cNvSpPr>
            <a:spLocks noGrp="1"/>
          </p:cNvSpPr>
          <p:nvPr>
            <p:ph idx="1"/>
          </p:nvPr>
        </p:nvSpPr>
        <p:spPr>
          <a:xfrm>
            <a:off x="838199" y="1825625"/>
            <a:ext cx="4142091" cy="3399518"/>
          </a:xfrm>
        </p:spPr>
        <p:txBody>
          <a:bodyPr>
            <a:normAutofit/>
          </a:bodyPr>
          <a:lstStyle/>
          <a:p>
            <a:r>
              <a:rPr lang="en-US" sz="1800" dirty="0"/>
              <a:t>As we can see, over the span of 3 years (i.e. 2016-2018), the average cost per km of distance travelled hasn’t changed too much for either company. However, the difference between this cost is almost $2. This could be because of higher quality service offered by the Yellow Company.</a:t>
            </a:r>
          </a:p>
          <a:p>
            <a:r>
              <a:rPr lang="en-US" sz="1800"/>
              <a:t>The a</a:t>
            </a:r>
            <a:endParaRPr lang="en-US" sz="1800" dirty="0"/>
          </a:p>
        </p:txBody>
      </p:sp>
      <p:pic>
        <p:nvPicPr>
          <p:cNvPr id="14" name="Picture 13" descr="Table&#10;&#10;Description automatically generated">
            <a:extLst>
              <a:ext uri="{FF2B5EF4-FFF2-40B4-BE49-F238E27FC236}">
                <a16:creationId xmlns:a16="http://schemas.microsoft.com/office/drawing/2014/main" id="{31DE37FD-76EF-A147-BD6D-A5303EFA6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141" y="508200"/>
            <a:ext cx="3936488" cy="2125702"/>
          </a:xfrm>
          <a:prstGeom prst="rect">
            <a:avLst/>
          </a:prstGeom>
        </p:spPr>
      </p:pic>
      <p:pic>
        <p:nvPicPr>
          <p:cNvPr id="11" name="Content Placeholder 10" descr="Chart, line chart&#10;&#10;Description automatically generated">
            <a:extLst>
              <a:ext uri="{FF2B5EF4-FFF2-40B4-BE49-F238E27FC236}">
                <a16:creationId xmlns:a16="http://schemas.microsoft.com/office/drawing/2014/main" id="{6FFE50AB-6942-B645-BABD-EF628F27E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863" y="2994128"/>
            <a:ext cx="4611765" cy="3170589"/>
          </a:xfrm>
          <a:prstGeom prst="rect">
            <a:avLst/>
          </a:prstGeom>
        </p:spPr>
      </p:pic>
    </p:spTree>
    <p:extLst>
      <p:ext uri="{BB962C8B-B14F-4D97-AF65-F5344CB8AC3E}">
        <p14:creationId xmlns:p14="http://schemas.microsoft.com/office/powerpoint/2010/main" val="41806587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488</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   Agenda</vt:lpstr>
      <vt:lpstr>Executive Summary</vt:lpstr>
      <vt:lpstr>Data Sets</vt:lpstr>
      <vt:lpstr>Exploratory Data Analysis (EDA)</vt:lpstr>
      <vt:lpstr>Analysis by Year (2016, 2017 &amp; 2018)</vt:lpstr>
      <vt:lpstr>Cost Analysis (by City)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Udbhav Balaji</dc:creator>
  <cp:lastModifiedBy>Udbhav Balaji</cp:lastModifiedBy>
  <cp:revision>9</cp:revision>
  <dcterms:created xsi:type="dcterms:W3CDTF">2021-06-25T13:46:19Z</dcterms:created>
  <dcterms:modified xsi:type="dcterms:W3CDTF">2021-06-25T16:08:18Z</dcterms:modified>
</cp:coreProperties>
</file>