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15" r:id="rId3"/>
    <p:sldId id="292" r:id="rId5"/>
    <p:sldId id="257" r:id="rId6"/>
    <p:sldId id="258" r:id="rId7"/>
    <p:sldId id="297" r:id="rId8"/>
    <p:sldId id="264" r:id="rId9"/>
    <p:sldId id="294" r:id="rId10"/>
    <p:sldId id="269" r:id="rId11"/>
    <p:sldId id="266" r:id="rId12"/>
    <p:sldId id="276" r:id="rId13"/>
    <p:sldId id="299" r:id="rId14"/>
    <p:sldId id="305" r:id="rId15"/>
    <p:sldId id="291" r:id="rId16"/>
    <p:sldId id="314" r:id="rId17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1"/>
    </p:embeddedFont>
    <p:embeddedFont>
      <p:font typeface="方正综艺简体" panose="03000509000000000000" pitchFamily="65" charset="-122"/>
      <p:regular r:id="rId22"/>
    </p:embeddedFont>
    <p:embeddedFont>
      <p:font typeface="Calibri" panose="020F0502020204030204"/>
      <p:regular r:id="rId23"/>
      <p:bold r:id="rId24"/>
      <p:italic r:id="rId25"/>
      <p:boldItalic r:id="rId26"/>
    </p:embeddedFont>
    <p:embeddedFont>
      <p:font typeface="方正兰亭细黑_GBK" panose="02000000000000000000" pitchFamily="2" charset="-122"/>
      <p:regular r:id="rId27"/>
    </p:embeddedFont>
    <p:embeddedFont>
      <p:font typeface="Watford DB" pitchFamily="2" charset="0"/>
      <p:regular r:id="rId28"/>
    </p:embeddedFont>
    <p:embeddedFont>
      <p:font typeface="方正兰亭黑_GBK" panose="02000000000000000000" pitchFamily="2" charset="-122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方正韵动中黑简体" panose="02000000000000000000" pitchFamily="2" charset="-122"/>
      <p:regular r:id="rId34"/>
    </p:embeddedFont>
    <p:embeddedFont>
      <p:font typeface="方正兰亭细黑_GBK_M" panose="02010600010101010101" pitchFamily="2" charset="2"/>
      <p:regular r:id="rId35"/>
    </p:embeddedFont>
    <p:embeddedFont>
      <p:font typeface="方正兰亭黑简体" panose="02000000000000000000" pitchFamily="2" charset="-122"/>
      <p:regular r:id="rId36"/>
    </p:embeddedFont>
    <p:embeddedFont>
      <p:font typeface="方正正准黑简体" panose="02000000000000000000" pitchFamily="2" charset="-122"/>
      <p:regular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A5A"/>
    <a:srgbClr val="EA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-204" y="-78"/>
      </p:cViewPr>
      <p:guideLst>
        <p:guide orient="horz" pos="1632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6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17.fntdata"/><Relationship Id="rId36" Type="http://schemas.openxmlformats.org/officeDocument/2006/relationships/font" Target="fonts/font16.fntdata"/><Relationship Id="rId35" Type="http://schemas.openxmlformats.org/officeDocument/2006/relationships/font" Target="fonts/font15.fntdata"/><Relationship Id="rId34" Type="http://schemas.openxmlformats.org/officeDocument/2006/relationships/font" Target="fonts/font14.fntdata"/><Relationship Id="rId33" Type="http://schemas.openxmlformats.org/officeDocument/2006/relationships/font" Target="fonts/font13.fntdata"/><Relationship Id="rId32" Type="http://schemas.openxmlformats.org/officeDocument/2006/relationships/font" Target="fonts/font12.fntdata"/><Relationship Id="rId31" Type="http://schemas.openxmlformats.org/officeDocument/2006/relationships/font" Target="fonts/font11.fntdata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"/>
          <c:y val="0.0880078070861339"/>
          <c:w val="0.538659325787402"/>
          <c:h val="0.8079889389770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explosion val="0"/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1"/>
            <c:bubble3D val="0"/>
            <c:explosion val="0"/>
            <c:spPr>
              <a:solidFill>
                <a:schemeClr val="tx2">
                  <a:lumMod val="50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"/>
          <c:y val="0.0880078070861339"/>
          <c:w val="0.538659325787402"/>
          <c:h val="0.8079889389770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explosion val="0"/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"/>
          <c:y val="0.0880078070861339"/>
          <c:w val="0.538659325787402"/>
          <c:h val="0.8079889389770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explosion val="0"/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chemeClr val="tx2">
                  <a:lumMod val="50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"/>
          <c:y val="0.0880078070861339"/>
          <c:w val="0.538659325787402"/>
          <c:h val="0.8079889389770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explosion val="0"/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253769" y="-19938"/>
            <a:ext cx="674786" cy="646331"/>
            <a:chOff x="2506532" y="465192"/>
            <a:chExt cx="675190" cy="646231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46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3600" dirty="0" smtClean="0">
                  <a:solidFill>
                    <a:srgbClr val="005292"/>
                  </a:solidFill>
                  <a:latin typeface="Impact" panose="020B0806030902050204" pitchFamily="34" charset="0"/>
                </a:rPr>
                <a:t>5</a:t>
              </a:r>
              <a:endParaRPr lang="zh-CN" altLang="en-US" sz="36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572146"/>
            <a:ext cx="9138050" cy="34281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628943" y="300433"/>
            <a:ext cx="3741377" cy="37413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椭圆 7"/>
          <p:cNvSpPr/>
          <p:nvPr/>
        </p:nvSpPr>
        <p:spPr>
          <a:xfrm rot="10498052">
            <a:off x="1620315" y="3970953"/>
            <a:ext cx="563789" cy="5637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0498052">
            <a:off x="2373672" y="4627445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189283" y="3406942"/>
            <a:ext cx="845906" cy="84590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45846" y="3501799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98806" y="4332147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 rot="10498052">
            <a:off x="1885935" y="3263614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223937" y="4521063"/>
            <a:ext cx="441364" cy="4413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椭圆 22"/>
          <p:cNvSpPr/>
          <p:nvPr/>
        </p:nvSpPr>
        <p:spPr>
          <a:xfrm rot="10498052">
            <a:off x="864969" y="4139410"/>
            <a:ext cx="303658" cy="30365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438065" y="4115253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椭圆 26"/>
          <p:cNvSpPr/>
          <p:nvPr/>
        </p:nvSpPr>
        <p:spPr>
          <a:xfrm rot="10498052">
            <a:off x="3629030" y="4713305"/>
            <a:ext cx="192350" cy="1923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0498052">
            <a:off x="419086" y="4786416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246224" y="2431528"/>
            <a:ext cx="2621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rPr>
              <a:t>系统功能介绍</a:t>
            </a:r>
            <a:endParaRPr lang="zh-CN" altLang="en-US" sz="3200" dirty="0">
              <a:solidFill>
                <a:srgbClr val="00206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2992151" y="2378188"/>
            <a:ext cx="304241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84545" y="1256054"/>
            <a:ext cx="323088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002060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协同办公</a:t>
            </a:r>
            <a:endParaRPr lang="zh-CN" altLang="en-US" sz="6000" dirty="0">
              <a:solidFill>
                <a:srgbClr val="002060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085" y="38110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rPr>
              <a:t>LOGO</a:t>
            </a:r>
            <a:endParaRPr lang="zh-CN" altLang="en-US" sz="2800" dirty="0">
              <a:solidFill>
                <a:srgbClr val="00206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 rot="10498052">
            <a:off x="6535215" y="4000987"/>
            <a:ext cx="563789" cy="5637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0498052">
            <a:off x="7288572" y="4657479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7104183" y="3436976"/>
            <a:ext cx="845906" cy="84590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960746" y="3531833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813706" y="4362181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椭圆 69"/>
          <p:cNvSpPr/>
          <p:nvPr/>
        </p:nvSpPr>
        <p:spPr>
          <a:xfrm rot="10498052">
            <a:off x="6800835" y="3293648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6138837" y="4551097"/>
            <a:ext cx="441364" cy="4413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2" name="同心圆 7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椭圆 73"/>
          <p:cNvSpPr/>
          <p:nvPr/>
        </p:nvSpPr>
        <p:spPr>
          <a:xfrm rot="10498052">
            <a:off x="5779869" y="4169444"/>
            <a:ext cx="303658" cy="30365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8352965" y="4145287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椭圆 77"/>
          <p:cNvSpPr/>
          <p:nvPr/>
        </p:nvSpPr>
        <p:spPr>
          <a:xfrm rot="10498052">
            <a:off x="8543930" y="4743339"/>
            <a:ext cx="192350" cy="1923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 rot="10498052">
            <a:off x="5055856" y="4530700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458 -0.82685 L 3.88889E-6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29" y="413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267 -0.5607 L -5.55556E-7 2.03892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42" y="280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511 -0.74143 L -3.61111E-6 4.4331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64" y="370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951 -0.81173 L 0 -2.4691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76" y="405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5 -0.78931 L 8.33333E-7 -4.717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458 -0.82685 L 3.88889E-6 -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29" y="4132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267 -0.5607 L -5.55556E-7 2.03892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42" y="280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511 -0.74143 L -3.61111E-6 4.4331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64" y="370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951 -0.81173 L 0 -2.4691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76" y="405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6 -0.7892 L 5E-6 2.4691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4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5 -0.78931 L 8.33333E-7 -4.71733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027 -0.68768 L 3.61111E-6 2.94717E-6 " pathEditMode="relative" rAng="0" ptsTypes="AA">
                                      <p:cBhvr>
                                        <p:cTn id="50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14" y="34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99"/>
                            </p:stCondLst>
                            <p:childTnLst>
                              <p:par>
                                <p:cTn id="6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74"/>
                            </p:stCondLst>
                            <p:childTnLst>
                              <p:par>
                                <p:cTn id="7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  <p:bldP spid="23" grpId="0" animBg="1"/>
      <p:bldP spid="27" grpId="0" animBg="1"/>
      <p:bldP spid="28" grpId="0" animBg="1"/>
      <p:bldP spid="50" grpId="0"/>
      <p:bldP spid="57" grpId="0"/>
      <p:bldP spid="57" grpId="1"/>
      <p:bldP spid="58" grpId="0"/>
      <p:bldP spid="59" grpId="0" animBg="1"/>
      <p:bldP spid="60" grpId="0" animBg="1"/>
      <p:bldP spid="70" grpId="0" animBg="1"/>
      <p:bldP spid="74" grpId="0" animBg="1"/>
      <p:bldP spid="78" grpId="0" animBg="1"/>
      <p:bldP spid="7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737237" y="2393255"/>
            <a:ext cx="196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模块插件与实现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3"/>
          <p:cNvCxnSpPr>
            <a:cxnSpLocks noChangeShapeType="1"/>
          </p:cNvCxnSpPr>
          <p:nvPr/>
        </p:nvCxnSpPr>
        <p:spPr bwMode="auto">
          <a:xfrm flipV="1">
            <a:off x="1595438" y="1404938"/>
            <a:ext cx="2726531" cy="409575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肘形连接符 3"/>
          <p:cNvCxnSpPr>
            <a:cxnSpLocks noChangeShapeType="1"/>
          </p:cNvCxnSpPr>
          <p:nvPr/>
        </p:nvCxnSpPr>
        <p:spPr bwMode="auto">
          <a:xfrm flipH="1" flipV="1">
            <a:off x="4781550" y="1404938"/>
            <a:ext cx="2827735" cy="409575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肘形连接符 2"/>
          <p:cNvCxnSpPr>
            <a:cxnSpLocks noChangeShapeType="1"/>
          </p:cNvCxnSpPr>
          <p:nvPr/>
        </p:nvCxnSpPr>
        <p:spPr bwMode="auto">
          <a:xfrm flipH="1">
            <a:off x="4781550" y="3976688"/>
            <a:ext cx="2827735" cy="408385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肘形连接符 4"/>
          <p:cNvCxnSpPr>
            <a:cxnSpLocks noChangeShapeType="1"/>
          </p:cNvCxnSpPr>
          <p:nvPr/>
        </p:nvCxnSpPr>
        <p:spPr bwMode="auto">
          <a:xfrm>
            <a:off x="1595438" y="3976688"/>
            <a:ext cx="2726531" cy="408385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文本框 5"/>
          <p:cNvSpPr>
            <a:spLocks noChangeArrowheads="1"/>
          </p:cNvSpPr>
          <p:nvPr/>
        </p:nvSpPr>
        <p:spPr bwMode="auto">
          <a:xfrm>
            <a:off x="2164556" y="3706416"/>
            <a:ext cx="215741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sym typeface="方正兰亭黑_GBK" panose="02000000000000000000" pitchFamily="2" charset="-122"/>
              </a:rPr>
              <a:t>通用型的操作可在任何一个功能模块当中被选用，即用户可以直接丰富自己设计的功能模块。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117496" y="3173230"/>
            <a:ext cx="891215" cy="891215"/>
            <a:chOff x="1072935" y="2884829"/>
            <a:chExt cx="980337" cy="980337"/>
          </a:xfrm>
        </p:grpSpPr>
        <p:grpSp>
          <p:nvGrpSpPr>
            <p:cNvPr id="46" name="组合 45"/>
            <p:cNvGrpSpPr/>
            <p:nvPr/>
          </p:nvGrpSpPr>
          <p:grpSpPr>
            <a:xfrm>
              <a:off x="1072935" y="2884829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9"/>
            <p:cNvGrpSpPr/>
            <p:nvPr/>
          </p:nvGrpSpPr>
          <p:grpSpPr bwMode="auto">
            <a:xfrm>
              <a:off x="1421984" y="3213744"/>
              <a:ext cx="282243" cy="476079"/>
              <a:chOff x="0" y="0"/>
              <a:chExt cx="292099" cy="492124"/>
            </a:xfrm>
            <a:solidFill>
              <a:srgbClr val="C00000"/>
            </a:solidFill>
          </p:grpSpPr>
          <p:sp>
            <p:nvSpPr>
              <p:cNvPr id="13" name="Freeform 1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2099" cy="492124"/>
              </a:xfrm>
              <a:custGeom>
                <a:avLst/>
                <a:gdLst>
                  <a:gd name="T0" fmla="*/ 0 w 166"/>
                  <a:gd name="T1" fmla="*/ 2147483647 h 280"/>
                  <a:gd name="T2" fmla="*/ 2147483647 w 166"/>
                  <a:gd name="T3" fmla="*/ 2147483647 h 280"/>
                  <a:gd name="T4" fmla="*/ 2147483647 w 166"/>
                  <a:gd name="T5" fmla="*/ 2147483647 h 280"/>
                  <a:gd name="T6" fmla="*/ 2147483647 w 166"/>
                  <a:gd name="T7" fmla="*/ 2147483647 h 280"/>
                  <a:gd name="T8" fmla="*/ 2147483647 w 166"/>
                  <a:gd name="T9" fmla="*/ 2147483647 h 280"/>
                  <a:gd name="T10" fmla="*/ 2147483647 w 166"/>
                  <a:gd name="T11" fmla="*/ 2147483647 h 280"/>
                  <a:gd name="T12" fmla="*/ 2147483647 w 166"/>
                  <a:gd name="T13" fmla="*/ 2147483647 h 280"/>
                  <a:gd name="T14" fmla="*/ 2147483647 w 166"/>
                  <a:gd name="T15" fmla="*/ 2147483647 h 280"/>
                  <a:gd name="T16" fmla="*/ 2147483647 w 166"/>
                  <a:gd name="T17" fmla="*/ 2147483647 h 280"/>
                  <a:gd name="T18" fmla="*/ 0 w 166"/>
                  <a:gd name="T19" fmla="*/ 2147483647 h 280"/>
                  <a:gd name="T20" fmla="*/ 0 w 166"/>
                  <a:gd name="T21" fmla="*/ 2147483647 h 280"/>
                  <a:gd name="T22" fmla="*/ 0 w 166"/>
                  <a:gd name="T23" fmla="*/ 2147483647 h 280"/>
                  <a:gd name="T24" fmla="*/ 0 w 166"/>
                  <a:gd name="T25" fmla="*/ 0 h 280"/>
                  <a:gd name="T26" fmla="*/ 2147483647 w 166"/>
                  <a:gd name="T27" fmla="*/ 0 h 280"/>
                  <a:gd name="T28" fmla="*/ 2147483647 w 166"/>
                  <a:gd name="T29" fmla="*/ 2147483647 h 280"/>
                  <a:gd name="T30" fmla="*/ 2147483647 w 166"/>
                  <a:gd name="T31" fmla="*/ 2147483647 h 280"/>
                  <a:gd name="T32" fmla="*/ 2147483647 w 166"/>
                  <a:gd name="T33" fmla="*/ 2147483647 h 280"/>
                  <a:gd name="T34" fmla="*/ 2147483647 w 166"/>
                  <a:gd name="T35" fmla="*/ 2147483647 h 280"/>
                  <a:gd name="T36" fmla="*/ 2147483647 w 166"/>
                  <a:gd name="T37" fmla="*/ 2147483647 h 280"/>
                  <a:gd name="T38" fmla="*/ 2147483647 w 166"/>
                  <a:gd name="T39" fmla="*/ 2147483647 h 280"/>
                  <a:gd name="T40" fmla="*/ 2147483647 w 166"/>
                  <a:gd name="T41" fmla="*/ 2147483647 h 280"/>
                  <a:gd name="T42" fmla="*/ 0 w 166"/>
                  <a:gd name="T43" fmla="*/ 2147483647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6"/>
              <p:cNvSpPr>
                <a:spLocks noEditPoints="1" noChangeArrowheads="1"/>
              </p:cNvSpPr>
              <p:nvPr/>
            </p:nvSpPr>
            <p:spPr bwMode="auto">
              <a:xfrm>
                <a:off x="23812" y="46039"/>
                <a:ext cx="244476" cy="400050"/>
              </a:xfrm>
              <a:custGeom>
                <a:avLst/>
                <a:gdLst>
                  <a:gd name="T0" fmla="*/ 2147483647 w 138"/>
                  <a:gd name="T1" fmla="*/ 2147483647 h 228"/>
                  <a:gd name="T2" fmla="*/ 2147483647 w 138"/>
                  <a:gd name="T3" fmla="*/ 2147483647 h 228"/>
                  <a:gd name="T4" fmla="*/ 2147483647 w 138"/>
                  <a:gd name="T5" fmla="*/ 2147483647 h 228"/>
                  <a:gd name="T6" fmla="*/ 2147483647 w 138"/>
                  <a:gd name="T7" fmla="*/ 2147483647 h 228"/>
                  <a:gd name="T8" fmla="*/ 2147483647 w 138"/>
                  <a:gd name="T9" fmla="*/ 2147483647 h 228"/>
                  <a:gd name="T10" fmla="*/ 2147483647 w 138"/>
                  <a:gd name="T11" fmla="*/ 2147483647 h 228"/>
                  <a:gd name="T12" fmla="*/ 2147483647 w 138"/>
                  <a:gd name="T13" fmla="*/ 2147483647 h 228"/>
                  <a:gd name="T14" fmla="*/ 2147483647 w 138"/>
                  <a:gd name="T15" fmla="*/ 2147483647 h 228"/>
                  <a:gd name="T16" fmla="*/ 2147483647 w 138"/>
                  <a:gd name="T17" fmla="*/ 2147483647 h 228"/>
                  <a:gd name="T18" fmla="*/ 2147483647 w 138"/>
                  <a:gd name="T19" fmla="*/ 2147483647 h 228"/>
                  <a:gd name="T20" fmla="*/ 0 w 138"/>
                  <a:gd name="T21" fmla="*/ 2147483647 h 228"/>
                  <a:gd name="T22" fmla="*/ 0 w 138"/>
                  <a:gd name="T23" fmla="*/ 2147483647 h 228"/>
                  <a:gd name="T24" fmla="*/ 2147483647 w 138"/>
                  <a:gd name="T25" fmla="*/ 2147483647 h 228"/>
                  <a:gd name="T26" fmla="*/ 2147483647 w 138"/>
                  <a:gd name="T27" fmla="*/ 2147483647 h 228"/>
                  <a:gd name="T28" fmla="*/ 2147483647 w 138"/>
                  <a:gd name="T29" fmla="*/ 2147483647 h 228"/>
                  <a:gd name="T30" fmla="*/ 2147483647 w 138"/>
                  <a:gd name="T31" fmla="*/ 2147483647 h 228"/>
                  <a:gd name="T32" fmla="*/ 2147483647 w 138"/>
                  <a:gd name="T33" fmla="*/ 2147483647 h 228"/>
                  <a:gd name="T34" fmla="*/ 2147483647 w 138"/>
                  <a:gd name="T35" fmla="*/ 2147483647 h 228"/>
                  <a:gd name="T36" fmla="*/ 2147483647 w 138"/>
                  <a:gd name="T37" fmla="*/ 2147483647 h 228"/>
                  <a:gd name="T38" fmla="*/ 0 w 138"/>
                  <a:gd name="T39" fmla="*/ 2147483647 h 228"/>
                  <a:gd name="T40" fmla="*/ 2147483647 w 138"/>
                  <a:gd name="T41" fmla="*/ 0 h 228"/>
                  <a:gd name="T42" fmla="*/ 2147483647 w 138"/>
                  <a:gd name="T43" fmla="*/ 2147483647 h 228"/>
                  <a:gd name="T44" fmla="*/ 2147483647 w 138"/>
                  <a:gd name="T45" fmla="*/ 2147483647 h 228"/>
                  <a:gd name="T46" fmla="*/ 2147483647 w 138"/>
                  <a:gd name="T47" fmla="*/ 2147483647 h 228"/>
                  <a:gd name="T48" fmla="*/ 2147483647 w 138"/>
                  <a:gd name="T49" fmla="*/ 2147483647 h 228"/>
                  <a:gd name="T50" fmla="*/ 2147483647 w 138"/>
                  <a:gd name="T51" fmla="*/ 2147483647 h 228"/>
                  <a:gd name="T52" fmla="*/ 2147483647 w 138"/>
                  <a:gd name="T53" fmla="*/ 2147483647 h 228"/>
                  <a:gd name="T54" fmla="*/ 2147483647 w 138"/>
                  <a:gd name="T55" fmla="*/ 2147483647 h 228"/>
                  <a:gd name="T56" fmla="*/ 2147483647 w 138"/>
                  <a:gd name="T57" fmla="*/ 2147483647 h 228"/>
                  <a:gd name="T58" fmla="*/ 2147483647 w 138"/>
                  <a:gd name="T59" fmla="*/ 2147483647 h 228"/>
                  <a:gd name="T60" fmla="*/ 2147483647 w 138"/>
                  <a:gd name="T61" fmla="*/ 2147483647 h 228"/>
                  <a:gd name="T62" fmla="*/ 2147483647 w 138"/>
                  <a:gd name="T63" fmla="*/ 0 h 228"/>
                  <a:gd name="T64" fmla="*/ 2147483647 w 138"/>
                  <a:gd name="T65" fmla="*/ 2147483647 h 228"/>
                  <a:gd name="T66" fmla="*/ 2147483647 w 138"/>
                  <a:gd name="T67" fmla="*/ 2147483647 h 228"/>
                  <a:gd name="T68" fmla="*/ 2147483647 w 138"/>
                  <a:gd name="T69" fmla="*/ 2147483647 h 228"/>
                  <a:gd name="T70" fmla="*/ 2147483647 w 138"/>
                  <a:gd name="T71" fmla="*/ 2147483647 h 228"/>
                  <a:gd name="T72" fmla="*/ 2147483647 w 138"/>
                  <a:gd name="T73" fmla="*/ 2147483647 h 228"/>
                  <a:gd name="T74" fmla="*/ 2147483647 w 138"/>
                  <a:gd name="T75" fmla="*/ 2147483647 h 228"/>
                  <a:gd name="T76" fmla="*/ 2147483647 w 138"/>
                  <a:gd name="T77" fmla="*/ 2147483647 h 228"/>
                  <a:gd name="T78" fmla="*/ 2147483647 w 138"/>
                  <a:gd name="T79" fmla="*/ 2147483647 h 228"/>
                  <a:gd name="T80" fmla="*/ 2147483647 w 138"/>
                  <a:gd name="T81" fmla="*/ 2147483647 h 228"/>
                  <a:gd name="T82" fmla="*/ 2147483647 w 138"/>
                  <a:gd name="T83" fmla="*/ 2147483647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ChangeArrowheads="1"/>
              </p:cNvSpPr>
              <p:nvPr/>
            </p:nvSpPr>
            <p:spPr bwMode="auto">
              <a:xfrm>
                <a:off x="63499" y="166689"/>
                <a:ext cx="165100" cy="279400"/>
              </a:xfrm>
              <a:custGeom>
                <a:avLst/>
                <a:gdLst>
                  <a:gd name="T0" fmla="*/ 0 w 94"/>
                  <a:gd name="T1" fmla="*/ 2147483647 h 160"/>
                  <a:gd name="T2" fmla="*/ 2147483647 w 94"/>
                  <a:gd name="T3" fmla="*/ 2147483647 h 160"/>
                  <a:gd name="T4" fmla="*/ 2147483647 w 94"/>
                  <a:gd name="T5" fmla="*/ 2147483647 h 160"/>
                  <a:gd name="T6" fmla="*/ 2147483647 w 94"/>
                  <a:gd name="T7" fmla="*/ 2147483647 h 160"/>
                  <a:gd name="T8" fmla="*/ 2147483647 w 94"/>
                  <a:gd name="T9" fmla="*/ 2147483647 h 160"/>
                  <a:gd name="T10" fmla="*/ 2147483647 w 94"/>
                  <a:gd name="T11" fmla="*/ 2147483647 h 160"/>
                  <a:gd name="T12" fmla="*/ 2147483647 w 94"/>
                  <a:gd name="T13" fmla="*/ 2147483647 h 160"/>
                  <a:gd name="T14" fmla="*/ 2147483647 w 94"/>
                  <a:gd name="T15" fmla="*/ 2147483647 h 160"/>
                  <a:gd name="T16" fmla="*/ 2147483647 w 94"/>
                  <a:gd name="T17" fmla="*/ 2147483647 h 160"/>
                  <a:gd name="T18" fmla="*/ 2147483647 w 94"/>
                  <a:gd name="T19" fmla="*/ 2147483647 h 160"/>
                  <a:gd name="T20" fmla="*/ 2147483647 w 94"/>
                  <a:gd name="T21" fmla="*/ 2147483647 h 160"/>
                  <a:gd name="T22" fmla="*/ 2147483647 w 94"/>
                  <a:gd name="T23" fmla="*/ 2147483647 h 160"/>
                  <a:gd name="T24" fmla="*/ 2147483647 w 94"/>
                  <a:gd name="T25" fmla="*/ 2147483647 h 160"/>
                  <a:gd name="T26" fmla="*/ 2147483647 w 94"/>
                  <a:gd name="T27" fmla="*/ 2147483647 h 160"/>
                  <a:gd name="T28" fmla="*/ 2147483647 w 94"/>
                  <a:gd name="T29" fmla="*/ 2147483647 h 160"/>
                  <a:gd name="T30" fmla="*/ 2147483647 w 94"/>
                  <a:gd name="T31" fmla="*/ 2147483647 h 160"/>
                  <a:gd name="T32" fmla="*/ 2147483647 w 94"/>
                  <a:gd name="T33" fmla="*/ 2147483647 h 160"/>
                  <a:gd name="T34" fmla="*/ 2147483647 w 94"/>
                  <a:gd name="T35" fmla="*/ 0 h 160"/>
                  <a:gd name="T36" fmla="*/ 2147483647 w 94"/>
                  <a:gd name="T37" fmla="*/ 0 h 160"/>
                  <a:gd name="T38" fmla="*/ 2147483647 w 94"/>
                  <a:gd name="T39" fmla="*/ 0 h 160"/>
                  <a:gd name="T40" fmla="*/ 2147483647 w 94"/>
                  <a:gd name="T41" fmla="*/ 0 h 160"/>
                  <a:gd name="T42" fmla="*/ 2147483647 w 94"/>
                  <a:gd name="T43" fmla="*/ 2147483647 h 160"/>
                  <a:gd name="T44" fmla="*/ 2147483647 w 94"/>
                  <a:gd name="T45" fmla="*/ 2147483647 h 160"/>
                  <a:gd name="T46" fmla="*/ 2147483647 w 94"/>
                  <a:gd name="T47" fmla="*/ 2147483647 h 160"/>
                  <a:gd name="T48" fmla="*/ 2147483647 w 94"/>
                  <a:gd name="T49" fmla="*/ 2147483647 h 160"/>
                  <a:gd name="T50" fmla="*/ 2147483647 w 94"/>
                  <a:gd name="T51" fmla="*/ 2147483647 h 160"/>
                  <a:gd name="T52" fmla="*/ 2147483647 w 94"/>
                  <a:gd name="T53" fmla="*/ 2147483647 h 160"/>
                  <a:gd name="T54" fmla="*/ 2147483647 w 94"/>
                  <a:gd name="T55" fmla="*/ 2147483647 h 160"/>
                  <a:gd name="T56" fmla="*/ 2147483647 w 94"/>
                  <a:gd name="T57" fmla="*/ 2147483647 h 160"/>
                  <a:gd name="T58" fmla="*/ 2147483647 w 94"/>
                  <a:gd name="T59" fmla="*/ 2147483647 h 160"/>
                  <a:gd name="T60" fmla="*/ 2147483647 w 94"/>
                  <a:gd name="T61" fmla="*/ 2147483647 h 160"/>
                  <a:gd name="T62" fmla="*/ 2147483647 w 94"/>
                  <a:gd name="T63" fmla="*/ 2147483647 h 160"/>
                  <a:gd name="T64" fmla="*/ 2147483647 w 94"/>
                  <a:gd name="T65" fmla="*/ 2147483647 h 160"/>
                  <a:gd name="T66" fmla="*/ 0 w 94"/>
                  <a:gd name="T67" fmla="*/ 2147483647 h 160"/>
                  <a:gd name="T68" fmla="*/ 0 w 94"/>
                  <a:gd name="T69" fmla="*/ 2147483647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" name="文本框 13"/>
          <p:cNvSpPr>
            <a:spLocks noChangeArrowheads="1"/>
          </p:cNvSpPr>
          <p:nvPr/>
        </p:nvSpPr>
        <p:spPr bwMode="auto">
          <a:xfrm>
            <a:off x="4837430" y="3694430"/>
            <a:ext cx="2148840" cy="63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sym typeface="方正兰亭黑_GBK" panose="02000000000000000000" pitchFamily="2" charset="-122"/>
              </a:rPr>
              <a:t>根据需求，操作可快速开发，并且简单的插入现有流程队列当中，仅需要简单的配置即可。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6"/>
          <p:cNvSpPr>
            <a:spLocks noChangeArrowheads="1"/>
          </p:cNvSpPr>
          <p:nvPr/>
        </p:nvSpPr>
        <p:spPr bwMode="auto">
          <a:xfrm>
            <a:off x="2169319" y="1097756"/>
            <a:ext cx="151638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插件化的操作</a:t>
            </a:r>
            <a:endParaRPr lang="zh-CN" altLang="en-US" sz="1800" b="1" dirty="0"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20" name="文本框 17"/>
          <p:cNvSpPr>
            <a:spLocks noChangeArrowheads="1"/>
          </p:cNvSpPr>
          <p:nvPr/>
        </p:nvSpPr>
        <p:spPr bwMode="auto">
          <a:xfrm>
            <a:off x="4837510" y="1454944"/>
            <a:ext cx="2149078" cy="87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sym typeface="方正兰亭黑_GBK" panose="02000000000000000000" pitchFamily="2" charset="-122"/>
              </a:rPr>
              <a:t>操作与功能模块对应上后，即可对相应的表单进行操作，不同的操作将对数据的结果产生不同影响。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  <a:sym typeface="方正兰亭黑_GBK" panose="02000000000000000000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  <a:sym typeface="方正兰亭黑_GBK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7163677" y="3064617"/>
            <a:ext cx="891215" cy="891215"/>
            <a:chOff x="7119116" y="2959096"/>
            <a:chExt cx="980337" cy="980337"/>
          </a:xfrm>
        </p:grpSpPr>
        <p:grpSp>
          <p:nvGrpSpPr>
            <p:cNvPr id="49" name="组合 48"/>
            <p:cNvGrpSpPr/>
            <p:nvPr/>
          </p:nvGrpSpPr>
          <p:grpSpPr>
            <a:xfrm>
              <a:off x="7119116" y="2959096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0" name="同心圆 4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Freeform 12"/>
            <p:cNvSpPr>
              <a:spLocks noEditPoints="1" noChangeArrowheads="1"/>
            </p:cNvSpPr>
            <p:nvPr/>
          </p:nvSpPr>
          <p:spPr bwMode="auto">
            <a:xfrm>
              <a:off x="7417283" y="3213744"/>
              <a:ext cx="339092" cy="479306"/>
            </a:xfrm>
            <a:custGeom>
              <a:avLst/>
              <a:gdLst>
                <a:gd name="T0" fmla="*/ 2147483647 w 408"/>
                <a:gd name="T1" fmla="*/ 2147483647 h 578"/>
                <a:gd name="T2" fmla="*/ 2147483647 w 408"/>
                <a:gd name="T3" fmla="*/ 2147483647 h 578"/>
                <a:gd name="T4" fmla="*/ 2147483647 w 408"/>
                <a:gd name="T5" fmla="*/ 2147483647 h 578"/>
                <a:gd name="T6" fmla="*/ 2147483647 w 408"/>
                <a:gd name="T7" fmla="*/ 2147483647 h 578"/>
                <a:gd name="T8" fmla="*/ 2147483647 w 408"/>
                <a:gd name="T9" fmla="*/ 2147483647 h 578"/>
                <a:gd name="T10" fmla="*/ 2147483647 w 408"/>
                <a:gd name="T11" fmla="*/ 2147483647 h 578"/>
                <a:gd name="T12" fmla="*/ 2147483647 w 408"/>
                <a:gd name="T13" fmla="*/ 2147483647 h 578"/>
                <a:gd name="T14" fmla="*/ 2147483647 w 408"/>
                <a:gd name="T15" fmla="*/ 2147483647 h 578"/>
                <a:gd name="T16" fmla="*/ 2147483647 w 408"/>
                <a:gd name="T17" fmla="*/ 2147483647 h 578"/>
                <a:gd name="T18" fmla="*/ 2147483647 w 408"/>
                <a:gd name="T19" fmla="*/ 2147483647 h 578"/>
                <a:gd name="T20" fmla="*/ 2147483647 w 408"/>
                <a:gd name="T21" fmla="*/ 2147483647 h 578"/>
                <a:gd name="T22" fmla="*/ 2147483647 w 408"/>
                <a:gd name="T23" fmla="*/ 2147483647 h 578"/>
                <a:gd name="T24" fmla="*/ 2147483647 w 408"/>
                <a:gd name="T25" fmla="*/ 2147483647 h 578"/>
                <a:gd name="T26" fmla="*/ 2147483647 w 408"/>
                <a:gd name="T27" fmla="*/ 2147483647 h 578"/>
                <a:gd name="T28" fmla="*/ 2147483647 w 408"/>
                <a:gd name="T29" fmla="*/ 2147483647 h 578"/>
                <a:gd name="T30" fmla="*/ 2147483647 w 408"/>
                <a:gd name="T31" fmla="*/ 2147483647 h 578"/>
                <a:gd name="T32" fmla="*/ 2147483647 w 408"/>
                <a:gd name="T33" fmla="*/ 2147483647 h 578"/>
                <a:gd name="T34" fmla="*/ 0 w 408"/>
                <a:gd name="T35" fmla="*/ 2147483647 h 578"/>
                <a:gd name="T36" fmla="*/ 2147483647 w 408"/>
                <a:gd name="T37" fmla="*/ 2147483647 h 578"/>
                <a:gd name="T38" fmla="*/ 2147483647 w 408"/>
                <a:gd name="T39" fmla="*/ 2147483647 h 578"/>
                <a:gd name="T40" fmla="*/ 2147483647 w 408"/>
                <a:gd name="T41" fmla="*/ 2147483647 h 578"/>
                <a:gd name="T42" fmla="*/ 2147483647 w 408"/>
                <a:gd name="T43" fmla="*/ 2147483647 h 578"/>
                <a:gd name="T44" fmla="*/ 2147483647 w 408"/>
                <a:gd name="T45" fmla="*/ 0 h 578"/>
                <a:gd name="T46" fmla="*/ 2147483647 w 408"/>
                <a:gd name="T47" fmla="*/ 2147483647 h 578"/>
                <a:gd name="T48" fmla="*/ 2147483647 w 408"/>
                <a:gd name="T49" fmla="*/ 2147483647 h 578"/>
                <a:gd name="T50" fmla="*/ 2147483647 w 408"/>
                <a:gd name="T51" fmla="*/ 2147483647 h 578"/>
                <a:gd name="T52" fmla="*/ 2147483647 w 408"/>
                <a:gd name="T53" fmla="*/ 2147483647 h 578"/>
                <a:gd name="T54" fmla="*/ 2147483647 w 408"/>
                <a:gd name="T55" fmla="*/ 2147483647 h 578"/>
                <a:gd name="T56" fmla="*/ 2147483647 w 408"/>
                <a:gd name="T57" fmla="*/ 2147483647 h 578"/>
                <a:gd name="T58" fmla="*/ 2147483647 w 408"/>
                <a:gd name="T59" fmla="*/ 2147483647 h 578"/>
                <a:gd name="T60" fmla="*/ 2147483647 w 408"/>
                <a:gd name="T61" fmla="*/ 2147483647 h 578"/>
                <a:gd name="T62" fmla="*/ 2147483647 w 408"/>
                <a:gd name="T63" fmla="*/ 2147483647 h 578"/>
                <a:gd name="T64" fmla="*/ 2147483647 w 408"/>
                <a:gd name="T65" fmla="*/ 2147483647 h 578"/>
                <a:gd name="T66" fmla="*/ 2147483647 w 408"/>
                <a:gd name="T67" fmla="*/ 2147483647 h 578"/>
                <a:gd name="T68" fmla="*/ 2147483647 w 408"/>
                <a:gd name="T69" fmla="*/ 2147483647 h 578"/>
                <a:gd name="T70" fmla="*/ 2147483647 w 408"/>
                <a:gd name="T71" fmla="*/ 2147483647 h 578"/>
                <a:gd name="T72" fmla="*/ 2147483647 w 408"/>
                <a:gd name="T73" fmla="*/ 2147483647 h 578"/>
                <a:gd name="T74" fmla="*/ 2147483647 w 408"/>
                <a:gd name="T75" fmla="*/ 2147483647 h 578"/>
                <a:gd name="T76" fmla="*/ 2147483647 w 408"/>
                <a:gd name="T77" fmla="*/ 2147483647 h 578"/>
                <a:gd name="T78" fmla="*/ 2147483647 w 408"/>
                <a:gd name="T79" fmla="*/ 2147483647 h 578"/>
                <a:gd name="T80" fmla="*/ 2147483647 w 408"/>
                <a:gd name="T81" fmla="*/ 2147483647 h 578"/>
                <a:gd name="T82" fmla="*/ 2147483647 w 408"/>
                <a:gd name="T83" fmla="*/ 2147483647 h 578"/>
                <a:gd name="T84" fmla="*/ 2147483647 w 408"/>
                <a:gd name="T85" fmla="*/ 2147483647 h 578"/>
                <a:gd name="T86" fmla="*/ 2147483647 w 408"/>
                <a:gd name="T87" fmla="*/ 2147483647 h 5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578"/>
                <a:gd name="T134" fmla="*/ 408 w 408"/>
                <a:gd name="T135" fmla="*/ 578 h 5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578">
                  <a:moveTo>
                    <a:pt x="248" y="430"/>
                  </a:moveTo>
                  <a:lnTo>
                    <a:pt x="166" y="430"/>
                  </a:lnTo>
                  <a:lnTo>
                    <a:pt x="158" y="430"/>
                  </a:lnTo>
                  <a:lnTo>
                    <a:pt x="154" y="426"/>
                  </a:lnTo>
                  <a:lnTo>
                    <a:pt x="150" y="422"/>
                  </a:lnTo>
                  <a:lnTo>
                    <a:pt x="148" y="414"/>
                  </a:lnTo>
                  <a:lnTo>
                    <a:pt x="148" y="404"/>
                  </a:lnTo>
                  <a:lnTo>
                    <a:pt x="150" y="382"/>
                  </a:lnTo>
                  <a:lnTo>
                    <a:pt x="152" y="360"/>
                  </a:lnTo>
                  <a:lnTo>
                    <a:pt x="158" y="342"/>
                  </a:lnTo>
                  <a:lnTo>
                    <a:pt x="164" y="326"/>
                  </a:lnTo>
                  <a:lnTo>
                    <a:pt x="174" y="308"/>
                  </a:lnTo>
                  <a:lnTo>
                    <a:pt x="188" y="292"/>
                  </a:lnTo>
                  <a:lnTo>
                    <a:pt x="206" y="274"/>
                  </a:lnTo>
                  <a:lnTo>
                    <a:pt x="228" y="254"/>
                  </a:lnTo>
                  <a:lnTo>
                    <a:pt x="268" y="222"/>
                  </a:lnTo>
                  <a:lnTo>
                    <a:pt x="286" y="204"/>
                  </a:lnTo>
                  <a:lnTo>
                    <a:pt x="292" y="194"/>
                  </a:lnTo>
                  <a:lnTo>
                    <a:pt x="296" y="184"/>
                  </a:lnTo>
                  <a:lnTo>
                    <a:pt x="300" y="172"/>
                  </a:lnTo>
                  <a:lnTo>
                    <a:pt x="300" y="162"/>
                  </a:lnTo>
                  <a:lnTo>
                    <a:pt x="298" y="146"/>
                  </a:lnTo>
                  <a:lnTo>
                    <a:pt x="294" y="132"/>
                  </a:lnTo>
                  <a:lnTo>
                    <a:pt x="286" y="118"/>
                  </a:lnTo>
                  <a:lnTo>
                    <a:pt x="276" y="106"/>
                  </a:lnTo>
                  <a:lnTo>
                    <a:pt x="262" y="96"/>
                  </a:lnTo>
                  <a:lnTo>
                    <a:pt x="244" y="90"/>
                  </a:lnTo>
                  <a:lnTo>
                    <a:pt x="226" y="86"/>
                  </a:lnTo>
                  <a:lnTo>
                    <a:pt x="206" y="84"/>
                  </a:lnTo>
                  <a:lnTo>
                    <a:pt x="186" y="86"/>
                  </a:lnTo>
                  <a:lnTo>
                    <a:pt x="168" y="90"/>
                  </a:lnTo>
                  <a:lnTo>
                    <a:pt x="152" y="98"/>
                  </a:lnTo>
                  <a:lnTo>
                    <a:pt x="136" y="108"/>
                  </a:lnTo>
                  <a:lnTo>
                    <a:pt x="124" y="122"/>
                  </a:lnTo>
                  <a:lnTo>
                    <a:pt x="112" y="138"/>
                  </a:lnTo>
                  <a:lnTo>
                    <a:pt x="104" y="158"/>
                  </a:lnTo>
                  <a:lnTo>
                    <a:pt x="98" y="180"/>
                  </a:lnTo>
                  <a:lnTo>
                    <a:pt x="12" y="170"/>
                  </a:lnTo>
                  <a:lnTo>
                    <a:pt x="6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4" y="14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78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70" y="38"/>
                  </a:lnTo>
                  <a:lnTo>
                    <a:pt x="86" y="28"/>
                  </a:lnTo>
                  <a:lnTo>
                    <a:pt x="102" y="20"/>
                  </a:lnTo>
                  <a:lnTo>
                    <a:pt x="120" y="12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80" y="2"/>
                  </a:lnTo>
                  <a:lnTo>
                    <a:pt x="202" y="0"/>
                  </a:lnTo>
                  <a:lnTo>
                    <a:pt x="224" y="2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2"/>
                  </a:lnTo>
                  <a:lnTo>
                    <a:pt x="304" y="20"/>
                  </a:lnTo>
                  <a:lnTo>
                    <a:pt x="322" y="28"/>
                  </a:lnTo>
                  <a:lnTo>
                    <a:pt x="338" y="38"/>
                  </a:lnTo>
                  <a:lnTo>
                    <a:pt x="352" y="50"/>
                  </a:lnTo>
                  <a:lnTo>
                    <a:pt x="364" y="62"/>
                  </a:lnTo>
                  <a:lnTo>
                    <a:pt x="376" y="76"/>
                  </a:lnTo>
                  <a:lnTo>
                    <a:pt x="386" y="88"/>
                  </a:lnTo>
                  <a:lnTo>
                    <a:pt x="394" y="104"/>
                  </a:lnTo>
                  <a:lnTo>
                    <a:pt x="400" y="118"/>
                  </a:lnTo>
                  <a:lnTo>
                    <a:pt x="404" y="132"/>
                  </a:lnTo>
                  <a:lnTo>
                    <a:pt x="406" y="148"/>
                  </a:lnTo>
                  <a:lnTo>
                    <a:pt x="408" y="164"/>
                  </a:lnTo>
                  <a:lnTo>
                    <a:pt x="406" y="182"/>
                  </a:lnTo>
                  <a:lnTo>
                    <a:pt x="402" y="200"/>
                  </a:lnTo>
                  <a:lnTo>
                    <a:pt x="396" y="216"/>
                  </a:lnTo>
                  <a:lnTo>
                    <a:pt x="388" y="234"/>
                  </a:lnTo>
                  <a:lnTo>
                    <a:pt x="374" y="250"/>
                  </a:lnTo>
                  <a:lnTo>
                    <a:pt x="354" y="272"/>
                  </a:lnTo>
                  <a:lnTo>
                    <a:pt x="330" y="296"/>
                  </a:lnTo>
                  <a:lnTo>
                    <a:pt x="300" y="322"/>
                  </a:lnTo>
                  <a:lnTo>
                    <a:pt x="272" y="348"/>
                  </a:lnTo>
                  <a:lnTo>
                    <a:pt x="262" y="358"/>
                  </a:lnTo>
                  <a:lnTo>
                    <a:pt x="256" y="368"/>
                  </a:lnTo>
                  <a:lnTo>
                    <a:pt x="252" y="378"/>
                  </a:lnTo>
                  <a:lnTo>
                    <a:pt x="250" y="392"/>
                  </a:lnTo>
                  <a:lnTo>
                    <a:pt x="248" y="410"/>
                  </a:lnTo>
                  <a:lnTo>
                    <a:pt x="248" y="430"/>
                  </a:lnTo>
                  <a:close/>
                  <a:moveTo>
                    <a:pt x="166" y="578"/>
                  </a:moveTo>
                  <a:lnTo>
                    <a:pt x="166" y="578"/>
                  </a:lnTo>
                  <a:lnTo>
                    <a:pt x="158" y="578"/>
                  </a:lnTo>
                  <a:lnTo>
                    <a:pt x="154" y="574"/>
                  </a:lnTo>
                  <a:lnTo>
                    <a:pt x="150" y="568"/>
                  </a:lnTo>
                  <a:lnTo>
                    <a:pt x="150" y="562"/>
                  </a:lnTo>
                  <a:lnTo>
                    <a:pt x="150" y="484"/>
                  </a:lnTo>
                  <a:lnTo>
                    <a:pt x="150" y="478"/>
                  </a:lnTo>
                  <a:lnTo>
                    <a:pt x="154" y="474"/>
                  </a:lnTo>
                  <a:lnTo>
                    <a:pt x="158" y="470"/>
                  </a:lnTo>
                  <a:lnTo>
                    <a:pt x="166" y="468"/>
                  </a:lnTo>
                  <a:lnTo>
                    <a:pt x="242" y="468"/>
                  </a:lnTo>
                  <a:lnTo>
                    <a:pt x="250" y="470"/>
                  </a:lnTo>
                  <a:lnTo>
                    <a:pt x="254" y="474"/>
                  </a:lnTo>
                  <a:lnTo>
                    <a:pt x="258" y="478"/>
                  </a:lnTo>
                  <a:lnTo>
                    <a:pt x="258" y="484"/>
                  </a:lnTo>
                  <a:lnTo>
                    <a:pt x="258" y="562"/>
                  </a:lnTo>
                  <a:lnTo>
                    <a:pt x="258" y="568"/>
                  </a:lnTo>
                  <a:lnTo>
                    <a:pt x="254" y="574"/>
                  </a:lnTo>
                  <a:lnTo>
                    <a:pt x="250" y="578"/>
                  </a:lnTo>
                  <a:lnTo>
                    <a:pt x="242" y="578"/>
                  </a:lnTo>
                  <a:lnTo>
                    <a:pt x="166" y="57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138894" y="1793209"/>
            <a:ext cx="891215" cy="891215"/>
            <a:chOff x="1094333" y="1771508"/>
            <a:chExt cx="980337" cy="980337"/>
          </a:xfrm>
        </p:grpSpPr>
        <p:grpSp>
          <p:nvGrpSpPr>
            <p:cNvPr id="42" name="组合 41"/>
            <p:cNvGrpSpPr/>
            <p:nvPr/>
          </p:nvGrpSpPr>
          <p:grpSpPr>
            <a:xfrm>
              <a:off x="1094333" y="1771508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4" name="同心圆 4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4"/>
            <p:cNvGrpSpPr/>
            <p:nvPr/>
          </p:nvGrpSpPr>
          <p:grpSpPr bwMode="auto">
            <a:xfrm>
              <a:off x="1276025" y="2059328"/>
              <a:ext cx="574161" cy="525498"/>
              <a:chOff x="0" y="0"/>
              <a:chExt cx="550987" cy="504288"/>
            </a:xfrm>
            <a:solidFill>
              <a:srgbClr val="C00000"/>
            </a:solidFill>
          </p:grpSpPr>
          <p:sp>
            <p:nvSpPr>
              <p:cNvPr id="28" name="Freeform 26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57759" cy="359114"/>
              </a:xfrm>
              <a:custGeom>
                <a:avLst/>
                <a:gdLst>
                  <a:gd name="T0" fmla="*/ 2147483647 w 52"/>
                  <a:gd name="T1" fmla="*/ 1287720650 h 52"/>
                  <a:gd name="T2" fmla="*/ 2147483647 w 52"/>
                  <a:gd name="T3" fmla="*/ 1096948243 h 52"/>
                  <a:gd name="T4" fmla="*/ 2147483647 w 52"/>
                  <a:gd name="T5" fmla="*/ 953868938 h 52"/>
                  <a:gd name="T6" fmla="*/ 2147483647 w 52"/>
                  <a:gd name="T7" fmla="*/ 620017227 h 52"/>
                  <a:gd name="T8" fmla="*/ 2147483647 w 52"/>
                  <a:gd name="T9" fmla="*/ 572317219 h 52"/>
                  <a:gd name="T10" fmla="*/ 1893363828 w 52"/>
                  <a:gd name="T11" fmla="*/ 620017227 h 52"/>
                  <a:gd name="T12" fmla="*/ 2035366631 w 52"/>
                  <a:gd name="T13" fmla="*/ 333851711 h 52"/>
                  <a:gd name="T14" fmla="*/ 1751361025 w 52"/>
                  <a:gd name="T15" fmla="*/ 95386203 h 52"/>
                  <a:gd name="T16" fmla="*/ 1514689686 w 52"/>
                  <a:gd name="T17" fmla="*/ 333851711 h 52"/>
                  <a:gd name="T18" fmla="*/ 1372686883 w 52"/>
                  <a:gd name="T19" fmla="*/ 47693102 h 52"/>
                  <a:gd name="T20" fmla="*/ 1278018348 w 52"/>
                  <a:gd name="T21" fmla="*/ 0 h 52"/>
                  <a:gd name="T22" fmla="*/ 899351086 w 52"/>
                  <a:gd name="T23" fmla="*/ 95386203 h 52"/>
                  <a:gd name="T24" fmla="*/ 852016818 w 52"/>
                  <a:gd name="T25" fmla="*/ 429237915 h 52"/>
                  <a:gd name="T26" fmla="*/ 568011212 w 52"/>
                  <a:gd name="T27" fmla="*/ 190772406 h 52"/>
                  <a:gd name="T28" fmla="*/ 284005606 w 52"/>
                  <a:gd name="T29" fmla="*/ 476931016 h 52"/>
                  <a:gd name="T30" fmla="*/ 473342677 w 52"/>
                  <a:gd name="T31" fmla="*/ 715403430 h 52"/>
                  <a:gd name="T32" fmla="*/ 142002803 w 52"/>
                  <a:gd name="T33" fmla="*/ 763096532 h 52"/>
                  <a:gd name="T34" fmla="*/ 94668535 w 52"/>
                  <a:gd name="T35" fmla="*/ 810789634 h 52"/>
                  <a:gd name="T36" fmla="*/ 0 w 52"/>
                  <a:gd name="T37" fmla="*/ 1192334446 h 52"/>
                  <a:gd name="T38" fmla="*/ 331339874 w 52"/>
                  <a:gd name="T39" fmla="*/ 1287720650 h 52"/>
                  <a:gd name="T40" fmla="*/ 94668535 w 52"/>
                  <a:gd name="T41" fmla="*/ 1478493056 h 52"/>
                  <a:gd name="T42" fmla="*/ 189337071 w 52"/>
                  <a:gd name="T43" fmla="*/ 1860044775 h 52"/>
                  <a:gd name="T44" fmla="*/ 284005606 w 52"/>
                  <a:gd name="T45" fmla="*/ 1907737877 h 52"/>
                  <a:gd name="T46" fmla="*/ 568011212 w 52"/>
                  <a:gd name="T47" fmla="*/ 1907737877 h 52"/>
                  <a:gd name="T48" fmla="*/ 473342677 w 52"/>
                  <a:gd name="T49" fmla="*/ 2147483647 h 52"/>
                  <a:gd name="T50" fmla="*/ 804682551 w 52"/>
                  <a:gd name="T51" fmla="*/ 2147483647 h 52"/>
                  <a:gd name="T52" fmla="*/ 994019622 w 52"/>
                  <a:gd name="T53" fmla="*/ 2146203385 h 52"/>
                  <a:gd name="T54" fmla="*/ 1088688157 w 52"/>
                  <a:gd name="T55" fmla="*/ 2147483647 h 52"/>
                  <a:gd name="T56" fmla="*/ 1136022425 w 52"/>
                  <a:gd name="T57" fmla="*/ 2147483647 h 52"/>
                  <a:gd name="T58" fmla="*/ 1514689686 w 52"/>
                  <a:gd name="T59" fmla="*/ 2147483647 h 52"/>
                  <a:gd name="T60" fmla="*/ 1562023954 w 52"/>
                  <a:gd name="T61" fmla="*/ 2147483647 h 52"/>
                  <a:gd name="T62" fmla="*/ 1656692489 w 52"/>
                  <a:gd name="T63" fmla="*/ 2098510283 h 52"/>
                  <a:gd name="T64" fmla="*/ 1893363828 w 52"/>
                  <a:gd name="T65" fmla="*/ 2147483647 h 52"/>
                  <a:gd name="T66" fmla="*/ 2147483647 w 52"/>
                  <a:gd name="T67" fmla="*/ 2050817182 h 52"/>
                  <a:gd name="T68" fmla="*/ 2147483647 w 52"/>
                  <a:gd name="T69" fmla="*/ 1955430978 h 52"/>
                  <a:gd name="T70" fmla="*/ 2035366631 w 52"/>
                  <a:gd name="T71" fmla="*/ 1669265463 h 52"/>
                  <a:gd name="T72" fmla="*/ 2147483647 w 52"/>
                  <a:gd name="T73" fmla="*/ 1716958564 h 52"/>
                  <a:gd name="T74" fmla="*/ 2147483647 w 52"/>
                  <a:gd name="T75" fmla="*/ 1383106853 h 52"/>
                  <a:gd name="T76" fmla="*/ 1562023954 w 52"/>
                  <a:gd name="T77" fmla="*/ 1335413751 h 52"/>
                  <a:gd name="T78" fmla="*/ 899351086 w 52"/>
                  <a:gd name="T79" fmla="*/ 1192334446 h 52"/>
                  <a:gd name="T80" fmla="*/ 1562023954 w 52"/>
                  <a:gd name="T81" fmla="*/ 1335413751 h 5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"/>
                  <a:gd name="T124" fmla="*/ 0 h 52"/>
                  <a:gd name="T125" fmla="*/ 52 w 52"/>
                  <a:gd name="T126" fmla="*/ 52 h 5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 noEditPoints="1" noChangeArrowheads="1"/>
              </p:cNvSpPr>
              <p:nvPr/>
            </p:nvSpPr>
            <p:spPr bwMode="auto">
              <a:xfrm>
                <a:off x="296538" y="248324"/>
                <a:ext cx="254449" cy="255964"/>
              </a:xfrm>
              <a:custGeom>
                <a:avLst/>
                <a:gdLst>
                  <a:gd name="T0" fmla="*/ 1560673257 w 37"/>
                  <a:gd name="T1" fmla="*/ 1387878316 h 37"/>
                  <a:gd name="T2" fmla="*/ 1466086999 w 37"/>
                  <a:gd name="T3" fmla="*/ 1148593483 h 37"/>
                  <a:gd name="T4" fmla="*/ 1702552644 w 37"/>
                  <a:gd name="T5" fmla="*/ 1196451833 h 37"/>
                  <a:gd name="T6" fmla="*/ 1749845773 w 37"/>
                  <a:gd name="T7" fmla="*/ 957160083 h 37"/>
                  <a:gd name="T8" fmla="*/ 1702552644 w 37"/>
                  <a:gd name="T9" fmla="*/ 861443383 h 37"/>
                  <a:gd name="T10" fmla="*/ 1513380128 w 37"/>
                  <a:gd name="T11" fmla="*/ 765726683 h 37"/>
                  <a:gd name="T12" fmla="*/ 1749845773 w 37"/>
                  <a:gd name="T13" fmla="*/ 670009983 h 37"/>
                  <a:gd name="T14" fmla="*/ 1655259515 w 37"/>
                  <a:gd name="T15" fmla="*/ 430725150 h 37"/>
                  <a:gd name="T16" fmla="*/ 1418793870 w 37"/>
                  <a:gd name="T17" fmla="*/ 478576583 h 37"/>
                  <a:gd name="T18" fmla="*/ 1466086999 w 37"/>
                  <a:gd name="T19" fmla="*/ 239291750 h 37"/>
                  <a:gd name="T20" fmla="*/ 1418793870 w 37"/>
                  <a:gd name="T21" fmla="*/ 191433400 h 37"/>
                  <a:gd name="T22" fmla="*/ 1135035096 w 37"/>
                  <a:gd name="T23" fmla="*/ 95716700 h 37"/>
                  <a:gd name="T24" fmla="*/ 993155709 w 37"/>
                  <a:gd name="T25" fmla="*/ 239291750 h 37"/>
                  <a:gd name="T26" fmla="*/ 898569451 w 37"/>
                  <a:gd name="T27" fmla="*/ 0 h 37"/>
                  <a:gd name="T28" fmla="*/ 662103806 w 37"/>
                  <a:gd name="T29" fmla="*/ 47858350 h 37"/>
                  <a:gd name="T30" fmla="*/ 662103806 w 37"/>
                  <a:gd name="T31" fmla="*/ 239291750 h 37"/>
                  <a:gd name="T32" fmla="*/ 472931290 w 37"/>
                  <a:gd name="T33" fmla="*/ 143575050 h 37"/>
                  <a:gd name="T34" fmla="*/ 378345032 w 37"/>
                  <a:gd name="T35" fmla="*/ 143575050 h 37"/>
                  <a:gd name="T36" fmla="*/ 189172516 w 37"/>
                  <a:gd name="T37" fmla="*/ 335008450 h 37"/>
                  <a:gd name="T38" fmla="*/ 331051903 w 37"/>
                  <a:gd name="T39" fmla="*/ 526434933 h 37"/>
                  <a:gd name="T40" fmla="*/ 141879387 w 37"/>
                  <a:gd name="T41" fmla="*/ 526434933 h 37"/>
                  <a:gd name="T42" fmla="*/ 0 w 37"/>
                  <a:gd name="T43" fmla="*/ 813585033 h 37"/>
                  <a:gd name="T44" fmla="*/ 47293129 w 37"/>
                  <a:gd name="T45" fmla="*/ 861443383 h 37"/>
                  <a:gd name="T46" fmla="*/ 236465645 w 37"/>
                  <a:gd name="T47" fmla="*/ 957160083 h 37"/>
                  <a:gd name="T48" fmla="*/ 47293129 w 37"/>
                  <a:gd name="T49" fmla="*/ 1100735133 h 37"/>
                  <a:gd name="T50" fmla="*/ 189172516 w 37"/>
                  <a:gd name="T51" fmla="*/ 1340019966 h 37"/>
                  <a:gd name="T52" fmla="*/ 378345032 w 37"/>
                  <a:gd name="T53" fmla="*/ 1292168534 h 37"/>
                  <a:gd name="T54" fmla="*/ 331051903 w 37"/>
                  <a:gd name="T55" fmla="*/ 1483595016 h 37"/>
                  <a:gd name="T56" fmla="*/ 331051903 w 37"/>
                  <a:gd name="T57" fmla="*/ 1579311716 h 37"/>
                  <a:gd name="T58" fmla="*/ 567517548 w 37"/>
                  <a:gd name="T59" fmla="*/ 1675028416 h 37"/>
                  <a:gd name="T60" fmla="*/ 614810677 w 37"/>
                  <a:gd name="T61" fmla="*/ 1675028416 h 37"/>
                  <a:gd name="T62" fmla="*/ 803983193 w 37"/>
                  <a:gd name="T63" fmla="*/ 1531453366 h 37"/>
                  <a:gd name="T64" fmla="*/ 803983193 w 37"/>
                  <a:gd name="T65" fmla="*/ 1770745116 h 37"/>
                  <a:gd name="T66" fmla="*/ 1087741967 w 37"/>
                  <a:gd name="T67" fmla="*/ 1722886766 h 37"/>
                  <a:gd name="T68" fmla="*/ 1135035096 w 37"/>
                  <a:gd name="T69" fmla="*/ 1675028416 h 37"/>
                  <a:gd name="T70" fmla="*/ 1182328225 w 37"/>
                  <a:gd name="T71" fmla="*/ 1483595016 h 37"/>
                  <a:gd name="T72" fmla="*/ 1324207612 w 37"/>
                  <a:gd name="T73" fmla="*/ 1627170066 h 37"/>
                  <a:gd name="T74" fmla="*/ 1560673257 w 37"/>
                  <a:gd name="T75" fmla="*/ 1435736666 h 37"/>
                  <a:gd name="T76" fmla="*/ 1040448838 w 37"/>
                  <a:gd name="T77" fmla="*/ 1052876783 h 37"/>
                  <a:gd name="T78" fmla="*/ 709396935 w 37"/>
                  <a:gd name="T79" fmla="*/ 717868333 h 37"/>
                  <a:gd name="T80" fmla="*/ 1040448838 w 37"/>
                  <a:gd name="T81" fmla="*/ 1052876783 h 3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7"/>
                  <a:gd name="T124" fmla="*/ 0 h 37"/>
                  <a:gd name="T125" fmla="*/ 37 w 37"/>
                  <a:gd name="T126" fmla="*/ 37 h 3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7142280" y="1800733"/>
            <a:ext cx="891215" cy="891215"/>
            <a:chOff x="7097719" y="1832372"/>
            <a:chExt cx="980337" cy="980337"/>
          </a:xfrm>
        </p:grpSpPr>
        <p:grpSp>
          <p:nvGrpSpPr>
            <p:cNvPr id="52" name="组合 51"/>
            <p:cNvGrpSpPr/>
            <p:nvPr/>
          </p:nvGrpSpPr>
          <p:grpSpPr>
            <a:xfrm>
              <a:off x="7097719" y="1832372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3" name="同心圆 5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Freeform 41"/>
            <p:cNvSpPr>
              <a:spLocks noEditPoints="1" noChangeArrowheads="1"/>
            </p:cNvSpPr>
            <p:nvPr/>
          </p:nvSpPr>
          <p:spPr bwMode="auto">
            <a:xfrm>
              <a:off x="7334035" y="2103125"/>
              <a:ext cx="476079" cy="381999"/>
            </a:xfrm>
            <a:custGeom>
              <a:avLst/>
              <a:gdLst>
                <a:gd name="T0" fmla="*/ 2147483647 w 72"/>
                <a:gd name="T1" fmla="*/ 2147483647 h 58"/>
                <a:gd name="T2" fmla="*/ 2147483647 w 72"/>
                <a:gd name="T3" fmla="*/ 2147483647 h 58"/>
                <a:gd name="T4" fmla="*/ 2147483647 w 72"/>
                <a:gd name="T5" fmla="*/ 2147483647 h 58"/>
                <a:gd name="T6" fmla="*/ 2147483647 w 72"/>
                <a:gd name="T7" fmla="*/ 2147483647 h 58"/>
                <a:gd name="T8" fmla="*/ 2147483647 w 72"/>
                <a:gd name="T9" fmla="*/ 2147483647 h 58"/>
                <a:gd name="T10" fmla="*/ 2147483647 w 72"/>
                <a:gd name="T11" fmla="*/ 0 h 58"/>
                <a:gd name="T12" fmla="*/ 2147483647 w 72"/>
                <a:gd name="T13" fmla="*/ 0 h 58"/>
                <a:gd name="T14" fmla="*/ 2147483647 w 72"/>
                <a:gd name="T15" fmla="*/ 2147483647 h 58"/>
                <a:gd name="T16" fmla="*/ 2147483647 w 72"/>
                <a:gd name="T17" fmla="*/ 2147483647 h 58"/>
                <a:gd name="T18" fmla="*/ 2147483647 w 72"/>
                <a:gd name="T19" fmla="*/ 2147483647 h 58"/>
                <a:gd name="T20" fmla="*/ 2147483647 w 72"/>
                <a:gd name="T21" fmla="*/ 2147483647 h 58"/>
                <a:gd name="T22" fmla="*/ 0 w 72"/>
                <a:gd name="T23" fmla="*/ 2147483647 h 58"/>
                <a:gd name="T24" fmla="*/ 0 w 72"/>
                <a:gd name="T25" fmla="*/ 2147483647 h 58"/>
                <a:gd name="T26" fmla="*/ 2147483647 w 72"/>
                <a:gd name="T27" fmla="*/ 2147483647 h 58"/>
                <a:gd name="T28" fmla="*/ 2147483647 w 72"/>
                <a:gd name="T29" fmla="*/ 2147483647 h 58"/>
                <a:gd name="T30" fmla="*/ 2147483647 w 72"/>
                <a:gd name="T31" fmla="*/ 2147483647 h 58"/>
                <a:gd name="T32" fmla="*/ 2147483647 w 72"/>
                <a:gd name="T33" fmla="*/ 2147483647 h 58"/>
                <a:gd name="T34" fmla="*/ 0 w 72"/>
                <a:gd name="T35" fmla="*/ 2147483647 h 58"/>
                <a:gd name="T36" fmla="*/ 2147483647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2147483647 h 58"/>
                <a:gd name="T42" fmla="*/ 2147483647 w 72"/>
                <a:gd name="T43" fmla="*/ 2147483647 h 58"/>
                <a:gd name="T44" fmla="*/ 2147483647 w 72"/>
                <a:gd name="T45" fmla="*/ 2147483647 h 58"/>
                <a:gd name="T46" fmla="*/ 2147483647 w 72"/>
                <a:gd name="T47" fmla="*/ 2147483647 h 58"/>
                <a:gd name="T48" fmla="*/ 2147483647 w 72"/>
                <a:gd name="T49" fmla="*/ 2147483647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2147483647 h 58"/>
                <a:gd name="T58" fmla="*/ 2147483647 w 72"/>
                <a:gd name="T59" fmla="*/ 2147483647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文本框 44"/>
          <p:cNvSpPr>
            <a:spLocks noChangeArrowheads="1"/>
          </p:cNvSpPr>
          <p:nvPr/>
        </p:nvSpPr>
        <p:spPr bwMode="auto">
          <a:xfrm>
            <a:off x="2159794" y="1457326"/>
            <a:ext cx="2157413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sym typeface="方正兰亭黑_GBK" panose="02000000000000000000" pitchFamily="2" charset="-122"/>
              </a:rPr>
              <a:t>操作使用插件式开发，每一个操作均可很简单的插入和移除，与整体无任何影响。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2595563" y="2569369"/>
            <a:ext cx="394335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51430" tIns="25715" rIns="51430" bIns="2571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ym typeface="方正兰亭黑_GBK" panose="02000000000000000000" pitchFamily="2" charset="-122"/>
              </a:rPr>
              <a:t>功能模块可根据用户需求自得添加和修改，并且与表单、操作一一对应起来，这种灵活性将使得用户可自行基于增加通用操作的操作和功能，并自行设计表单。同时开发的特殊操作可很灵活的进行插入和移除。</a:t>
            </a:r>
            <a:endParaRPr lang="en-US" altLang="zh-CN" sz="1100" dirty="0">
              <a:latin typeface="Arial" panose="020B0604020202020204" pitchFamily="34" charset="0"/>
              <a:ea typeface="宋体" panose="02010600030101010101" pitchFamily="2" charset="-122"/>
              <a:sym typeface="方正兰亭黑_GBK" panose="02000000000000000000" pitchFamily="2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08957" y="206330"/>
            <a:ext cx="196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模块插件与实现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2815554" y="30018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16"/>
          <p:cNvSpPr>
            <a:spLocks noChangeArrowheads="1"/>
          </p:cNvSpPr>
          <p:nvPr/>
        </p:nvSpPr>
        <p:spPr bwMode="auto">
          <a:xfrm>
            <a:off x="5228411" y="1097756"/>
            <a:ext cx="22059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操作与功能模块对应</a:t>
            </a:r>
            <a:endParaRPr lang="zh-CN" altLang="en-US" sz="1800" b="1" dirty="0" smtClean="0"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60" name="文本框 16"/>
          <p:cNvSpPr>
            <a:spLocks noChangeArrowheads="1"/>
          </p:cNvSpPr>
          <p:nvPr/>
        </p:nvSpPr>
        <p:spPr bwMode="auto">
          <a:xfrm>
            <a:off x="5697041" y="4470004"/>
            <a:ext cx="1746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操作可轻松定制</a:t>
            </a:r>
            <a:endParaRPr lang="zh-CN" altLang="en-US" sz="1800" b="1" dirty="0"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61" name="文本框 16"/>
          <p:cNvSpPr>
            <a:spLocks noChangeArrowheads="1"/>
          </p:cNvSpPr>
          <p:nvPr/>
        </p:nvSpPr>
        <p:spPr bwMode="auto">
          <a:xfrm>
            <a:off x="1761311" y="4470004"/>
            <a:ext cx="266573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通用操作可多个模块复用</a:t>
            </a:r>
            <a:endParaRPr lang="zh-CN" altLang="en-US" sz="1800" b="1" dirty="0"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0" grpId="0"/>
      <p:bldP spid="36" grpId="0"/>
      <p:bldP spid="40" grpId="0"/>
      <p:bldP spid="56" grpId="0" animBg="1"/>
      <p:bldP spid="57" grpId="0"/>
      <p:bldP spid="59" grpId="0"/>
      <p:bldP spid="60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753467" y="2312889"/>
            <a:ext cx="26720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8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灵活的查询统计</a:t>
            </a:r>
            <a:endParaRPr lang="zh-CN" altLang="en-US" sz="28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49"/>
          <p:cNvSpPr txBox="1"/>
          <p:nvPr/>
        </p:nvSpPr>
        <p:spPr>
          <a:xfrm>
            <a:off x="1330677" y="966742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63A5A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全面数据报表</a:t>
            </a:r>
            <a:endParaRPr lang="zh-CN" altLang="en-US" dirty="0">
              <a:solidFill>
                <a:srgbClr val="163A5A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28705" y="1332264"/>
            <a:ext cx="256537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根据定义好的查询条件进行查询，并且将查询保存成模板，可定义此查询模块名称，并在后续再次调用。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cxnSp>
        <p:nvCxnSpPr>
          <p:cNvPr id="164" name="直接连接符 16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908957" y="206330"/>
            <a:ext cx="196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灵活的查询统计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167" name="直接连接符 166"/>
          <p:cNvCxnSpPr/>
          <p:nvPr/>
        </p:nvCxnSpPr>
        <p:spPr>
          <a:xfrm>
            <a:off x="2885589" y="274722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61"/>
          <p:cNvSpPr txBox="1"/>
          <p:nvPr/>
        </p:nvSpPr>
        <p:spPr>
          <a:xfrm>
            <a:off x="5606420" y="3313464"/>
            <a:ext cx="25653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同时也能将数据用不同的图表展现出来。</a:t>
            </a:r>
            <a:endParaRPr lang="zh-CN" altLang="en-US" sz="12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24935" y="1297305"/>
            <a:ext cx="4801235" cy="888365"/>
            <a:chOff x="1183" y="1507"/>
            <a:chExt cx="12059" cy="2530"/>
          </a:xfrm>
        </p:grpSpPr>
        <p:graphicFrame>
          <p:nvGraphicFramePr>
            <p:cNvPr id="102" name="图表 101"/>
            <p:cNvGraphicFramePr/>
            <p:nvPr/>
          </p:nvGraphicFramePr>
          <p:xfrm>
            <a:off x="1183" y="1507"/>
            <a:ext cx="4435" cy="25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aphicFrame>
          <p:nvGraphicFramePr>
            <p:cNvPr id="89" name="图表 88"/>
            <p:cNvGraphicFramePr/>
            <p:nvPr/>
          </p:nvGraphicFramePr>
          <p:xfrm>
            <a:off x="3716" y="1507"/>
            <a:ext cx="4435" cy="25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05" name="图表 104"/>
            <p:cNvGraphicFramePr/>
            <p:nvPr/>
          </p:nvGraphicFramePr>
          <p:xfrm>
            <a:off x="6249" y="1507"/>
            <a:ext cx="4435" cy="25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06" name="图表 105"/>
            <p:cNvGraphicFramePr/>
            <p:nvPr/>
          </p:nvGraphicFramePr>
          <p:xfrm>
            <a:off x="8808" y="1507"/>
            <a:ext cx="4435" cy="25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108" name="Group 8"/>
            <p:cNvGrpSpPr>
              <a:grpSpLocks noChangeAspect="1"/>
            </p:cNvGrpSpPr>
            <p:nvPr/>
          </p:nvGrpSpPr>
          <p:grpSpPr bwMode="auto">
            <a:xfrm>
              <a:off x="3051" y="2439"/>
              <a:ext cx="520" cy="570"/>
              <a:chOff x="3437" y="2282"/>
              <a:chExt cx="679" cy="744"/>
            </a:xfrm>
            <a:solidFill>
              <a:schemeClr val="tx2">
                <a:lumMod val="50000"/>
              </a:schemeClr>
            </a:solidFill>
          </p:grpSpPr>
          <p:sp>
            <p:nvSpPr>
              <p:cNvPr id="90" name="Freeform 9"/>
              <p:cNvSpPr/>
              <p:nvPr/>
            </p:nvSpPr>
            <p:spPr bwMode="auto">
              <a:xfrm>
                <a:off x="3595" y="2282"/>
                <a:ext cx="364" cy="379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10"/>
              <p:cNvSpPr/>
              <p:nvPr/>
            </p:nvSpPr>
            <p:spPr bwMode="auto">
              <a:xfrm>
                <a:off x="3437" y="2633"/>
                <a:ext cx="679" cy="393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1" name="Group 13"/>
            <p:cNvGrpSpPr>
              <a:grpSpLocks noChangeAspect="1"/>
            </p:cNvGrpSpPr>
            <p:nvPr/>
          </p:nvGrpSpPr>
          <p:grpSpPr bwMode="auto">
            <a:xfrm>
              <a:off x="5563" y="2439"/>
              <a:ext cx="571" cy="577"/>
              <a:chOff x="2426" y="2781"/>
              <a:chExt cx="593" cy="6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2" name="Group 18"/>
            <p:cNvGrpSpPr>
              <a:grpSpLocks noChangeAspect="1"/>
            </p:cNvGrpSpPr>
            <p:nvPr/>
          </p:nvGrpSpPr>
          <p:grpSpPr bwMode="auto">
            <a:xfrm>
              <a:off x="8097" y="2435"/>
              <a:ext cx="593" cy="552"/>
              <a:chOff x="3802" y="2858"/>
              <a:chExt cx="616" cy="574"/>
            </a:xfrm>
            <a:solidFill>
              <a:schemeClr val="tx2">
                <a:lumMod val="50000"/>
              </a:schemeClr>
            </a:solidFill>
          </p:grpSpPr>
          <p:sp>
            <p:nvSpPr>
              <p:cNvPr id="115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4" name="Group 26"/>
            <p:cNvGrpSpPr>
              <a:grpSpLocks noChangeAspect="1"/>
            </p:cNvGrpSpPr>
            <p:nvPr/>
          </p:nvGrpSpPr>
          <p:grpSpPr bwMode="auto">
            <a:xfrm>
              <a:off x="10502" y="2571"/>
              <a:ext cx="844" cy="418"/>
              <a:chOff x="5676" y="2597"/>
              <a:chExt cx="1061" cy="526"/>
            </a:xfrm>
            <a:solidFill>
              <a:schemeClr val="tx1"/>
            </a:solidFill>
          </p:grpSpPr>
          <p:sp>
            <p:nvSpPr>
              <p:cNvPr id="121" name="Freeform 27"/>
              <p:cNvSpPr/>
              <p:nvPr/>
            </p:nvSpPr>
            <p:spPr bwMode="auto">
              <a:xfrm>
                <a:off x="5747" y="2597"/>
                <a:ext cx="181" cy="115"/>
              </a:xfrm>
              <a:custGeom>
                <a:avLst/>
                <a:gdLst>
                  <a:gd name="T0" fmla="*/ 25 w 76"/>
                  <a:gd name="T1" fmla="*/ 48 h 48"/>
                  <a:gd name="T2" fmla="*/ 64 w 76"/>
                  <a:gd name="T3" fmla="*/ 44 h 48"/>
                  <a:gd name="T4" fmla="*/ 76 w 76"/>
                  <a:gd name="T5" fmla="*/ 13 h 48"/>
                  <a:gd name="T6" fmla="*/ 39 w 76"/>
                  <a:gd name="T7" fmla="*/ 15 h 48"/>
                  <a:gd name="T8" fmla="*/ 23 w 76"/>
                  <a:gd name="T9" fmla="*/ 10 h 48"/>
                  <a:gd name="T10" fmla="*/ 7 w 76"/>
                  <a:gd name="T11" fmla="*/ 20 h 48"/>
                  <a:gd name="T12" fmla="*/ 25 w 76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48">
                    <a:moveTo>
                      <a:pt x="25" y="48"/>
                    </a:moveTo>
                    <a:cubicBezTo>
                      <a:pt x="64" y="44"/>
                      <a:pt x="64" y="44"/>
                      <a:pt x="64" y="44"/>
                    </a:cubicBezTo>
                    <a:cubicBezTo>
                      <a:pt x="66" y="36"/>
                      <a:pt x="69" y="26"/>
                      <a:pt x="76" y="13"/>
                    </a:cubicBezTo>
                    <a:cubicBezTo>
                      <a:pt x="76" y="13"/>
                      <a:pt x="70" y="0"/>
                      <a:pt x="39" y="15"/>
                    </a:cubicBezTo>
                    <a:cubicBezTo>
                      <a:pt x="39" y="15"/>
                      <a:pt x="32" y="14"/>
                      <a:pt x="23" y="10"/>
                    </a:cubicBezTo>
                    <a:cubicBezTo>
                      <a:pt x="23" y="10"/>
                      <a:pt x="0" y="4"/>
                      <a:pt x="7" y="20"/>
                    </a:cubicBezTo>
                    <a:lnTo>
                      <a:pt x="25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28"/>
              <p:cNvSpPr>
                <a:spLocks noEditPoints="1"/>
              </p:cNvSpPr>
              <p:nvPr/>
            </p:nvSpPr>
            <p:spPr bwMode="auto">
              <a:xfrm>
                <a:off x="5759" y="2613"/>
                <a:ext cx="169" cy="101"/>
              </a:xfrm>
              <a:custGeom>
                <a:avLst/>
                <a:gdLst>
                  <a:gd name="T0" fmla="*/ 20 w 71"/>
                  <a:gd name="T1" fmla="*/ 42 h 42"/>
                  <a:gd name="T2" fmla="*/ 2 w 71"/>
                  <a:gd name="T3" fmla="*/ 13 h 42"/>
                  <a:gd name="T4" fmla="*/ 1 w 71"/>
                  <a:gd name="T5" fmla="*/ 4 h 42"/>
                  <a:gd name="T6" fmla="*/ 10 w 71"/>
                  <a:gd name="T7" fmla="*/ 1 h 42"/>
                  <a:gd name="T8" fmla="*/ 18 w 71"/>
                  <a:gd name="T9" fmla="*/ 2 h 42"/>
                  <a:gd name="T10" fmla="*/ 18 w 71"/>
                  <a:gd name="T11" fmla="*/ 2 h 42"/>
                  <a:gd name="T12" fmla="*/ 34 w 71"/>
                  <a:gd name="T13" fmla="*/ 8 h 42"/>
                  <a:gd name="T14" fmla="*/ 59 w 71"/>
                  <a:gd name="T15" fmla="*/ 0 h 42"/>
                  <a:gd name="T16" fmla="*/ 71 w 71"/>
                  <a:gd name="T17" fmla="*/ 6 h 42"/>
                  <a:gd name="T18" fmla="*/ 71 w 71"/>
                  <a:gd name="T19" fmla="*/ 6 h 42"/>
                  <a:gd name="T20" fmla="*/ 71 w 71"/>
                  <a:gd name="T21" fmla="*/ 6 h 42"/>
                  <a:gd name="T22" fmla="*/ 60 w 71"/>
                  <a:gd name="T23" fmla="*/ 37 h 42"/>
                  <a:gd name="T24" fmla="*/ 60 w 71"/>
                  <a:gd name="T25" fmla="*/ 37 h 42"/>
                  <a:gd name="T26" fmla="*/ 20 w 71"/>
                  <a:gd name="T27" fmla="*/ 42 h 42"/>
                  <a:gd name="T28" fmla="*/ 10 w 71"/>
                  <a:gd name="T29" fmla="*/ 2 h 42"/>
                  <a:gd name="T30" fmla="*/ 2 w 71"/>
                  <a:gd name="T31" fmla="*/ 5 h 42"/>
                  <a:gd name="T32" fmla="*/ 3 w 71"/>
                  <a:gd name="T33" fmla="*/ 13 h 42"/>
                  <a:gd name="T34" fmla="*/ 20 w 71"/>
                  <a:gd name="T35" fmla="*/ 40 h 42"/>
                  <a:gd name="T36" fmla="*/ 59 w 71"/>
                  <a:gd name="T37" fmla="*/ 36 h 42"/>
                  <a:gd name="T38" fmla="*/ 70 w 71"/>
                  <a:gd name="T39" fmla="*/ 6 h 42"/>
                  <a:gd name="T40" fmla="*/ 59 w 71"/>
                  <a:gd name="T41" fmla="*/ 1 h 42"/>
                  <a:gd name="T42" fmla="*/ 34 w 71"/>
                  <a:gd name="T43" fmla="*/ 9 h 42"/>
                  <a:gd name="T44" fmla="*/ 34 w 71"/>
                  <a:gd name="T45" fmla="*/ 9 h 42"/>
                  <a:gd name="T46" fmla="*/ 34 w 71"/>
                  <a:gd name="T47" fmla="*/ 9 h 42"/>
                  <a:gd name="T48" fmla="*/ 18 w 71"/>
                  <a:gd name="T49" fmla="*/ 3 h 42"/>
                  <a:gd name="T50" fmla="*/ 10 w 71"/>
                  <a:gd name="T51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1" h="42">
                    <a:moveTo>
                      <a:pt x="20" y="42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0" y="9"/>
                      <a:pt x="0" y="6"/>
                      <a:pt x="1" y="4"/>
                    </a:cubicBezTo>
                    <a:cubicBezTo>
                      <a:pt x="3" y="2"/>
                      <a:pt x="6" y="1"/>
                      <a:pt x="10" y="1"/>
                    </a:cubicBezTo>
                    <a:cubicBezTo>
                      <a:pt x="14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6" y="6"/>
                      <a:pt x="33" y="7"/>
                      <a:pt x="34" y="8"/>
                    </a:cubicBezTo>
                    <a:cubicBezTo>
                      <a:pt x="44" y="3"/>
                      <a:pt x="52" y="0"/>
                      <a:pt x="59" y="0"/>
                    </a:cubicBezTo>
                    <a:cubicBezTo>
                      <a:pt x="69" y="0"/>
                      <a:pt x="71" y="6"/>
                      <a:pt x="71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66" y="17"/>
                      <a:pt x="62" y="28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lnTo>
                      <a:pt x="20" y="42"/>
                    </a:lnTo>
                    <a:close/>
                    <a:moveTo>
                      <a:pt x="10" y="2"/>
                    </a:moveTo>
                    <a:cubicBezTo>
                      <a:pt x="7" y="2"/>
                      <a:pt x="4" y="3"/>
                      <a:pt x="2" y="5"/>
                    </a:cubicBezTo>
                    <a:cubicBezTo>
                      <a:pt x="1" y="7"/>
                      <a:pt x="1" y="9"/>
                      <a:pt x="3" y="13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61" y="27"/>
                      <a:pt x="64" y="17"/>
                      <a:pt x="70" y="6"/>
                    </a:cubicBezTo>
                    <a:cubicBezTo>
                      <a:pt x="70" y="5"/>
                      <a:pt x="67" y="1"/>
                      <a:pt x="59" y="1"/>
                    </a:cubicBezTo>
                    <a:cubicBezTo>
                      <a:pt x="52" y="1"/>
                      <a:pt x="44" y="4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27" y="8"/>
                      <a:pt x="18" y="3"/>
                    </a:cubicBezTo>
                    <a:cubicBezTo>
                      <a:pt x="17" y="3"/>
                      <a:pt x="14" y="2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29"/>
              <p:cNvSpPr/>
              <p:nvPr/>
            </p:nvSpPr>
            <p:spPr bwMode="auto">
              <a:xfrm>
                <a:off x="5795" y="2709"/>
                <a:ext cx="119" cy="43"/>
              </a:xfrm>
              <a:custGeom>
                <a:avLst/>
                <a:gdLst>
                  <a:gd name="T0" fmla="*/ 41 w 50"/>
                  <a:gd name="T1" fmla="*/ 0 h 18"/>
                  <a:gd name="T2" fmla="*/ 7 w 50"/>
                  <a:gd name="T3" fmla="*/ 4 h 18"/>
                  <a:gd name="T4" fmla="*/ 1 w 50"/>
                  <a:gd name="T5" fmla="*/ 12 h 18"/>
                  <a:gd name="T6" fmla="*/ 8 w 50"/>
                  <a:gd name="T7" fmla="*/ 17 h 18"/>
                  <a:gd name="T8" fmla="*/ 43 w 50"/>
                  <a:gd name="T9" fmla="*/ 14 h 18"/>
                  <a:gd name="T10" fmla="*/ 49 w 50"/>
                  <a:gd name="T11" fmla="*/ 6 h 18"/>
                  <a:gd name="T12" fmla="*/ 41 w 5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8">
                    <a:moveTo>
                      <a:pt x="41" y="0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3" y="5"/>
                      <a:pt x="0" y="8"/>
                      <a:pt x="1" y="12"/>
                    </a:cubicBezTo>
                    <a:cubicBezTo>
                      <a:pt x="1" y="15"/>
                      <a:pt x="5" y="18"/>
                      <a:pt x="8" y="17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7" y="13"/>
                      <a:pt x="50" y="10"/>
                      <a:pt x="49" y="6"/>
                    </a:cubicBezTo>
                    <a:cubicBezTo>
                      <a:pt x="49" y="3"/>
                      <a:pt x="45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0"/>
              <p:cNvSpPr>
                <a:spLocks noEditPoints="1"/>
              </p:cNvSpPr>
              <p:nvPr/>
            </p:nvSpPr>
            <p:spPr bwMode="auto">
              <a:xfrm>
                <a:off x="5795" y="2707"/>
                <a:ext cx="119" cy="45"/>
              </a:xfrm>
              <a:custGeom>
                <a:avLst/>
                <a:gdLst>
                  <a:gd name="T0" fmla="*/ 8 w 50"/>
                  <a:gd name="T1" fmla="*/ 19 h 19"/>
                  <a:gd name="T2" fmla="*/ 0 w 50"/>
                  <a:gd name="T3" fmla="*/ 13 h 19"/>
                  <a:gd name="T4" fmla="*/ 2 w 50"/>
                  <a:gd name="T5" fmla="*/ 7 h 19"/>
                  <a:gd name="T6" fmla="*/ 7 w 50"/>
                  <a:gd name="T7" fmla="*/ 5 h 19"/>
                  <a:gd name="T8" fmla="*/ 41 w 50"/>
                  <a:gd name="T9" fmla="*/ 1 h 19"/>
                  <a:gd name="T10" fmla="*/ 50 w 50"/>
                  <a:gd name="T11" fmla="*/ 7 h 19"/>
                  <a:gd name="T12" fmla="*/ 48 w 50"/>
                  <a:gd name="T13" fmla="*/ 12 h 19"/>
                  <a:gd name="T14" fmla="*/ 43 w 50"/>
                  <a:gd name="T15" fmla="*/ 15 h 19"/>
                  <a:gd name="T16" fmla="*/ 9 w 50"/>
                  <a:gd name="T17" fmla="*/ 19 h 19"/>
                  <a:gd name="T18" fmla="*/ 8 w 50"/>
                  <a:gd name="T19" fmla="*/ 19 h 19"/>
                  <a:gd name="T20" fmla="*/ 42 w 50"/>
                  <a:gd name="T21" fmla="*/ 2 h 19"/>
                  <a:gd name="T22" fmla="*/ 41 w 50"/>
                  <a:gd name="T23" fmla="*/ 2 h 19"/>
                  <a:gd name="T24" fmla="*/ 7 w 50"/>
                  <a:gd name="T25" fmla="*/ 6 h 19"/>
                  <a:gd name="T26" fmla="*/ 3 w 50"/>
                  <a:gd name="T27" fmla="*/ 8 h 19"/>
                  <a:gd name="T28" fmla="*/ 1 w 50"/>
                  <a:gd name="T29" fmla="*/ 12 h 19"/>
                  <a:gd name="T30" fmla="*/ 8 w 50"/>
                  <a:gd name="T31" fmla="*/ 18 h 19"/>
                  <a:gd name="T32" fmla="*/ 43 w 50"/>
                  <a:gd name="T33" fmla="*/ 14 h 19"/>
                  <a:gd name="T34" fmla="*/ 47 w 50"/>
                  <a:gd name="T35" fmla="*/ 12 h 19"/>
                  <a:gd name="T36" fmla="*/ 49 w 50"/>
                  <a:gd name="T37" fmla="*/ 7 h 19"/>
                  <a:gd name="T38" fmla="*/ 42 w 50"/>
                  <a:gd name="T3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19">
                    <a:moveTo>
                      <a:pt x="8" y="19"/>
                    </a:moveTo>
                    <a:cubicBezTo>
                      <a:pt x="4" y="19"/>
                      <a:pt x="0" y="16"/>
                      <a:pt x="0" y="13"/>
                    </a:cubicBezTo>
                    <a:cubicBezTo>
                      <a:pt x="0" y="11"/>
                      <a:pt x="0" y="9"/>
                      <a:pt x="2" y="7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5" y="0"/>
                      <a:pt x="49" y="3"/>
                      <a:pt x="50" y="7"/>
                    </a:cubicBezTo>
                    <a:cubicBezTo>
                      <a:pt x="50" y="9"/>
                      <a:pt x="49" y="11"/>
                      <a:pt x="48" y="12"/>
                    </a:cubicBezTo>
                    <a:cubicBezTo>
                      <a:pt x="47" y="14"/>
                      <a:pt x="45" y="15"/>
                      <a:pt x="43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9"/>
                      <a:pt x="8" y="19"/>
                    </a:cubicBezTo>
                    <a:close/>
                    <a:moveTo>
                      <a:pt x="42" y="2"/>
                    </a:moveTo>
                    <a:cubicBezTo>
                      <a:pt x="42" y="2"/>
                      <a:pt x="42" y="2"/>
                      <a:pt x="41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6"/>
                      <a:pt x="4" y="7"/>
                      <a:pt x="3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2" y="16"/>
                      <a:pt x="5" y="18"/>
                      <a:pt x="8" y="18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5" y="14"/>
                      <a:pt x="46" y="13"/>
                      <a:pt x="47" y="12"/>
                    </a:cubicBezTo>
                    <a:cubicBezTo>
                      <a:pt x="48" y="10"/>
                      <a:pt x="49" y="9"/>
                      <a:pt x="49" y="7"/>
                    </a:cubicBezTo>
                    <a:cubicBezTo>
                      <a:pt x="48" y="4"/>
                      <a:pt x="45" y="2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31"/>
              <p:cNvSpPr>
                <a:spLocks noEditPoints="1"/>
              </p:cNvSpPr>
              <p:nvPr/>
            </p:nvSpPr>
            <p:spPr bwMode="auto">
              <a:xfrm>
                <a:off x="5676" y="2752"/>
                <a:ext cx="424" cy="371"/>
              </a:xfrm>
              <a:custGeom>
                <a:avLst/>
                <a:gdLst>
                  <a:gd name="T0" fmla="*/ 153 w 178"/>
                  <a:gd name="T1" fmla="*/ 137 h 155"/>
                  <a:gd name="T2" fmla="*/ 157 w 178"/>
                  <a:gd name="T3" fmla="*/ 137 h 155"/>
                  <a:gd name="T4" fmla="*/ 165 w 178"/>
                  <a:gd name="T5" fmla="*/ 138 h 155"/>
                  <a:gd name="T6" fmla="*/ 168 w 178"/>
                  <a:gd name="T7" fmla="*/ 139 h 155"/>
                  <a:gd name="T8" fmla="*/ 176 w 178"/>
                  <a:gd name="T9" fmla="*/ 135 h 155"/>
                  <a:gd name="T10" fmla="*/ 172 w 178"/>
                  <a:gd name="T11" fmla="*/ 128 h 155"/>
                  <a:gd name="T12" fmla="*/ 166 w 178"/>
                  <a:gd name="T13" fmla="*/ 105 h 155"/>
                  <a:gd name="T14" fmla="*/ 134 w 178"/>
                  <a:gd name="T15" fmla="*/ 34 h 155"/>
                  <a:gd name="T16" fmla="*/ 95 w 178"/>
                  <a:gd name="T17" fmla="*/ 2 h 155"/>
                  <a:gd name="T18" fmla="*/ 94 w 178"/>
                  <a:gd name="T19" fmla="*/ 0 h 155"/>
                  <a:gd name="T20" fmla="*/ 58 w 178"/>
                  <a:gd name="T21" fmla="*/ 4 h 155"/>
                  <a:gd name="T22" fmla="*/ 35 w 178"/>
                  <a:gd name="T23" fmla="*/ 37 h 155"/>
                  <a:gd name="T24" fmla="*/ 21 w 178"/>
                  <a:gd name="T25" fmla="*/ 133 h 155"/>
                  <a:gd name="T26" fmla="*/ 15 w 178"/>
                  <a:gd name="T27" fmla="*/ 148 h 155"/>
                  <a:gd name="T28" fmla="*/ 15 w 178"/>
                  <a:gd name="T29" fmla="*/ 153 h 155"/>
                  <a:gd name="T30" fmla="*/ 24 w 178"/>
                  <a:gd name="T31" fmla="*/ 153 h 155"/>
                  <a:gd name="T32" fmla="*/ 36 w 178"/>
                  <a:gd name="T33" fmla="*/ 150 h 155"/>
                  <a:gd name="T34" fmla="*/ 36 w 178"/>
                  <a:gd name="T35" fmla="*/ 150 h 155"/>
                  <a:gd name="T36" fmla="*/ 36 w 178"/>
                  <a:gd name="T37" fmla="*/ 150 h 155"/>
                  <a:gd name="T38" fmla="*/ 68 w 178"/>
                  <a:gd name="T39" fmla="*/ 153 h 155"/>
                  <a:gd name="T40" fmla="*/ 153 w 178"/>
                  <a:gd name="T41" fmla="*/ 137 h 155"/>
                  <a:gd name="T42" fmla="*/ 67 w 178"/>
                  <a:gd name="T43" fmla="*/ 57 h 155"/>
                  <a:gd name="T44" fmla="*/ 81 w 178"/>
                  <a:gd name="T45" fmla="*/ 50 h 155"/>
                  <a:gd name="T46" fmla="*/ 80 w 178"/>
                  <a:gd name="T47" fmla="*/ 42 h 155"/>
                  <a:gd name="T48" fmla="*/ 86 w 178"/>
                  <a:gd name="T49" fmla="*/ 41 h 155"/>
                  <a:gd name="T50" fmla="*/ 88 w 178"/>
                  <a:gd name="T51" fmla="*/ 49 h 155"/>
                  <a:gd name="T52" fmla="*/ 102 w 178"/>
                  <a:gd name="T53" fmla="*/ 50 h 155"/>
                  <a:gd name="T54" fmla="*/ 100 w 178"/>
                  <a:gd name="T55" fmla="*/ 55 h 155"/>
                  <a:gd name="T56" fmla="*/ 75 w 178"/>
                  <a:gd name="T57" fmla="*/ 62 h 155"/>
                  <a:gd name="T58" fmla="*/ 92 w 178"/>
                  <a:gd name="T59" fmla="*/ 70 h 155"/>
                  <a:gd name="T60" fmla="*/ 106 w 178"/>
                  <a:gd name="T61" fmla="*/ 92 h 155"/>
                  <a:gd name="T62" fmla="*/ 93 w 178"/>
                  <a:gd name="T63" fmla="*/ 98 h 155"/>
                  <a:gd name="T64" fmla="*/ 94 w 178"/>
                  <a:gd name="T65" fmla="*/ 106 h 155"/>
                  <a:gd name="T66" fmla="*/ 87 w 178"/>
                  <a:gd name="T67" fmla="*/ 107 h 155"/>
                  <a:gd name="T68" fmla="*/ 86 w 178"/>
                  <a:gd name="T69" fmla="*/ 99 h 155"/>
                  <a:gd name="T70" fmla="*/ 69 w 178"/>
                  <a:gd name="T71" fmla="*/ 97 h 155"/>
                  <a:gd name="T72" fmla="*/ 70 w 178"/>
                  <a:gd name="T73" fmla="*/ 92 h 155"/>
                  <a:gd name="T74" fmla="*/ 97 w 178"/>
                  <a:gd name="T75" fmla="*/ 90 h 155"/>
                  <a:gd name="T76" fmla="*/ 93 w 178"/>
                  <a:gd name="T77" fmla="*/ 78 h 155"/>
                  <a:gd name="T78" fmla="*/ 78 w 178"/>
                  <a:gd name="T79" fmla="*/ 74 h 155"/>
                  <a:gd name="T80" fmla="*/ 67 w 178"/>
                  <a:gd name="T81" fmla="*/ 5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8" h="155">
                    <a:moveTo>
                      <a:pt x="153" y="137"/>
                    </a:moveTo>
                    <a:cubicBezTo>
                      <a:pt x="153" y="137"/>
                      <a:pt x="154" y="137"/>
                      <a:pt x="157" y="137"/>
                    </a:cubicBezTo>
                    <a:cubicBezTo>
                      <a:pt x="160" y="137"/>
                      <a:pt x="162" y="137"/>
                      <a:pt x="165" y="138"/>
                    </a:cubicBezTo>
                    <a:cubicBezTo>
                      <a:pt x="165" y="138"/>
                      <a:pt x="166" y="139"/>
                      <a:pt x="168" y="139"/>
                    </a:cubicBezTo>
                    <a:cubicBezTo>
                      <a:pt x="172" y="139"/>
                      <a:pt x="174" y="137"/>
                      <a:pt x="176" y="135"/>
                    </a:cubicBezTo>
                    <a:cubicBezTo>
                      <a:pt x="176" y="135"/>
                      <a:pt x="178" y="132"/>
                      <a:pt x="172" y="128"/>
                    </a:cubicBezTo>
                    <a:cubicBezTo>
                      <a:pt x="172" y="128"/>
                      <a:pt x="162" y="123"/>
                      <a:pt x="166" y="105"/>
                    </a:cubicBezTo>
                    <a:cubicBezTo>
                      <a:pt x="166" y="105"/>
                      <a:pt x="171" y="57"/>
                      <a:pt x="134" y="34"/>
                    </a:cubicBezTo>
                    <a:cubicBezTo>
                      <a:pt x="133" y="33"/>
                      <a:pt x="96" y="10"/>
                      <a:pt x="95" y="2"/>
                    </a:cubicBezTo>
                    <a:cubicBezTo>
                      <a:pt x="95" y="2"/>
                      <a:pt x="95" y="1"/>
                      <a:pt x="94" y="0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4" y="12"/>
                      <a:pt x="46" y="24"/>
                      <a:pt x="35" y="37"/>
                    </a:cubicBezTo>
                    <a:cubicBezTo>
                      <a:pt x="35" y="37"/>
                      <a:pt x="0" y="78"/>
                      <a:pt x="21" y="133"/>
                    </a:cubicBezTo>
                    <a:cubicBezTo>
                      <a:pt x="21" y="134"/>
                      <a:pt x="22" y="137"/>
                      <a:pt x="15" y="148"/>
                    </a:cubicBezTo>
                    <a:cubicBezTo>
                      <a:pt x="15" y="148"/>
                      <a:pt x="14" y="151"/>
                      <a:pt x="15" y="153"/>
                    </a:cubicBezTo>
                    <a:cubicBezTo>
                      <a:pt x="16" y="155"/>
                      <a:pt x="19" y="155"/>
                      <a:pt x="24" y="153"/>
                    </a:cubicBezTo>
                    <a:cubicBezTo>
                      <a:pt x="24" y="153"/>
                      <a:pt x="28" y="151"/>
                      <a:pt x="36" y="15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6" y="150"/>
                      <a:pt x="49" y="153"/>
                      <a:pt x="68" y="153"/>
                    </a:cubicBezTo>
                    <a:cubicBezTo>
                      <a:pt x="88" y="153"/>
                      <a:pt x="119" y="150"/>
                      <a:pt x="153" y="137"/>
                    </a:cubicBezTo>
                    <a:close/>
                    <a:moveTo>
                      <a:pt x="67" y="57"/>
                    </a:moveTo>
                    <a:cubicBezTo>
                      <a:pt x="67" y="57"/>
                      <a:pt x="69" y="52"/>
                      <a:pt x="81" y="50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9"/>
                      <a:pt x="96" y="48"/>
                      <a:pt x="102" y="50"/>
                    </a:cubicBezTo>
                    <a:cubicBezTo>
                      <a:pt x="100" y="55"/>
                      <a:pt x="100" y="55"/>
                      <a:pt x="100" y="55"/>
                    </a:cubicBezTo>
                    <a:cubicBezTo>
                      <a:pt x="100" y="55"/>
                      <a:pt x="78" y="52"/>
                      <a:pt x="75" y="62"/>
                    </a:cubicBezTo>
                    <a:cubicBezTo>
                      <a:pt x="75" y="62"/>
                      <a:pt x="73" y="69"/>
                      <a:pt x="92" y="70"/>
                    </a:cubicBezTo>
                    <a:cubicBezTo>
                      <a:pt x="92" y="70"/>
                      <a:pt x="119" y="73"/>
                      <a:pt x="106" y="92"/>
                    </a:cubicBezTo>
                    <a:cubicBezTo>
                      <a:pt x="106" y="92"/>
                      <a:pt x="102" y="97"/>
                      <a:pt x="93" y="98"/>
                    </a:cubicBezTo>
                    <a:cubicBezTo>
                      <a:pt x="94" y="106"/>
                      <a:pt x="94" y="106"/>
                      <a:pt x="94" y="106"/>
                    </a:cubicBezTo>
                    <a:cubicBezTo>
                      <a:pt x="87" y="107"/>
                      <a:pt x="87" y="107"/>
                      <a:pt x="87" y="107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86" y="99"/>
                      <a:pt x="75" y="100"/>
                      <a:pt x="69" y="97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84" y="98"/>
                      <a:pt x="97" y="90"/>
                    </a:cubicBezTo>
                    <a:cubicBezTo>
                      <a:pt x="97" y="90"/>
                      <a:pt x="108" y="82"/>
                      <a:pt x="93" y="78"/>
                    </a:cubicBezTo>
                    <a:cubicBezTo>
                      <a:pt x="93" y="78"/>
                      <a:pt x="85" y="76"/>
                      <a:pt x="78" y="74"/>
                    </a:cubicBezTo>
                    <a:cubicBezTo>
                      <a:pt x="78" y="74"/>
                      <a:pt x="60" y="70"/>
                      <a:pt x="67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32"/>
              <p:cNvSpPr/>
              <p:nvPr/>
            </p:nvSpPr>
            <p:spPr bwMode="auto">
              <a:xfrm>
                <a:off x="6433" y="2606"/>
                <a:ext cx="176" cy="108"/>
              </a:xfrm>
              <a:custGeom>
                <a:avLst/>
                <a:gdLst>
                  <a:gd name="T0" fmla="*/ 21 w 74"/>
                  <a:gd name="T1" fmla="*/ 45 h 45"/>
                  <a:gd name="T2" fmla="*/ 60 w 74"/>
                  <a:gd name="T3" fmla="*/ 44 h 45"/>
                  <a:gd name="T4" fmla="*/ 74 w 74"/>
                  <a:gd name="T5" fmla="*/ 15 h 45"/>
                  <a:gd name="T6" fmla="*/ 38 w 74"/>
                  <a:gd name="T7" fmla="*/ 14 h 45"/>
                  <a:gd name="T8" fmla="*/ 23 w 74"/>
                  <a:gd name="T9" fmla="*/ 8 h 45"/>
                  <a:gd name="T10" fmla="*/ 6 w 74"/>
                  <a:gd name="T11" fmla="*/ 17 h 45"/>
                  <a:gd name="T12" fmla="*/ 21 w 74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45">
                    <a:moveTo>
                      <a:pt x="21" y="45"/>
                    </a:moveTo>
                    <a:cubicBezTo>
                      <a:pt x="60" y="44"/>
                      <a:pt x="60" y="44"/>
                      <a:pt x="60" y="44"/>
                    </a:cubicBezTo>
                    <a:cubicBezTo>
                      <a:pt x="62" y="37"/>
                      <a:pt x="66" y="27"/>
                      <a:pt x="74" y="15"/>
                    </a:cubicBezTo>
                    <a:cubicBezTo>
                      <a:pt x="74" y="15"/>
                      <a:pt x="69" y="2"/>
                      <a:pt x="38" y="14"/>
                    </a:cubicBezTo>
                    <a:cubicBezTo>
                      <a:pt x="38" y="14"/>
                      <a:pt x="31" y="13"/>
                      <a:pt x="23" y="8"/>
                    </a:cubicBezTo>
                    <a:cubicBezTo>
                      <a:pt x="23" y="8"/>
                      <a:pt x="0" y="0"/>
                      <a:pt x="6" y="17"/>
                    </a:cubicBezTo>
                    <a:lnTo>
                      <a:pt x="21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33"/>
              <p:cNvSpPr>
                <a:spLocks noEditPoints="1"/>
              </p:cNvSpPr>
              <p:nvPr/>
            </p:nvSpPr>
            <p:spPr bwMode="auto">
              <a:xfrm>
                <a:off x="6442" y="2621"/>
                <a:ext cx="167" cy="95"/>
              </a:xfrm>
              <a:custGeom>
                <a:avLst/>
                <a:gdLst>
                  <a:gd name="T0" fmla="*/ 17 w 70"/>
                  <a:gd name="T1" fmla="*/ 40 h 40"/>
                  <a:gd name="T2" fmla="*/ 2 w 70"/>
                  <a:gd name="T3" fmla="*/ 11 h 40"/>
                  <a:gd name="T4" fmla="*/ 2 w 70"/>
                  <a:gd name="T5" fmla="*/ 2 h 40"/>
                  <a:gd name="T6" fmla="*/ 9 w 70"/>
                  <a:gd name="T7" fmla="*/ 0 h 40"/>
                  <a:gd name="T8" fmla="*/ 19 w 70"/>
                  <a:gd name="T9" fmla="*/ 1 h 40"/>
                  <a:gd name="T10" fmla="*/ 19 w 70"/>
                  <a:gd name="T11" fmla="*/ 1 h 40"/>
                  <a:gd name="T12" fmla="*/ 34 w 70"/>
                  <a:gd name="T13" fmla="*/ 8 h 40"/>
                  <a:gd name="T14" fmla="*/ 56 w 70"/>
                  <a:gd name="T15" fmla="*/ 2 h 40"/>
                  <a:gd name="T16" fmla="*/ 70 w 70"/>
                  <a:gd name="T17" fmla="*/ 9 h 40"/>
                  <a:gd name="T18" fmla="*/ 70 w 70"/>
                  <a:gd name="T19" fmla="*/ 9 h 40"/>
                  <a:gd name="T20" fmla="*/ 70 w 70"/>
                  <a:gd name="T21" fmla="*/ 10 h 40"/>
                  <a:gd name="T22" fmla="*/ 56 w 70"/>
                  <a:gd name="T23" fmla="*/ 39 h 40"/>
                  <a:gd name="T24" fmla="*/ 56 w 70"/>
                  <a:gd name="T25" fmla="*/ 39 h 40"/>
                  <a:gd name="T26" fmla="*/ 17 w 70"/>
                  <a:gd name="T27" fmla="*/ 40 h 40"/>
                  <a:gd name="T28" fmla="*/ 9 w 70"/>
                  <a:gd name="T29" fmla="*/ 1 h 40"/>
                  <a:gd name="T30" fmla="*/ 3 w 70"/>
                  <a:gd name="T31" fmla="*/ 3 h 40"/>
                  <a:gd name="T32" fmla="*/ 3 w 70"/>
                  <a:gd name="T33" fmla="*/ 11 h 40"/>
                  <a:gd name="T34" fmla="*/ 17 w 70"/>
                  <a:gd name="T35" fmla="*/ 39 h 40"/>
                  <a:gd name="T36" fmla="*/ 55 w 70"/>
                  <a:gd name="T37" fmla="*/ 38 h 40"/>
                  <a:gd name="T38" fmla="*/ 69 w 70"/>
                  <a:gd name="T39" fmla="*/ 9 h 40"/>
                  <a:gd name="T40" fmla="*/ 56 w 70"/>
                  <a:gd name="T41" fmla="*/ 4 h 40"/>
                  <a:gd name="T42" fmla="*/ 34 w 70"/>
                  <a:gd name="T43" fmla="*/ 9 h 40"/>
                  <a:gd name="T44" fmla="*/ 34 w 70"/>
                  <a:gd name="T45" fmla="*/ 9 h 40"/>
                  <a:gd name="T46" fmla="*/ 34 w 70"/>
                  <a:gd name="T47" fmla="*/ 9 h 40"/>
                  <a:gd name="T48" fmla="*/ 18 w 70"/>
                  <a:gd name="T49" fmla="*/ 2 h 40"/>
                  <a:gd name="T50" fmla="*/ 9 w 70"/>
                  <a:gd name="T51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0" h="40">
                    <a:moveTo>
                      <a:pt x="17" y="40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5" y="0"/>
                      <a:pt x="9" y="0"/>
                    </a:cubicBezTo>
                    <a:cubicBezTo>
                      <a:pt x="14" y="0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6" y="6"/>
                      <a:pt x="33" y="8"/>
                      <a:pt x="34" y="8"/>
                    </a:cubicBezTo>
                    <a:cubicBezTo>
                      <a:pt x="43" y="4"/>
                      <a:pt x="50" y="2"/>
                      <a:pt x="56" y="2"/>
                    </a:cubicBezTo>
                    <a:cubicBezTo>
                      <a:pt x="68" y="2"/>
                      <a:pt x="70" y="9"/>
                      <a:pt x="70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4" y="20"/>
                      <a:pt x="59" y="30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lnTo>
                      <a:pt x="17" y="40"/>
                    </a:lnTo>
                    <a:close/>
                    <a:moveTo>
                      <a:pt x="9" y="1"/>
                    </a:moveTo>
                    <a:cubicBezTo>
                      <a:pt x="6" y="1"/>
                      <a:pt x="4" y="1"/>
                      <a:pt x="3" y="3"/>
                    </a:cubicBezTo>
                    <a:cubicBezTo>
                      <a:pt x="1" y="4"/>
                      <a:pt x="1" y="7"/>
                      <a:pt x="3" y="11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8" y="29"/>
                      <a:pt x="63" y="19"/>
                      <a:pt x="69" y="9"/>
                    </a:cubicBezTo>
                    <a:cubicBezTo>
                      <a:pt x="69" y="8"/>
                      <a:pt x="66" y="4"/>
                      <a:pt x="56" y="4"/>
                    </a:cubicBezTo>
                    <a:cubicBezTo>
                      <a:pt x="50" y="4"/>
                      <a:pt x="43" y="5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3" y="9"/>
                      <a:pt x="27" y="8"/>
                      <a:pt x="18" y="2"/>
                    </a:cubicBezTo>
                    <a:cubicBezTo>
                      <a:pt x="18" y="2"/>
                      <a:pt x="13" y="1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4"/>
              <p:cNvSpPr/>
              <p:nvPr/>
            </p:nvSpPr>
            <p:spPr bwMode="auto">
              <a:xfrm>
                <a:off x="6471" y="2721"/>
                <a:ext cx="114" cy="34"/>
              </a:xfrm>
              <a:custGeom>
                <a:avLst/>
                <a:gdLst>
                  <a:gd name="T0" fmla="*/ 40 w 48"/>
                  <a:gd name="T1" fmla="*/ 0 h 14"/>
                  <a:gd name="T2" fmla="*/ 6 w 48"/>
                  <a:gd name="T3" fmla="*/ 1 h 14"/>
                  <a:gd name="T4" fmla="*/ 0 w 48"/>
                  <a:gd name="T5" fmla="*/ 7 h 14"/>
                  <a:gd name="T6" fmla="*/ 7 w 48"/>
                  <a:gd name="T7" fmla="*/ 14 h 14"/>
                  <a:gd name="T8" fmla="*/ 41 w 48"/>
                  <a:gd name="T9" fmla="*/ 13 h 14"/>
                  <a:gd name="T10" fmla="*/ 48 w 48"/>
                  <a:gd name="T11" fmla="*/ 6 h 14"/>
                  <a:gd name="T12" fmla="*/ 40 w 48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0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0" y="4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5" y="12"/>
                      <a:pt x="48" y="10"/>
                      <a:pt x="48" y="6"/>
                    </a:cubicBezTo>
                    <a:cubicBezTo>
                      <a:pt x="47" y="2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35"/>
              <p:cNvSpPr>
                <a:spLocks noEditPoints="1"/>
              </p:cNvSpPr>
              <p:nvPr/>
            </p:nvSpPr>
            <p:spPr bwMode="auto">
              <a:xfrm>
                <a:off x="6468" y="2719"/>
                <a:ext cx="117" cy="36"/>
              </a:xfrm>
              <a:custGeom>
                <a:avLst/>
                <a:gdLst>
                  <a:gd name="T0" fmla="*/ 8 w 49"/>
                  <a:gd name="T1" fmla="*/ 15 h 15"/>
                  <a:gd name="T2" fmla="*/ 0 w 49"/>
                  <a:gd name="T3" fmla="*/ 8 h 15"/>
                  <a:gd name="T4" fmla="*/ 2 w 49"/>
                  <a:gd name="T5" fmla="*/ 3 h 15"/>
                  <a:gd name="T6" fmla="*/ 7 w 49"/>
                  <a:gd name="T7" fmla="*/ 1 h 15"/>
                  <a:gd name="T8" fmla="*/ 42 w 49"/>
                  <a:gd name="T9" fmla="*/ 0 h 15"/>
                  <a:gd name="T10" fmla="*/ 49 w 49"/>
                  <a:gd name="T11" fmla="*/ 7 h 15"/>
                  <a:gd name="T12" fmla="*/ 42 w 49"/>
                  <a:gd name="T13" fmla="*/ 14 h 15"/>
                  <a:gd name="T14" fmla="*/ 8 w 49"/>
                  <a:gd name="T15" fmla="*/ 15 h 15"/>
                  <a:gd name="T16" fmla="*/ 42 w 49"/>
                  <a:gd name="T17" fmla="*/ 1 h 15"/>
                  <a:gd name="T18" fmla="*/ 41 w 49"/>
                  <a:gd name="T19" fmla="*/ 1 h 15"/>
                  <a:gd name="T20" fmla="*/ 7 w 49"/>
                  <a:gd name="T21" fmla="*/ 2 h 15"/>
                  <a:gd name="T22" fmla="*/ 3 w 49"/>
                  <a:gd name="T23" fmla="*/ 4 h 15"/>
                  <a:gd name="T24" fmla="*/ 1 w 49"/>
                  <a:gd name="T25" fmla="*/ 8 h 15"/>
                  <a:gd name="T26" fmla="*/ 8 w 49"/>
                  <a:gd name="T27" fmla="*/ 14 h 15"/>
                  <a:gd name="T28" fmla="*/ 8 w 49"/>
                  <a:gd name="T29" fmla="*/ 14 h 15"/>
                  <a:gd name="T30" fmla="*/ 42 w 49"/>
                  <a:gd name="T31" fmla="*/ 13 h 15"/>
                  <a:gd name="T32" fmla="*/ 48 w 49"/>
                  <a:gd name="T33" fmla="*/ 7 h 15"/>
                  <a:gd name="T34" fmla="*/ 42 w 49"/>
                  <a:gd name="T3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15">
                    <a:moveTo>
                      <a:pt x="8" y="15"/>
                    </a:moveTo>
                    <a:cubicBezTo>
                      <a:pt x="4" y="15"/>
                      <a:pt x="0" y="12"/>
                      <a:pt x="0" y="8"/>
                    </a:cubicBezTo>
                    <a:cubicBezTo>
                      <a:pt x="0" y="6"/>
                      <a:pt x="1" y="5"/>
                      <a:pt x="2" y="3"/>
                    </a:cubicBezTo>
                    <a:cubicBezTo>
                      <a:pt x="4" y="2"/>
                      <a:pt x="5" y="1"/>
                      <a:pt x="7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9" y="3"/>
                      <a:pt x="49" y="7"/>
                    </a:cubicBezTo>
                    <a:cubicBezTo>
                      <a:pt x="49" y="11"/>
                      <a:pt x="46" y="14"/>
                      <a:pt x="42" y="14"/>
                    </a:cubicBezTo>
                    <a:lnTo>
                      <a:pt x="8" y="15"/>
                    </a:lnTo>
                    <a:close/>
                    <a:moveTo>
                      <a:pt x="42" y="1"/>
                    </a:moveTo>
                    <a:cubicBezTo>
                      <a:pt x="41" y="1"/>
                      <a:pt x="41" y="1"/>
                      <a:pt x="41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4" y="3"/>
                      <a:pt x="3" y="4"/>
                    </a:cubicBezTo>
                    <a:cubicBezTo>
                      <a:pt x="2" y="5"/>
                      <a:pt x="1" y="7"/>
                      <a:pt x="1" y="8"/>
                    </a:cubicBezTo>
                    <a:cubicBezTo>
                      <a:pt x="1" y="12"/>
                      <a:pt x="4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5" y="13"/>
                      <a:pt x="48" y="10"/>
                      <a:pt x="48" y="7"/>
                    </a:cubicBezTo>
                    <a:cubicBezTo>
                      <a:pt x="48" y="4"/>
                      <a:pt x="45" y="1"/>
                      <a:pt x="4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36"/>
              <p:cNvSpPr>
                <a:spLocks noEditPoints="1"/>
              </p:cNvSpPr>
              <p:nvPr/>
            </p:nvSpPr>
            <p:spPr bwMode="auto">
              <a:xfrm>
                <a:off x="6335" y="2762"/>
                <a:ext cx="402" cy="354"/>
              </a:xfrm>
              <a:custGeom>
                <a:avLst/>
                <a:gdLst>
                  <a:gd name="T0" fmla="*/ 163 w 169"/>
                  <a:gd name="T1" fmla="*/ 131 h 148"/>
                  <a:gd name="T2" fmla="*/ 159 w 169"/>
                  <a:gd name="T3" fmla="*/ 108 h 148"/>
                  <a:gd name="T4" fmla="*/ 135 w 169"/>
                  <a:gd name="T5" fmla="*/ 36 h 148"/>
                  <a:gd name="T6" fmla="*/ 99 w 169"/>
                  <a:gd name="T7" fmla="*/ 2 h 148"/>
                  <a:gd name="T8" fmla="*/ 99 w 169"/>
                  <a:gd name="T9" fmla="*/ 0 h 148"/>
                  <a:gd name="T10" fmla="*/ 63 w 169"/>
                  <a:gd name="T11" fmla="*/ 1 h 148"/>
                  <a:gd name="T12" fmla="*/ 38 w 169"/>
                  <a:gd name="T13" fmla="*/ 31 h 148"/>
                  <a:gd name="T14" fmla="*/ 15 w 169"/>
                  <a:gd name="T15" fmla="*/ 124 h 148"/>
                  <a:gd name="T16" fmla="*/ 8 w 169"/>
                  <a:gd name="T17" fmla="*/ 139 h 148"/>
                  <a:gd name="T18" fmla="*/ 8 w 169"/>
                  <a:gd name="T19" fmla="*/ 139 h 148"/>
                  <a:gd name="T20" fmla="*/ 7 w 169"/>
                  <a:gd name="T21" fmla="*/ 143 h 148"/>
                  <a:gd name="T22" fmla="*/ 16 w 169"/>
                  <a:gd name="T23" fmla="*/ 144 h 148"/>
                  <a:gd name="T24" fmla="*/ 28 w 169"/>
                  <a:gd name="T25" fmla="*/ 142 h 148"/>
                  <a:gd name="T26" fmla="*/ 28 w 169"/>
                  <a:gd name="T27" fmla="*/ 142 h 148"/>
                  <a:gd name="T28" fmla="*/ 29 w 169"/>
                  <a:gd name="T29" fmla="*/ 142 h 148"/>
                  <a:gd name="T30" fmla="*/ 78 w 169"/>
                  <a:gd name="T31" fmla="*/ 148 h 148"/>
                  <a:gd name="T32" fmla="*/ 143 w 169"/>
                  <a:gd name="T33" fmla="*/ 139 h 148"/>
                  <a:gd name="T34" fmla="*/ 155 w 169"/>
                  <a:gd name="T35" fmla="*/ 141 h 148"/>
                  <a:gd name="T36" fmla="*/ 159 w 169"/>
                  <a:gd name="T37" fmla="*/ 142 h 148"/>
                  <a:gd name="T38" fmla="*/ 167 w 169"/>
                  <a:gd name="T39" fmla="*/ 138 h 148"/>
                  <a:gd name="T40" fmla="*/ 163 w 169"/>
                  <a:gd name="T41" fmla="*/ 131 h 148"/>
                  <a:gd name="T42" fmla="*/ 107 w 169"/>
                  <a:gd name="T43" fmla="*/ 101 h 148"/>
                  <a:gd name="T44" fmla="*/ 56 w 169"/>
                  <a:gd name="T45" fmla="*/ 100 h 148"/>
                  <a:gd name="T46" fmla="*/ 56 w 169"/>
                  <a:gd name="T47" fmla="*/ 96 h 148"/>
                  <a:gd name="T48" fmla="*/ 70 w 169"/>
                  <a:gd name="T49" fmla="*/ 79 h 148"/>
                  <a:gd name="T50" fmla="*/ 70 w 169"/>
                  <a:gd name="T51" fmla="*/ 73 h 148"/>
                  <a:gd name="T52" fmla="*/ 57 w 169"/>
                  <a:gd name="T53" fmla="*/ 73 h 148"/>
                  <a:gd name="T54" fmla="*/ 57 w 169"/>
                  <a:gd name="T55" fmla="*/ 67 h 148"/>
                  <a:gd name="T56" fmla="*/ 68 w 169"/>
                  <a:gd name="T57" fmla="*/ 67 h 148"/>
                  <a:gd name="T58" fmla="*/ 67 w 169"/>
                  <a:gd name="T59" fmla="*/ 57 h 148"/>
                  <a:gd name="T60" fmla="*/ 91 w 169"/>
                  <a:gd name="T61" fmla="*/ 39 h 148"/>
                  <a:gd name="T62" fmla="*/ 104 w 169"/>
                  <a:gd name="T63" fmla="*/ 41 h 148"/>
                  <a:gd name="T64" fmla="*/ 102 w 169"/>
                  <a:gd name="T65" fmla="*/ 47 h 148"/>
                  <a:gd name="T66" fmla="*/ 91 w 169"/>
                  <a:gd name="T67" fmla="*/ 45 h 148"/>
                  <a:gd name="T68" fmla="*/ 77 w 169"/>
                  <a:gd name="T69" fmla="*/ 57 h 148"/>
                  <a:gd name="T70" fmla="*/ 79 w 169"/>
                  <a:gd name="T71" fmla="*/ 67 h 148"/>
                  <a:gd name="T72" fmla="*/ 97 w 169"/>
                  <a:gd name="T73" fmla="*/ 67 h 148"/>
                  <a:gd name="T74" fmla="*/ 96 w 169"/>
                  <a:gd name="T75" fmla="*/ 73 h 148"/>
                  <a:gd name="T76" fmla="*/ 80 w 169"/>
                  <a:gd name="T77" fmla="*/ 73 h 148"/>
                  <a:gd name="T78" fmla="*/ 79 w 169"/>
                  <a:gd name="T79" fmla="*/ 83 h 148"/>
                  <a:gd name="T80" fmla="*/ 71 w 169"/>
                  <a:gd name="T81" fmla="*/ 93 h 148"/>
                  <a:gd name="T82" fmla="*/ 71 w 169"/>
                  <a:gd name="T83" fmla="*/ 94 h 148"/>
                  <a:gd name="T84" fmla="*/ 107 w 169"/>
                  <a:gd name="T85" fmla="*/ 94 h 148"/>
                  <a:gd name="T86" fmla="*/ 107 w 169"/>
                  <a:gd name="T87" fmla="*/ 101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9" h="148">
                    <a:moveTo>
                      <a:pt x="163" y="131"/>
                    </a:moveTo>
                    <a:cubicBezTo>
                      <a:pt x="163" y="131"/>
                      <a:pt x="154" y="125"/>
                      <a:pt x="159" y="108"/>
                    </a:cubicBezTo>
                    <a:cubicBezTo>
                      <a:pt x="159" y="108"/>
                      <a:pt x="168" y="62"/>
                      <a:pt x="135" y="36"/>
                    </a:cubicBezTo>
                    <a:cubicBezTo>
                      <a:pt x="133" y="35"/>
                      <a:pt x="100" y="10"/>
                      <a:pt x="99" y="2"/>
                    </a:cubicBezTo>
                    <a:cubicBezTo>
                      <a:pt x="99" y="2"/>
                      <a:pt x="99" y="1"/>
                      <a:pt x="99" y="0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58" y="9"/>
                      <a:pt x="50" y="19"/>
                      <a:pt x="38" y="31"/>
                    </a:cubicBezTo>
                    <a:cubicBezTo>
                      <a:pt x="37" y="32"/>
                      <a:pt x="0" y="69"/>
                      <a:pt x="15" y="124"/>
                    </a:cubicBezTo>
                    <a:cubicBezTo>
                      <a:pt x="15" y="125"/>
                      <a:pt x="16" y="128"/>
                      <a:pt x="8" y="139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8" y="139"/>
                      <a:pt x="6" y="142"/>
                      <a:pt x="7" y="143"/>
                    </a:cubicBezTo>
                    <a:cubicBezTo>
                      <a:pt x="9" y="145"/>
                      <a:pt x="12" y="145"/>
                      <a:pt x="16" y="144"/>
                    </a:cubicBezTo>
                    <a:cubicBezTo>
                      <a:pt x="16" y="144"/>
                      <a:pt x="21" y="143"/>
                      <a:pt x="28" y="142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29" y="142"/>
                      <a:pt x="48" y="148"/>
                      <a:pt x="78" y="148"/>
                    </a:cubicBezTo>
                    <a:cubicBezTo>
                      <a:pt x="100" y="148"/>
                      <a:pt x="122" y="145"/>
                      <a:pt x="143" y="139"/>
                    </a:cubicBezTo>
                    <a:cubicBezTo>
                      <a:pt x="143" y="139"/>
                      <a:pt x="149" y="138"/>
                      <a:pt x="155" y="141"/>
                    </a:cubicBezTo>
                    <a:cubicBezTo>
                      <a:pt x="155" y="141"/>
                      <a:pt x="157" y="142"/>
                      <a:pt x="159" y="142"/>
                    </a:cubicBezTo>
                    <a:cubicBezTo>
                      <a:pt x="162" y="142"/>
                      <a:pt x="165" y="140"/>
                      <a:pt x="167" y="138"/>
                    </a:cubicBezTo>
                    <a:cubicBezTo>
                      <a:pt x="167" y="138"/>
                      <a:pt x="169" y="135"/>
                      <a:pt x="163" y="131"/>
                    </a:cubicBezTo>
                    <a:close/>
                    <a:moveTo>
                      <a:pt x="107" y="101"/>
                    </a:moveTo>
                    <a:cubicBezTo>
                      <a:pt x="56" y="100"/>
                      <a:pt x="56" y="100"/>
                      <a:pt x="56" y="100"/>
                    </a:cubicBezTo>
                    <a:cubicBezTo>
                      <a:pt x="56" y="96"/>
                      <a:pt x="56" y="96"/>
                      <a:pt x="56" y="96"/>
                    </a:cubicBezTo>
                    <a:cubicBezTo>
                      <a:pt x="64" y="93"/>
                      <a:pt x="70" y="86"/>
                      <a:pt x="70" y="79"/>
                    </a:cubicBezTo>
                    <a:cubicBezTo>
                      <a:pt x="70" y="77"/>
                      <a:pt x="70" y="75"/>
                      <a:pt x="70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8" y="67"/>
                      <a:pt x="68" y="67"/>
                      <a:pt x="68" y="67"/>
                    </a:cubicBezTo>
                    <a:cubicBezTo>
                      <a:pt x="68" y="64"/>
                      <a:pt x="67" y="61"/>
                      <a:pt x="67" y="57"/>
                    </a:cubicBezTo>
                    <a:cubicBezTo>
                      <a:pt x="67" y="46"/>
                      <a:pt x="77" y="39"/>
                      <a:pt x="91" y="39"/>
                    </a:cubicBezTo>
                    <a:cubicBezTo>
                      <a:pt x="97" y="39"/>
                      <a:pt x="102" y="40"/>
                      <a:pt x="104" y="41"/>
                    </a:cubicBezTo>
                    <a:cubicBezTo>
                      <a:pt x="102" y="47"/>
                      <a:pt x="102" y="47"/>
                      <a:pt x="102" y="47"/>
                    </a:cubicBezTo>
                    <a:cubicBezTo>
                      <a:pt x="100" y="46"/>
                      <a:pt x="96" y="45"/>
                      <a:pt x="91" y="45"/>
                    </a:cubicBezTo>
                    <a:cubicBezTo>
                      <a:pt x="81" y="45"/>
                      <a:pt x="77" y="50"/>
                      <a:pt x="77" y="57"/>
                    </a:cubicBezTo>
                    <a:cubicBezTo>
                      <a:pt x="77" y="61"/>
                      <a:pt x="78" y="64"/>
                      <a:pt x="79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6"/>
                      <a:pt x="80" y="80"/>
                      <a:pt x="79" y="83"/>
                    </a:cubicBezTo>
                    <a:cubicBezTo>
                      <a:pt x="78" y="87"/>
                      <a:pt x="75" y="91"/>
                      <a:pt x="71" y="93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107" y="94"/>
                      <a:pt x="107" y="94"/>
                      <a:pt x="107" y="94"/>
                    </a:cubicBezTo>
                    <a:lnTo>
                      <a:pt x="107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37"/>
              <p:cNvSpPr/>
              <p:nvPr/>
            </p:nvSpPr>
            <p:spPr bwMode="auto">
              <a:xfrm>
                <a:off x="6147" y="2633"/>
                <a:ext cx="129" cy="81"/>
              </a:xfrm>
              <a:custGeom>
                <a:avLst/>
                <a:gdLst>
                  <a:gd name="T0" fmla="*/ 14 w 54"/>
                  <a:gd name="T1" fmla="*/ 34 h 34"/>
                  <a:gd name="T2" fmla="*/ 43 w 54"/>
                  <a:gd name="T3" fmla="*/ 34 h 34"/>
                  <a:gd name="T4" fmla="*/ 54 w 54"/>
                  <a:gd name="T5" fmla="*/ 13 h 34"/>
                  <a:gd name="T6" fmla="*/ 28 w 54"/>
                  <a:gd name="T7" fmla="*/ 12 h 34"/>
                  <a:gd name="T8" fmla="*/ 16 w 54"/>
                  <a:gd name="T9" fmla="*/ 6 h 34"/>
                  <a:gd name="T10" fmla="*/ 4 w 54"/>
                  <a:gd name="T11" fmla="*/ 13 h 34"/>
                  <a:gd name="T12" fmla="*/ 14 w 54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34">
                    <a:moveTo>
                      <a:pt x="14" y="34"/>
                    </a:moveTo>
                    <a:cubicBezTo>
                      <a:pt x="43" y="34"/>
                      <a:pt x="43" y="34"/>
                      <a:pt x="43" y="34"/>
                    </a:cubicBezTo>
                    <a:cubicBezTo>
                      <a:pt x="45" y="29"/>
                      <a:pt x="48" y="22"/>
                      <a:pt x="54" y="13"/>
                    </a:cubicBezTo>
                    <a:cubicBezTo>
                      <a:pt x="54" y="13"/>
                      <a:pt x="51" y="3"/>
                      <a:pt x="28" y="12"/>
                    </a:cubicBezTo>
                    <a:cubicBezTo>
                      <a:pt x="28" y="12"/>
                      <a:pt x="22" y="11"/>
                      <a:pt x="16" y="6"/>
                    </a:cubicBezTo>
                    <a:cubicBezTo>
                      <a:pt x="16" y="6"/>
                      <a:pt x="0" y="0"/>
                      <a:pt x="4" y="13"/>
                    </a:cubicBezTo>
                    <a:lnTo>
                      <a:pt x="1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38"/>
              <p:cNvSpPr>
                <a:spLocks noEditPoints="1"/>
              </p:cNvSpPr>
              <p:nvPr/>
            </p:nvSpPr>
            <p:spPr bwMode="auto">
              <a:xfrm>
                <a:off x="6152" y="2642"/>
                <a:ext cx="126" cy="74"/>
              </a:xfrm>
              <a:custGeom>
                <a:avLst/>
                <a:gdLst>
                  <a:gd name="T0" fmla="*/ 12 w 53"/>
                  <a:gd name="T1" fmla="*/ 31 h 31"/>
                  <a:gd name="T2" fmla="*/ 1 w 53"/>
                  <a:gd name="T3" fmla="*/ 9 h 31"/>
                  <a:gd name="T4" fmla="*/ 2 w 53"/>
                  <a:gd name="T5" fmla="*/ 2 h 31"/>
                  <a:gd name="T6" fmla="*/ 7 w 53"/>
                  <a:gd name="T7" fmla="*/ 0 h 31"/>
                  <a:gd name="T8" fmla="*/ 15 w 53"/>
                  <a:gd name="T9" fmla="*/ 2 h 31"/>
                  <a:gd name="T10" fmla="*/ 15 w 53"/>
                  <a:gd name="T11" fmla="*/ 2 h 31"/>
                  <a:gd name="T12" fmla="*/ 25 w 53"/>
                  <a:gd name="T13" fmla="*/ 7 h 31"/>
                  <a:gd name="T14" fmla="*/ 42 w 53"/>
                  <a:gd name="T15" fmla="*/ 3 h 31"/>
                  <a:gd name="T16" fmla="*/ 53 w 53"/>
                  <a:gd name="T17" fmla="*/ 9 h 31"/>
                  <a:gd name="T18" fmla="*/ 53 w 53"/>
                  <a:gd name="T19" fmla="*/ 9 h 31"/>
                  <a:gd name="T20" fmla="*/ 53 w 53"/>
                  <a:gd name="T21" fmla="*/ 9 h 31"/>
                  <a:gd name="T22" fmla="*/ 42 w 53"/>
                  <a:gd name="T23" fmla="*/ 31 h 31"/>
                  <a:gd name="T24" fmla="*/ 42 w 53"/>
                  <a:gd name="T25" fmla="*/ 31 h 31"/>
                  <a:gd name="T26" fmla="*/ 12 w 53"/>
                  <a:gd name="T27" fmla="*/ 31 h 31"/>
                  <a:gd name="T28" fmla="*/ 7 w 53"/>
                  <a:gd name="T29" fmla="*/ 1 h 31"/>
                  <a:gd name="T30" fmla="*/ 2 w 53"/>
                  <a:gd name="T31" fmla="*/ 3 h 31"/>
                  <a:gd name="T32" fmla="*/ 2 w 53"/>
                  <a:gd name="T33" fmla="*/ 9 h 31"/>
                  <a:gd name="T34" fmla="*/ 13 w 53"/>
                  <a:gd name="T35" fmla="*/ 30 h 31"/>
                  <a:gd name="T36" fmla="*/ 41 w 53"/>
                  <a:gd name="T37" fmla="*/ 30 h 31"/>
                  <a:gd name="T38" fmla="*/ 52 w 53"/>
                  <a:gd name="T39" fmla="*/ 9 h 31"/>
                  <a:gd name="T40" fmla="*/ 42 w 53"/>
                  <a:gd name="T41" fmla="*/ 4 h 31"/>
                  <a:gd name="T42" fmla="*/ 26 w 53"/>
                  <a:gd name="T43" fmla="*/ 8 h 31"/>
                  <a:gd name="T44" fmla="*/ 26 w 53"/>
                  <a:gd name="T45" fmla="*/ 8 h 31"/>
                  <a:gd name="T46" fmla="*/ 25 w 53"/>
                  <a:gd name="T47" fmla="*/ 8 h 31"/>
                  <a:gd name="T48" fmla="*/ 14 w 53"/>
                  <a:gd name="T49" fmla="*/ 3 h 31"/>
                  <a:gd name="T50" fmla="*/ 7 w 53"/>
                  <a:gd name="T51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" h="31">
                    <a:moveTo>
                      <a:pt x="12" y="31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0" y="4"/>
                      <a:pt x="2" y="2"/>
                    </a:cubicBezTo>
                    <a:cubicBezTo>
                      <a:pt x="3" y="1"/>
                      <a:pt x="4" y="0"/>
                      <a:pt x="7" y="0"/>
                    </a:cubicBezTo>
                    <a:cubicBezTo>
                      <a:pt x="10" y="0"/>
                      <a:pt x="14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20" y="6"/>
                      <a:pt x="25" y="7"/>
                      <a:pt x="25" y="7"/>
                    </a:cubicBezTo>
                    <a:cubicBezTo>
                      <a:pt x="32" y="5"/>
                      <a:pt x="37" y="3"/>
                      <a:pt x="42" y="3"/>
                    </a:cubicBezTo>
                    <a:cubicBezTo>
                      <a:pt x="51" y="3"/>
                      <a:pt x="53" y="9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48" y="17"/>
                      <a:pt x="44" y="24"/>
                      <a:pt x="42" y="31"/>
                    </a:cubicBezTo>
                    <a:cubicBezTo>
                      <a:pt x="42" y="31"/>
                      <a:pt x="42" y="31"/>
                      <a:pt x="42" y="31"/>
                    </a:cubicBezTo>
                    <a:lnTo>
                      <a:pt x="12" y="31"/>
                    </a:lnTo>
                    <a:close/>
                    <a:moveTo>
                      <a:pt x="7" y="1"/>
                    </a:moveTo>
                    <a:cubicBezTo>
                      <a:pt x="5" y="1"/>
                      <a:pt x="3" y="2"/>
                      <a:pt x="2" y="3"/>
                    </a:cubicBezTo>
                    <a:cubicBezTo>
                      <a:pt x="1" y="4"/>
                      <a:pt x="1" y="6"/>
                      <a:pt x="2" y="9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3" y="23"/>
                      <a:pt x="47" y="16"/>
                      <a:pt x="52" y="9"/>
                    </a:cubicBezTo>
                    <a:cubicBezTo>
                      <a:pt x="51" y="8"/>
                      <a:pt x="49" y="4"/>
                      <a:pt x="42" y="4"/>
                    </a:cubicBezTo>
                    <a:cubicBezTo>
                      <a:pt x="37" y="4"/>
                      <a:pt x="32" y="6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0" y="7"/>
                      <a:pt x="14" y="3"/>
                    </a:cubicBezTo>
                    <a:cubicBezTo>
                      <a:pt x="14" y="3"/>
                      <a:pt x="10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39"/>
              <p:cNvSpPr/>
              <p:nvPr/>
            </p:nvSpPr>
            <p:spPr bwMode="auto">
              <a:xfrm>
                <a:off x="6171" y="2721"/>
                <a:ext cx="86" cy="24"/>
              </a:xfrm>
              <a:custGeom>
                <a:avLst/>
                <a:gdLst>
                  <a:gd name="T0" fmla="*/ 31 w 36"/>
                  <a:gd name="T1" fmla="*/ 0 h 10"/>
                  <a:gd name="T2" fmla="*/ 5 w 36"/>
                  <a:gd name="T3" fmla="*/ 0 h 10"/>
                  <a:gd name="T4" fmla="*/ 0 w 36"/>
                  <a:gd name="T5" fmla="*/ 5 h 10"/>
                  <a:gd name="T6" fmla="*/ 5 w 36"/>
                  <a:gd name="T7" fmla="*/ 10 h 10"/>
                  <a:gd name="T8" fmla="*/ 31 w 36"/>
                  <a:gd name="T9" fmla="*/ 10 h 10"/>
                  <a:gd name="T10" fmla="*/ 36 w 36"/>
                  <a:gd name="T11" fmla="*/ 5 h 10"/>
                  <a:gd name="T12" fmla="*/ 31 w 36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0">
                    <a:moveTo>
                      <a:pt x="3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10"/>
                      <a:pt x="5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10"/>
                      <a:pt x="36" y="7"/>
                      <a:pt x="36" y="5"/>
                    </a:cubicBezTo>
                    <a:cubicBezTo>
                      <a:pt x="36" y="2"/>
                      <a:pt x="34" y="0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40"/>
              <p:cNvSpPr>
                <a:spLocks noEditPoints="1"/>
              </p:cNvSpPr>
              <p:nvPr/>
            </p:nvSpPr>
            <p:spPr bwMode="auto">
              <a:xfrm>
                <a:off x="6171" y="2719"/>
                <a:ext cx="86" cy="26"/>
              </a:xfrm>
              <a:custGeom>
                <a:avLst/>
                <a:gdLst>
                  <a:gd name="T0" fmla="*/ 5 w 36"/>
                  <a:gd name="T1" fmla="*/ 11 h 11"/>
                  <a:gd name="T2" fmla="*/ 0 w 36"/>
                  <a:gd name="T3" fmla="*/ 6 h 11"/>
                  <a:gd name="T4" fmla="*/ 1 w 36"/>
                  <a:gd name="T5" fmla="*/ 2 h 11"/>
                  <a:gd name="T6" fmla="*/ 5 w 36"/>
                  <a:gd name="T7" fmla="*/ 0 h 11"/>
                  <a:gd name="T8" fmla="*/ 31 w 36"/>
                  <a:gd name="T9" fmla="*/ 0 h 11"/>
                  <a:gd name="T10" fmla="*/ 36 w 36"/>
                  <a:gd name="T11" fmla="*/ 6 h 11"/>
                  <a:gd name="T12" fmla="*/ 31 w 36"/>
                  <a:gd name="T13" fmla="*/ 11 h 11"/>
                  <a:gd name="T14" fmla="*/ 5 w 36"/>
                  <a:gd name="T15" fmla="*/ 11 h 11"/>
                  <a:gd name="T16" fmla="*/ 31 w 36"/>
                  <a:gd name="T17" fmla="*/ 1 h 11"/>
                  <a:gd name="T18" fmla="*/ 5 w 36"/>
                  <a:gd name="T19" fmla="*/ 1 h 11"/>
                  <a:gd name="T20" fmla="*/ 2 w 36"/>
                  <a:gd name="T21" fmla="*/ 3 h 11"/>
                  <a:gd name="T22" fmla="*/ 1 w 36"/>
                  <a:gd name="T23" fmla="*/ 6 h 11"/>
                  <a:gd name="T24" fmla="*/ 5 w 36"/>
                  <a:gd name="T25" fmla="*/ 10 h 11"/>
                  <a:gd name="T26" fmla="*/ 5 w 36"/>
                  <a:gd name="T27" fmla="*/ 11 h 11"/>
                  <a:gd name="T28" fmla="*/ 5 w 36"/>
                  <a:gd name="T29" fmla="*/ 10 h 11"/>
                  <a:gd name="T30" fmla="*/ 31 w 36"/>
                  <a:gd name="T31" fmla="*/ 10 h 11"/>
                  <a:gd name="T32" fmla="*/ 35 w 36"/>
                  <a:gd name="T33" fmla="*/ 6 h 11"/>
                  <a:gd name="T34" fmla="*/ 31 w 36"/>
                  <a:gd name="T3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11">
                    <a:moveTo>
                      <a:pt x="5" y="11"/>
                    </a:moveTo>
                    <a:cubicBezTo>
                      <a:pt x="2" y="11"/>
                      <a:pt x="0" y="9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4" y="0"/>
                      <a:pt x="36" y="3"/>
                      <a:pt x="36" y="6"/>
                    </a:cubicBezTo>
                    <a:cubicBezTo>
                      <a:pt x="36" y="9"/>
                      <a:pt x="34" y="11"/>
                      <a:pt x="31" y="11"/>
                    </a:cubicBezTo>
                    <a:lnTo>
                      <a:pt x="5" y="11"/>
                    </a:lnTo>
                    <a:close/>
                    <a:moveTo>
                      <a:pt x="31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3" y="2"/>
                      <a:pt x="2" y="3"/>
                    </a:cubicBezTo>
                    <a:cubicBezTo>
                      <a:pt x="1" y="3"/>
                      <a:pt x="1" y="5"/>
                      <a:pt x="1" y="6"/>
                    </a:cubicBezTo>
                    <a:cubicBezTo>
                      <a:pt x="1" y="8"/>
                      <a:pt x="3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3" y="10"/>
                      <a:pt x="35" y="8"/>
                      <a:pt x="35" y="6"/>
                    </a:cubicBezTo>
                    <a:cubicBezTo>
                      <a:pt x="35" y="3"/>
                      <a:pt x="33" y="1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41"/>
              <p:cNvSpPr>
                <a:spLocks noEditPoints="1"/>
              </p:cNvSpPr>
              <p:nvPr/>
            </p:nvSpPr>
            <p:spPr bwMode="auto">
              <a:xfrm>
                <a:off x="6066" y="2752"/>
                <a:ext cx="300" cy="264"/>
              </a:xfrm>
              <a:custGeom>
                <a:avLst/>
                <a:gdLst>
                  <a:gd name="T0" fmla="*/ 120 w 126"/>
                  <a:gd name="T1" fmla="*/ 99 h 110"/>
                  <a:gd name="T2" fmla="*/ 118 w 126"/>
                  <a:gd name="T3" fmla="*/ 82 h 110"/>
                  <a:gd name="T4" fmla="*/ 101 w 126"/>
                  <a:gd name="T5" fmla="*/ 28 h 110"/>
                  <a:gd name="T6" fmla="*/ 76 w 126"/>
                  <a:gd name="T7" fmla="*/ 2 h 110"/>
                  <a:gd name="T8" fmla="*/ 75 w 126"/>
                  <a:gd name="T9" fmla="*/ 0 h 110"/>
                  <a:gd name="T10" fmla="*/ 48 w 126"/>
                  <a:gd name="T11" fmla="*/ 0 h 110"/>
                  <a:gd name="T12" fmla="*/ 29 w 126"/>
                  <a:gd name="T13" fmla="*/ 22 h 110"/>
                  <a:gd name="T14" fmla="*/ 10 w 126"/>
                  <a:gd name="T15" fmla="*/ 91 h 110"/>
                  <a:gd name="T16" fmla="*/ 4 w 126"/>
                  <a:gd name="T17" fmla="*/ 102 h 110"/>
                  <a:gd name="T18" fmla="*/ 4 w 126"/>
                  <a:gd name="T19" fmla="*/ 105 h 110"/>
                  <a:gd name="T20" fmla="*/ 10 w 126"/>
                  <a:gd name="T21" fmla="*/ 106 h 110"/>
                  <a:gd name="T22" fmla="*/ 19 w 126"/>
                  <a:gd name="T23" fmla="*/ 105 h 110"/>
                  <a:gd name="T24" fmla="*/ 19 w 126"/>
                  <a:gd name="T25" fmla="*/ 105 h 110"/>
                  <a:gd name="T26" fmla="*/ 20 w 126"/>
                  <a:gd name="T27" fmla="*/ 105 h 110"/>
                  <a:gd name="T28" fmla="*/ 61 w 126"/>
                  <a:gd name="T29" fmla="*/ 110 h 110"/>
                  <a:gd name="T30" fmla="*/ 105 w 126"/>
                  <a:gd name="T31" fmla="*/ 104 h 110"/>
                  <a:gd name="T32" fmla="*/ 107 w 126"/>
                  <a:gd name="T33" fmla="*/ 104 h 110"/>
                  <a:gd name="T34" fmla="*/ 114 w 126"/>
                  <a:gd name="T35" fmla="*/ 106 h 110"/>
                  <a:gd name="T36" fmla="*/ 118 w 126"/>
                  <a:gd name="T37" fmla="*/ 107 h 110"/>
                  <a:gd name="T38" fmla="*/ 123 w 126"/>
                  <a:gd name="T39" fmla="*/ 104 h 110"/>
                  <a:gd name="T40" fmla="*/ 120 w 126"/>
                  <a:gd name="T41" fmla="*/ 99 h 110"/>
                  <a:gd name="T42" fmla="*/ 81 w 126"/>
                  <a:gd name="T43" fmla="*/ 55 h 110"/>
                  <a:gd name="T44" fmla="*/ 81 w 126"/>
                  <a:gd name="T45" fmla="*/ 58 h 110"/>
                  <a:gd name="T46" fmla="*/ 53 w 126"/>
                  <a:gd name="T47" fmla="*/ 57 h 110"/>
                  <a:gd name="T48" fmla="*/ 53 w 126"/>
                  <a:gd name="T49" fmla="*/ 62 h 110"/>
                  <a:gd name="T50" fmla="*/ 81 w 126"/>
                  <a:gd name="T51" fmla="*/ 62 h 110"/>
                  <a:gd name="T52" fmla="*/ 81 w 126"/>
                  <a:gd name="T53" fmla="*/ 66 h 110"/>
                  <a:gd name="T54" fmla="*/ 53 w 126"/>
                  <a:gd name="T55" fmla="*/ 65 h 110"/>
                  <a:gd name="T56" fmla="*/ 67 w 126"/>
                  <a:gd name="T57" fmla="*/ 80 h 110"/>
                  <a:gd name="T58" fmla="*/ 83 w 126"/>
                  <a:gd name="T59" fmla="*/ 78 h 110"/>
                  <a:gd name="T60" fmla="*/ 85 w 126"/>
                  <a:gd name="T61" fmla="*/ 83 h 110"/>
                  <a:gd name="T62" fmla="*/ 54 w 126"/>
                  <a:gd name="T63" fmla="*/ 81 h 110"/>
                  <a:gd name="T64" fmla="*/ 45 w 126"/>
                  <a:gd name="T65" fmla="*/ 65 h 110"/>
                  <a:gd name="T66" fmla="*/ 38 w 126"/>
                  <a:gd name="T67" fmla="*/ 65 h 110"/>
                  <a:gd name="T68" fmla="*/ 39 w 126"/>
                  <a:gd name="T69" fmla="*/ 61 h 110"/>
                  <a:gd name="T70" fmla="*/ 44 w 126"/>
                  <a:gd name="T71" fmla="*/ 61 h 110"/>
                  <a:gd name="T72" fmla="*/ 45 w 126"/>
                  <a:gd name="T73" fmla="*/ 58 h 110"/>
                  <a:gd name="T74" fmla="*/ 39 w 126"/>
                  <a:gd name="T75" fmla="*/ 57 h 110"/>
                  <a:gd name="T76" fmla="*/ 39 w 126"/>
                  <a:gd name="T77" fmla="*/ 53 h 110"/>
                  <a:gd name="T78" fmla="*/ 45 w 126"/>
                  <a:gd name="T79" fmla="*/ 53 h 110"/>
                  <a:gd name="T80" fmla="*/ 67 w 126"/>
                  <a:gd name="T81" fmla="*/ 35 h 110"/>
                  <a:gd name="T82" fmla="*/ 86 w 126"/>
                  <a:gd name="T83" fmla="*/ 38 h 110"/>
                  <a:gd name="T84" fmla="*/ 83 w 126"/>
                  <a:gd name="T85" fmla="*/ 43 h 110"/>
                  <a:gd name="T86" fmla="*/ 54 w 126"/>
                  <a:gd name="T87" fmla="*/ 54 h 110"/>
                  <a:gd name="T88" fmla="*/ 81 w 126"/>
                  <a:gd name="T8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6" h="110">
                    <a:moveTo>
                      <a:pt x="120" y="99"/>
                    </a:moveTo>
                    <a:cubicBezTo>
                      <a:pt x="120" y="99"/>
                      <a:pt x="114" y="94"/>
                      <a:pt x="118" y="82"/>
                    </a:cubicBezTo>
                    <a:cubicBezTo>
                      <a:pt x="118" y="82"/>
                      <a:pt x="126" y="48"/>
                      <a:pt x="101" y="28"/>
                    </a:cubicBezTo>
                    <a:cubicBezTo>
                      <a:pt x="99" y="26"/>
                      <a:pt x="76" y="7"/>
                      <a:pt x="76" y="2"/>
                    </a:cubicBezTo>
                    <a:cubicBezTo>
                      <a:pt x="76" y="1"/>
                      <a:pt x="75" y="1"/>
                      <a:pt x="75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5" y="6"/>
                      <a:pt x="38" y="13"/>
                      <a:pt x="29" y="22"/>
                    </a:cubicBezTo>
                    <a:cubicBezTo>
                      <a:pt x="29" y="22"/>
                      <a:pt x="0" y="49"/>
                      <a:pt x="10" y="91"/>
                    </a:cubicBezTo>
                    <a:cubicBezTo>
                      <a:pt x="10" y="92"/>
                      <a:pt x="10" y="94"/>
                      <a:pt x="4" y="102"/>
                    </a:cubicBezTo>
                    <a:cubicBezTo>
                      <a:pt x="4" y="102"/>
                      <a:pt x="3" y="104"/>
                      <a:pt x="4" y="105"/>
                    </a:cubicBezTo>
                    <a:cubicBezTo>
                      <a:pt x="5" y="106"/>
                      <a:pt x="7" y="107"/>
                      <a:pt x="10" y="106"/>
                    </a:cubicBezTo>
                    <a:cubicBezTo>
                      <a:pt x="10" y="106"/>
                      <a:pt x="14" y="105"/>
                      <a:pt x="19" y="105"/>
                    </a:cubicBezTo>
                    <a:cubicBezTo>
                      <a:pt x="19" y="105"/>
                      <a:pt x="19" y="105"/>
                      <a:pt x="19" y="105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0" y="105"/>
                      <a:pt x="36" y="110"/>
                      <a:pt x="61" y="110"/>
                    </a:cubicBezTo>
                    <a:cubicBezTo>
                      <a:pt x="76" y="110"/>
                      <a:pt x="91" y="108"/>
                      <a:pt x="105" y="104"/>
                    </a:cubicBezTo>
                    <a:cubicBezTo>
                      <a:pt x="105" y="104"/>
                      <a:pt x="106" y="104"/>
                      <a:pt x="107" y="104"/>
                    </a:cubicBezTo>
                    <a:cubicBezTo>
                      <a:pt x="109" y="104"/>
                      <a:pt x="112" y="105"/>
                      <a:pt x="114" y="106"/>
                    </a:cubicBezTo>
                    <a:cubicBezTo>
                      <a:pt x="114" y="106"/>
                      <a:pt x="116" y="107"/>
                      <a:pt x="118" y="107"/>
                    </a:cubicBezTo>
                    <a:cubicBezTo>
                      <a:pt x="119" y="107"/>
                      <a:pt x="121" y="106"/>
                      <a:pt x="123" y="104"/>
                    </a:cubicBezTo>
                    <a:cubicBezTo>
                      <a:pt x="123" y="104"/>
                      <a:pt x="125" y="102"/>
                      <a:pt x="120" y="99"/>
                    </a:cubicBezTo>
                    <a:close/>
                    <a:moveTo>
                      <a:pt x="81" y="55"/>
                    </a:moveTo>
                    <a:cubicBezTo>
                      <a:pt x="81" y="58"/>
                      <a:pt x="81" y="58"/>
                      <a:pt x="81" y="58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2" y="61"/>
                      <a:pt x="53" y="62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78"/>
                      <a:pt x="67" y="80"/>
                    </a:cubicBezTo>
                    <a:cubicBezTo>
                      <a:pt x="67" y="80"/>
                      <a:pt x="76" y="82"/>
                      <a:pt x="83" y="78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5" y="83"/>
                      <a:pt x="71" y="91"/>
                      <a:pt x="54" y="81"/>
                    </a:cubicBezTo>
                    <a:cubicBezTo>
                      <a:pt x="54" y="81"/>
                      <a:pt x="46" y="76"/>
                      <a:pt x="45" y="65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0"/>
                      <a:pt x="45" y="58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8" y="37"/>
                      <a:pt x="67" y="35"/>
                    </a:cubicBezTo>
                    <a:cubicBezTo>
                      <a:pt x="67" y="35"/>
                      <a:pt x="81" y="33"/>
                      <a:pt x="86" y="38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83" y="43"/>
                      <a:pt x="61" y="33"/>
                      <a:pt x="54" y="54"/>
                    </a:cubicBezTo>
                    <a:lnTo>
                      <a:pt x="81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05" name="组合 304"/>
          <p:cNvGrpSpPr/>
          <p:nvPr/>
        </p:nvGrpSpPr>
        <p:grpSpPr>
          <a:xfrm>
            <a:off x="1779905" y="2522220"/>
            <a:ext cx="3559175" cy="1489710"/>
            <a:chOff x="2309" y="1722"/>
            <a:chExt cx="9552" cy="3651"/>
          </a:xfrm>
        </p:grpSpPr>
        <p:grpSp>
          <p:nvGrpSpPr>
            <p:cNvPr id="257" name="组合 256"/>
            <p:cNvGrpSpPr/>
            <p:nvPr/>
          </p:nvGrpSpPr>
          <p:grpSpPr>
            <a:xfrm>
              <a:off x="10464" y="4367"/>
              <a:ext cx="965" cy="96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8" name="同心圆 25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椭圆 25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7816" y="4409"/>
              <a:ext cx="965" cy="96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1" name="同心圆 2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3" name="组合 262"/>
            <p:cNvGrpSpPr/>
            <p:nvPr/>
          </p:nvGrpSpPr>
          <p:grpSpPr>
            <a:xfrm>
              <a:off x="5284" y="4409"/>
              <a:ext cx="965" cy="96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4" name="同心圆 26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椭圆 26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6" name="组合 265"/>
            <p:cNvGrpSpPr/>
            <p:nvPr/>
          </p:nvGrpSpPr>
          <p:grpSpPr>
            <a:xfrm>
              <a:off x="2714" y="4371"/>
              <a:ext cx="965" cy="96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7" name="同心圆 26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椭圆 26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9" name="Freeform 6"/>
            <p:cNvSpPr/>
            <p:nvPr/>
          </p:nvSpPr>
          <p:spPr bwMode="auto">
            <a:xfrm>
              <a:off x="2309" y="1722"/>
              <a:ext cx="370" cy="2279"/>
            </a:xfrm>
            <a:custGeom>
              <a:avLst/>
              <a:gdLst>
                <a:gd name="T0" fmla="*/ 11 w 68"/>
                <a:gd name="T1" fmla="*/ 0 h 417"/>
                <a:gd name="T2" fmla="*/ 57 w 68"/>
                <a:gd name="T3" fmla="*/ 0 h 417"/>
                <a:gd name="T4" fmla="*/ 68 w 68"/>
                <a:gd name="T5" fmla="*/ 11 h 417"/>
                <a:gd name="T6" fmla="*/ 68 w 68"/>
                <a:gd name="T7" fmla="*/ 238 h 417"/>
                <a:gd name="T8" fmla="*/ 68 w 68"/>
                <a:gd name="T9" fmla="*/ 417 h 417"/>
                <a:gd name="T10" fmla="*/ 0 w 68"/>
                <a:gd name="T11" fmla="*/ 417 h 417"/>
                <a:gd name="T12" fmla="*/ 0 w 68"/>
                <a:gd name="T13" fmla="*/ 238 h 417"/>
                <a:gd name="T14" fmla="*/ 0 w 68"/>
                <a:gd name="T15" fmla="*/ 11 h 417"/>
                <a:gd name="T16" fmla="*/ 11 w 68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17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417"/>
                    <a:pt x="68" y="417"/>
                    <a:pt x="68" y="41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7"/>
            <p:cNvSpPr/>
            <p:nvPr/>
          </p:nvSpPr>
          <p:spPr bwMode="auto">
            <a:xfrm>
              <a:off x="2309" y="3301"/>
              <a:ext cx="370" cy="699"/>
            </a:xfrm>
            <a:custGeom>
              <a:avLst/>
              <a:gdLst>
                <a:gd name="T0" fmla="*/ 11 w 68"/>
                <a:gd name="T1" fmla="*/ 0 h 128"/>
                <a:gd name="T2" fmla="*/ 57 w 68"/>
                <a:gd name="T3" fmla="*/ 0 h 128"/>
                <a:gd name="T4" fmla="*/ 68 w 68"/>
                <a:gd name="T5" fmla="*/ 11 h 128"/>
                <a:gd name="T6" fmla="*/ 68 w 68"/>
                <a:gd name="T7" fmla="*/ 128 h 128"/>
                <a:gd name="T8" fmla="*/ 0 w 68"/>
                <a:gd name="T9" fmla="*/ 128 h 128"/>
                <a:gd name="T10" fmla="*/ 0 w 68"/>
                <a:gd name="T11" fmla="*/ 11 h 128"/>
                <a:gd name="T12" fmla="*/ 11 w 6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28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8"/>
            <p:cNvSpPr/>
            <p:nvPr/>
          </p:nvSpPr>
          <p:spPr bwMode="auto">
            <a:xfrm>
              <a:off x="2784" y="1722"/>
              <a:ext cx="370" cy="2279"/>
            </a:xfrm>
            <a:custGeom>
              <a:avLst/>
              <a:gdLst>
                <a:gd name="T0" fmla="*/ 11 w 68"/>
                <a:gd name="T1" fmla="*/ 0 h 417"/>
                <a:gd name="T2" fmla="*/ 57 w 68"/>
                <a:gd name="T3" fmla="*/ 0 h 417"/>
                <a:gd name="T4" fmla="*/ 68 w 68"/>
                <a:gd name="T5" fmla="*/ 11 h 417"/>
                <a:gd name="T6" fmla="*/ 68 w 68"/>
                <a:gd name="T7" fmla="*/ 238 h 417"/>
                <a:gd name="T8" fmla="*/ 68 w 68"/>
                <a:gd name="T9" fmla="*/ 417 h 417"/>
                <a:gd name="T10" fmla="*/ 0 w 68"/>
                <a:gd name="T11" fmla="*/ 417 h 417"/>
                <a:gd name="T12" fmla="*/ 0 w 68"/>
                <a:gd name="T13" fmla="*/ 238 h 417"/>
                <a:gd name="T14" fmla="*/ 0 w 68"/>
                <a:gd name="T15" fmla="*/ 11 h 417"/>
                <a:gd name="T16" fmla="*/ 11 w 68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17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417"/>
                    <a:pt x="68" y="417"/>
                    <a:pt x="68" y="41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9"/>
            <p:cNvSpPr/>
            <p:nvPr/>
          </p:nvSpPr>
          <p:spPr bwMode="auto">
            <a:xfrm>
              <a:off x="3258" y="1722"/>
              <a:ext cx="372" cy="2279"/>
            </a:xfrm>
            <a:custGeom>
              <a:avLst/>
              <a:gdLst>
                <a:gd name="T0" fmla="*/ 11 w 68"/>
                <a:gd name="T1" fmla="*/ 0 h 417"/>
                <a:gd name="T2" fmla="*/ 57 w 68"/>
                <a:gd name="T3" fmla="*/ 0 h 417"/>
                <a:gd name="T4" fmla="*/ 68 w 68"/>
                <a:gd name="T5" fmla="*/ 11 h 417"/>
                <a:gd name="T6" fmla="*/ 68 w 68"/>
                <a:gd name="T7" fmla="*/ 238 h 417"/>
                <a:gd name="T8" fmla="*/ 68 w 68"/>
                <a:gd name="T9" fmla="*/ 417 h 417"/>
                <a:gd name="T10" fmla="*/ 0 w 68"/>
                <a:gd name="T11" fmla="*/ 417 h 417"/>
                <a:gd name="T12" fmla="*/ 0 w 68"/>
                <a:gd name="T13" fmla="*/ 238 h 417"/>
                <a:gd name="T14" fmla="*/ 0 w 68"/>
                <a:gd name="T15" fmla="*/ 11 h 417"/>
                <a:gd name="T16" fmla="*/ 11 w 68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17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417"/>
                    <a:pt x="68" y="417"/>
                    <a:pt x="68" y="41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10"/>
            <p:cNvSpPr/>
            <p:nvPr/>
          </p:nvSpPr>
          <p:spPr bwMode="auto">
            <a:xfrm>
              <a:off x="3727" y="1722"/>
              <a:ext cx="372" cy="2279"/>
            </a:xfrm>
            <a:custGeom>
              <a:avLst/>
              <a:gdLst>
                <a:gd name="T0" fmla="*/ 12 w 68"/>
                <a:gd name="T1" fmla="*/ 0 h 417"/>
                <a:gd name="T2" fmla="*/ 57 w 68"/>
                <a:gd name="T3" fmla="*/ 0 h 417"/>
                <a:gd name="T4" fmla="*/ 68 w 68"/>
                <a:gd name="T5" fmla="*/ 11 h 417"/>
                <a:gd name="T6" fmla="*/ 68 w 68"/>
                <a:gd name="T7" fmla="*/ 238 h 417"/>
                <a:gd name="T8" fmla="*/ 68 w 68"/>
                <a:gd name="T9" fmla="*/ 417 h 417"/>
                <a:gd name="T10" fmla="*/ 0 w 68"/>
                <a:gd name="T11" fmla="*/ 417 h 417"/>
                <a:gd name="T12" fmla="*/ 0 w 68"/>
                <a:gd name="T13" fmla="*/ 238 h 417"/>
                <a:gd name="T14" fmla="*/ 0 w 68"/>
                <a:gd name="T15" fmla="*/ 11 h 417"/>
                <a:gd name="T16" fmla="*/ 12 w 68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17">
                  <a:moveTo>
                    <a:pt x="1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417"/>
                    <a:pt x="68" y="417"/>
                    <a:pt x="68" y="41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11"/>
            <p:cNvSpPr/>
            <p:nvPr/>
          </p:nvSpPr>
          <p:spPr bwMode="auto">
            <a:xfrm>
              <a:off x="2784" y="2825"/>
              <a:ext cx="370" cy="1175"/>
            </a:xfrm>
            <a:custGeom>
              <a:avLst/>
              <a:gdLst>
                <a:gd name="T0" fmla="*/ 11 w 68"/>
                <a:gd name="T1" fmla="*/ 0 h 215"/>
                <a:gd name="T2" fmla="*/ 57 w 68"/>
                <a:gd name="T3" fmla="*/ 0 h 215"/>
                <a:gd name="T4" fmla="*/ 68 w 68"/>
                <a:gd name="T5" fmla="*/ 11 h 215"/>
                <a:gd name="T6" fmla="*/ 68 w 68"/>
                <a:gd name="T7" fmla="*/ 215 h 215"/>
                <a:gd name="T8" fmla="*/ 0 w 68"/>
                <a:gd name="T9" fmla="*/ 215 h 215"/>
                <a:gd name="T10" fmla="*/ 0 w 68"/>
                <a:gd name="T11" fmla="*/ 11 h 215"/>
                <a:gd name="T12" fmla="*/ 11 w 6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15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15"/>
                    <a:pt x="68" y="215"/>
                    <a:pt x="68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12"/>
            <p:cNvSpPr/>
            <p:nvPr/>
          </p:nvSpPr>
          <p:spPr bwMode="auto">
            <a:xfrm>
              <a:off x="3258" y="2333"/>
              <a:ext cx="372" cy="1667"/>
            </a:xfrm>
            <a:custGeom>
              <a:avLst/>
              <a:gdLst>
                <a:gd name="T0" fmla="*/ 11 w 68"/>
                <a:gd name="T1" fmla="*/ 0 h 305"/>
                <a:gd name="T2" fmla="*/ 57 w 68"/>
                <a:gd name="T3" fmla="*/ 0 h 305"/>
                <a:gd name="T4" fmla="*/ 68 w 68"/>
                <a:gd name="T5" fmla="*/ 11 h 305"/>
                <a:gd name="T6" fmla="*/ 68 w 68"/>
                <a:gd name="T7" fmla="*/ 238 h 305"/>
                <a:gd name="T8" fmla="*/ 68 w 68"/>
                <a:gd name="T9" fmla="*/ 305 h 305"/>
                <a:gd name="T10" fmla="*/ 0 w 68"/>
                <a:gd name="T11" fmla="*/ 305 h 305"/>
                <a:gd name="T12" fmla="*/ 0 w 68"/>
                <a:gd name="T13" fmla="*/ 238 h 305"/>
                <a:gd name="T14" fmla="*/ 0 w 68"/>
                <a:gd name="T15" fmla="*/ 11 h 305"/>
                <a:gd name="T16" fmla="*/ 11 w 68"/>
                <a:gd name="T1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05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13"/>
            <p:cNvSpPr/>
            <p:nvPr/>
          </p:nvSpPr>
          <p:spPr bwMode="auto">
            <a:xfrm>
              <a:off x="3727" y="2011"/>
              <a:ext cx="372" cy="1990"/>
            </a:xfrm>
            <a:custGeom>
              <a:avLst/>
              <a:gdLst>
                <a:gd name="T0" fmla="*/ 12 w 68"/>
                <a:gd name="T1" fmla="*/ 0 h 364"/>
                <a:gd name="T2" fmla="*/ 57 w 68"/>
                <a:gd name="T3" fmla="*/ 0 h 364"/>
                <a:gd name="T4" fmla="*/ 68 w 68"/>
                <a:gd name="T5" fmla="*/ 11 h 364"/>
                <a:gd name="T6" fmla="*/ 68 w 68"/>
                <a:gd name="T7" fmla="*/ 238 h 364"/>
                <a:gd name="T8" fmla="*/ 68 w 68"/>
                <a:gd name="T9" fmla="*/ 364 h 364"/>
                <a:gd name="T10" fmla="*/ 0 w 68"/>
                <a:gd name="T11" fmla="*/ 364 h 364"/>
                <a:gd name="T12" fmla="*/ 0 w 68"/>
                <a:gd name="T13" fmla="*/ 238 h 364"/>
                <a:gd name="T14" fmla="*/ 0 w 68"/>
                <a:gd name="T15" fmla="*/ 11 h 364"/>
                <a:gd name="T16" fmla="*/ 12 w 6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64">
                  <a:moveTo>
                    <a:pt x="1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364"/>
                    <a:pt x="68" y="364"/>
                    <a:pt x="68" y="36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14"/>
            <p:cNvSpPr/>
            <p:nvPr/>
          </p:nvSpPr>
          <p:spPr bwMode="auto">
            <a:xfrm>
              <a:off x="4859" y="1722"/>
              <a:ext cx="370" cy="2279"/>
            </a:xfrm>
            <a:custGeom>
              <a:avLst/>
              <a:gdLst>
                <a:gd name="T0" fmla="*/ 11 w 68"/>
                <a:gd name="T1" fmla="*/ 0 h 417"/>
                <a:gd name="T2" fmla="*/ 57 w 68"/>
                <a:gd name="T3" fmla="*/ 0 h 417"/>
                <a:gd name="T4" fmla="*/ 68 w 68"/>
                <a:gd name="T5" fmla="*/ 11 h 417"/>
                <a:gd name="T6" fmla="*/ 68 w 68"/>
                <a:gd name="T7" fmla="*/ 238 h 417"/>
                <a:gd name="T8" fmla="*/ 68 w 68"/>
                <a:gd name="T9" fmla="*/ 417 h 417"/>
                <a:gd name="T10" fmla="*/ 0 w 68"/>
                <a:gd name="T11" fmla="*/ 417 h 417"/>
                <a:gd name="T12" fmla="*/ 0 w 68"/>
                <a:gd name="T13" fmla="*/ 238 h 417"/>
                <a:gd name="T14" fmla="*/ 0 w 68"/>
                <a:gd name="T15" fmla="*/ 11 h 417"/>
                <a:gd name="T16" fmla="*/ 11 w 68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17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417"/>
                    <a:pt x="68" y="417"/>
                    <a:pt x="68" y="41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15"/>
            <p:cNvSpPr/>
            <p:nvPr/>
          </p:nvSpPr>
          <p:spPr bwMode="auto">
            <a:xfrm>
              <a:off x="5332" y="1722"/>
              <a:ext cx="372" cy="2279"/>
            </a:xfrm>
            <a:custGeom>
              <a:avLst/>
              <a:gdLst>
                <a:gd name="T0" fmla="*/ 11 w 68"/>
                <a:gd name="T1" fmla="*/ 0 h 417"/>
                <a:gd name="T2" fmla="*/ 57 w 68"/>
                <a:gd name="T3" fmla="*/ 0 h 417"/>
                <a:gd name="T4" fmla="*/ 68 w 68"/>
                <a:gd name="T5" fmla="*/ 11 h 417"/>
                <a:gd name="T6" fmla="*/ 68 w 68"/>
                <a:gd name="T7" fmla="*/ 238 h 417"/>
                <a:gd name="T8" fmla="*/ 68 w 68"/>
                <a:gd name="T9" fmla="*/ 417 h 417"/>
                <a:gd name="T10" fmla="*/ 0 w 68"/>
                <a:gd name="T11" fmla="*/ 417 h 417"/>
                <a:gd name="T12" fmla="*/ 0 w 68"/>
                <a:gd name="T13" fmla="*/ 238 h 417"/>
                <a:gd name="T14" fmla="*/ 0 w 68"/>
                <a:gd name="T15" fmla="*/ 11 h 417"/>
                <a:gd name="T16" fmla="*/ 11 w 68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17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417"/>
                    <a:pt x="68" y="417"/>
                    <a:pt x="68" y="41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16"/>
            <p:cNvSpPr/>
            <p:nvPr/>
          </p:nvSpPr>
          <p:spPr bwMode="auto">
            <a:xfrm>
              <a:off x="5807" y="1722"/>
              <a:ext cx="372" cy="2279"/>
            </a:xfrm>
            <a:custGeom>
              <a:avLst/>
              <a:gdLst>
                <a:gd name="T0" fmla="*/ 11 w 68"/>
                <a:gd name="T1" fmla="*/ 0 h 417"/>
                <a:gd name="T2" fmla="*/ 57 w 68"/>
                <a:gd name="T3" fmla="*/ 0 h 417"/>
                <a:gd name="T4" fmla="*/ 68 w 68"/>
                <a:gd name="T5" fmla="*/ 11 h 417"/>
                <a:gd name="T6" fmla="*/ 68 w 68"/>
                <a:gd name="T7" fmla="*/ 238 h 417"/>
                <a:gd name="T8" fmla="*/ 68 w 68"/>
                <a:gd name="T9" fmla="*/ 417 h 417"/>
                <a:gd name="T10" fmla="*/ 0 w 68"/>
                <a:gd name="T11" fmla="*/ 417 h 417"/>
                <a:gd name="T12" fmla="*/ 0 w 68"/>
                <a:gd name="T13" fmla="*/ 238 h 417"/>
                <a:gd name="T14" fmla="*/ 0 w 68"/>
                <a:gd name="T15" fmla="*/ 11 h 417"/>
                <a:gd name="T16" fmla="*/ 11 w 68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17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417"/>
                    <a:pt x="68" y="417"/>
                    <a:pt x="68" y="41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17"/>
            <p:cNvSpPr/>
            <p:nvPr/>
          </p:nvSpPr>
          <p:spPr bwMode="auto">
            <a:xfrm>
              <a:off x="6283" y="1722"/>
              <a:ext cx="372" cy="2279"/>
            </a:xfrm>
            <a:custGeom>
              <a:avLst/>
              <a:gdLst>
                <a:gd name="T0" fmla="*/ 11 w 68"/>
                <a:gd name="T1" fmla="*/ 0 h 417"/>
                <a:gd name="T2" fmla="*/ 57 w 68"/>
                <a:gd name="T3" fmla="*/ 0 h 417"/>
                <a:gd name="T4" fmla="*/ 68 w 68"/>
                <a:gd name="T5" fmla="*/ 11 h 417"/>
                <a:gd name="T6" fmla="*/ 68 w 68"/>
                <a:gd name="T7" fmla="*/ 238 h 417"/>
                <a:gd name="T8" fmla="*/ 68 w 68"/>
                <a:gd name="T9" fmla="*/ 417 h 417"/>
                <a:gd name="T10" fmla="*/ 0 w 68"/>
                <a:gd name="T11" fmla="*/ 417 h 417"/>
                <a:gd name="T12" fmla="*/ 0 w 68"/>
                <a:gd name="T13" fmla="*/ 238 h 417"/>
                <a:gd name="T14" fmla="*/ 0 w 68"/>
                <a:gd name="T15" fmla="*/ 11 h 417"/>
                <a:gd name="T16" fmla="*/ 11 w 68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17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417"/>
                    <a:pt x="68" y="417"/>
                    <a:pt x="68" y="41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18"/>
            <p:cNvSpPr/>
            <p:nvPr/>
          </p:nvSpPr>
          <p:spPr bwMode="auto">
            <a:xfrm>
              <a:off x="4859" y="3662"/>
              <a:ext cx="370" cy="339"/>
            </a:xfrm>
            <a:custGeom>
              <a:avLst/>
              <a:gdLst>
                <a:gd name="T0" fmla="*/ 11 w 68"/>
                <a:gd name="T1" fmla="*/ 0 h 62"/>
                <a:gd name="T2" fmla="*/ 57 w 68"/>
                <a:gd name="T3" fmla="*/ 0 h 62"/>
                <a:gd name="T4" fmla="*/ 68 w 68"/>
                <a:gd name="T5" fmla="*/ 11 h 62"/>
                <a:gd name="T6" fmla="*/ 68 w 68"/>
                <a:gd name="T7" fmla="*/ 62 h 62"/>
                <a:gd name="T8" fmla="*/ 0 w 68"/>
                <a:gd name="T9" fmla="*/ 62 h 62"/>
                <a:gd name="T10" fmla="*/ 0 w 68"/>
                <a:gd name="T11" fmla="*/ 11 h 62"/>
                <a:gd name="T12" fmla="*/ 11 w 68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2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19"/>
            <p:cNvSpPr/>
            <p:nvPr/>
          </p:nvSpPr>
          <p:spPr bwMode="auto">
            <a:xfrm>
              <a:off x="5332" y="2835"/>
              <a:ext cx="372" cy="1165"/>
            </a:xfrm>
            <a:custGeom>
              <a:avLst/>
              <a:gdLst>
                <a:gd name="T0" fmla="*/ 11 w 68"/>
                <a:gd name="T1" fmla="*/ 0 h 213"/>
                <a:gd name="T2" fmla="*/ 57 w 68"/>
                <a:gd name="T3" fmla="*/ 0 h 213"/>
                <a:gd name="T4" fmla="*/ 68 w 68"/>
                <a:gd name="T5" fmla="*/ 11 h 213"/>
                <a:gd name="T6" fmla="*/ 68 w 68"/>
                <a:gd name="T7" fmla="*/ 213 h 213"/>
                <a:gd name="T8" fmla="*/ 0 w 68"/>
                <a:gd name="T9" fmla="*/ 213 h 213"/>
                <a:gd name="T10" fmla="*/ 0 w 68"/>
                <a:gd name="T11" fmla="*/ 11 h 213"/>
                <a:gd name="T12" fmla="*/ 11 w 68"/>
                <a:gd name="T1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13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13"/>
                    <a:pt x="68" y="213"/>
                    <a:pt x="68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20"/>
            <p:cNvSpPr/>
            <p:nvPr/>
          </p:nvSpPr>
          <p:spPr bwMode="auto">
            <a:xfrm>
              <a:off x="5807" y="2011"/>
              <a:ext cx="372" cy="1990"/>
            </a:xfrm>
            <a:custGeom>
              <a:avLst/>
              <a:gdLst>
                <a:gd name="T0" fmla="*/ 11 w 68"/>
                <a:gd name="T1" fmla="*/ 0 h 364"/>
                <a:gd name="T2" fmla="*/ 57 w 68"/>
                <a:gd name="T3" fmla="*/ 0 h 364"/>
                <a:gd name="T4" fmla="*/ 68 w 68"/>
                <a:gd name="T5" fmla="*/ 11 h 364"/>
                <a:gd name="T6" fmla="*/ 68 w 68"/>
                <a:gd name="T7" fmla="*/ 238 h 364"/>
                <a:gd name="T8" fmla="*/ 68 w 68"/>
                <a:gd name="T9" fmla="*/ 364 h 364"/>
                <a:gd name="T10" fmla="*/ 0 w 68"/>
                <a:gd name="T11" fmla="*/ 364 h 364"/>
                <a:gd name="T12" fmla="*/ 0 w 68"/>
                <a:gd name="T13" fmla="*/ 238 h 364"/>
                <a:gd name="T14" fmla="*/ 0 w 68"/>
                <a:gd name="T15" fmla="*/ 11 h 364"/>
                <a:gd name="T16" fmla="*/ 11 w 6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64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364"/>
                    <a:pt x="68" y="364"/>
                    <a:pt x="68" y="36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21"/>
            <p:cNvSpPr/>
            <p:nvPr/>
          </p:nvSpPr>
          <p:spPr bwMode="auto">
            <a:xfrm>
              <a:off x="6283" y="3126"/>
              <a:ext cx="372" cy="874"/>
            </a:xfrm>
            <a:custGeom>
              <a:avLst/>
              <a:gdLst>
                <a:gd name="T0" fmla="*/ 11 w 68"/>
                <a:gd name="T1" fmla="*/ 0 h 160"/>
                <a:gd name="T2" fmla="*/ 57 w 68"/>
                <a:gd name="T3" fmla="*/ 0 h 160"/>
                <a:gd name="T4" fmla="*/ 68 w 68"/>
                <a:gd name="T5" fmla="*/ 11 h 160"/>
                <a:gd name="T6" fmla="*/ 68 w 68"/>
                <a:gd name="T7" fmla="*/ 160 h 160"/>
                <a:gd name="T8" fmla="*/ 0 w 68"/>
                <a:gd name="T9" fmla="*/ 160 h 160"/>
                <a:gd name="T10" fmla="*/ 0 w 68"/>
                <a:gd name="T11" fmla="*/ 11 h 160"/>
                <a:gd name="T12" fmla="*/ 11 w 68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60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22"/>
            <p:cNvSpPr/>
            <p:nvPr/>
          </p:nvSpPr>
          <p:spPr bwMode="auto">
            <a:xfrm>
              <a:off x="7396" y="1722"/>
              <a:ext cx="372" cy="2279"/>
            </a:xfrm>
            <a:custGeom>
              <a:avLst/>
              <a:gdLst>
                <a:gd name="T0" fmla="*/ 11 w 68"/>
                <a:gd name="T1" fmla="*/ 0 h 417"/>
                <a:gd name="T2" fmla="*/ 57 w 68"/>
                <a:gd name="T3" fmla="*/ 0 h 417"/>
                <a:gd name="T4" fmla="*/ 68 w 68"/>
                <a:gd name="T5" fmla="*/ 11 h 417"/>
                <a:gd name="T6" fmla="*/ 68 w 68"/>
                <a:gd name="T7" fmla="*/ 238 h 417"/>
                <a:gd name="T8" fmla="*/ 68 w 68"/>
                <a:gd name="T9" fmla="*/ 417 h 417"/>
                <a:gd name="T10" fmla="*/ 0 w 68"/>
                <a:gd name="T11" fmla="*/ 417 h 417"/>
                <a:gd name="T12" fmla="*/ 0 w 68"/>
                <a:gd name="T13" fmla="*/ 238 h 417"/>
                <a:gd name="T14" fmla="*/ 0 w 68"/>
                <a:gd name="T15" fmla="*/ 11 h 417"/>
                <a:gd name="T16" fmla="*/ 11 w 68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17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417"/>
                    <a:pt x="68" y="417"/>
                    <a:pt x="68" y="41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23"/>
            <p:cNvSpPr/>
            <p:nvPr/>
          </p:nvSpPr>
          <p:spPr bwMode="auto">
            <a:xfrm>
              <a:off x="7872" y="1722"/>
              <a:ext cx="370" cy="2279"/>
            </a:xfrm>
            <a:custGeom>
              <a:avLst/>
              <a:gdLst>
                <a:gd name="T0" fmla="*/ 11 w 68"/>
                <a:gd name="T1" fmla="*/ 0 h 417"/>
                <a:gd name="T2" fmla="*/ 57 w 68"/>
                <a:gd name="T3" fmla="*/ 0 h 417"/>
                <a:gd name="T4" fmla="*/ 68 w 68"/>
                <a:gd name="T5" fmla="*/ 11 h 417"/>
                <a:gd name="T6" fmla="*/ 68 w 68"/>
                <a:gd name="T7" fmla="*/ 238 h 417"/>
                <a:gd name="T8" fmla="*/ 68 w 68"/>
                <a:gd name="T9" fmla="*/ 417 h 417"/>
                <a:gd name="T10" fmla="*/ 0 w 68"/>
                <a:gd name="T11" fmla="*/ 417 h 417"/>
                <a:gd name="T12" fmla="*/ 0 w 68"/>
                <a:gd name="T13" fmla="*/ 238 h 417"/>
                <a:gd name="T14" fmla="*/ 0 w 68"/>
                <a:gd name="T15" fmla="*/ 11 h 417"/>
                <a:gd name="T16" fmla="*/ 11 w 68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17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417"/>
                    <a:pt x="68" y="417"/>
                    <a:pt x="68" y="41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24"/>
            <p:cNvSpPr/>
            <p:nvPr/>
          </p:nvSpPr>
          <p:spPr bwMode="auto">
            <a:xfrm>
              <a:off x="8347" y="1722"/>
              <a:ext cx="370" cy="2279"/>
            </a:xfrm>
            <a:custGeom>
              <a:avLst/>
              <a:gdLst>
                <a:gd name="T0" fmla="*/ 11 w 68"/>
                <a:gd name="T1" fmla="*/ 0 h 417"/>
                <a:gd name="T2" fmla="*/ 57 w 68"/>
                <a:gd name="T3" fmla="*/ 0 h 417"/>
                <a:gd name="T4" fmla="*/ 68 w 68"/>
                <a:gd name="T5" fmla="*/ 11 h 417"/>
                <a:gd name="T6" fmla="*/ 68 w 68"/>
                <a:gd name="T7" fmla="*/ 238 h 417"/>
                <a:gd name="T8" fmla="*/ 68 w 68"/>
                <a:gd name="T9" fmla="*/ 417 h 417"/>
                <a:gd name="T10" fmla="*/ 0 w 68"/>
                <a:gd name="T11" fmla="*/ 417 h 417"/>
                <a:gd name="T12" fmla="*/ 0 w 68"/>
                <a:gd name="T13" fmla="*/ 238 h 417"/>
                <a:gd name="T14" fmla="*/ 0 w 68"/>
                <a:gd name="T15" fmla="*/ 11 h 417"/>
                <a:gd name="T16" fmla="*/ 11 w 68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17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417"/>
                    <a:pt x="68" y="417"/>
                    <a:pt x="68" y="41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25"/>
            <p:cNvSpPr/>
            <p:nvPr/>
          </p:nvSpPr>
          <p:spPr bwMode="auto">
            <a:xfrm>
              <a:off x="8820" y="1722"/>
              <a:ext cx="372" cy="2279"/>
            </a:xfrm>
            <a:custGeom>
              <a:avLst/>
              <a:gdLst>
                <a:gd name="T0" fmla="*/ 11 w 68"/>
                <a:gd name="T1" fmla="*/ 0 h 417"/>
                <a:gd name="T2" fmla="*/ 57 w 68"/>
                <a:gd name="T3" fmla="*/ 0 h 417"/>
                <a:gd name="T4" fmla="*/ 68 w 68"/>
                <a:gd name="T5" fmla="*/ 11 h 417"/>
                <a:gd name="T6" fmla="*/ 68 w 68"/>
                <a:gd name="T7" fmla="*/ 238 h 417"/>
                <a:gd name="T8" fmla="*/ 68 w 68"/>
                <a:gd name="T9" fmla="*/ 417 h 417"/>
                <a:gd name="T10" fmla="*/ 0 w 68"/>
                <a:gd name="T11" fmla="*/ 417 h 417"/>
                <a:gd name="T12" fmla="*/ 0 w 68"/>
                <a:gd name="T13" fmla="*/ 238 h 417"/>
                <a:gd name="T14" fmla="*/ 0 w 68"/>
                <a:gd name="T15" fmla="*/ 11 h 417"/>
                <a:gd name="T16" fmla="*/ 11 w 68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17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417"/>
                    <a:pt x="68" y="417"/>
                    <a:pt x="68" y="41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26"/>
            <p:cNvSpPr/>
            <p:nvPr/>
          </p:nvSpPr>
          <p:spPr bwMode="auto">
            <a:xfrm>
              <a:off x="8820" y="2001"/>
              <a:ext cx="372" cy="2000"/>
            </a:xfrm>
            <a:custGeom>
              <a:avLst/>
              <a:gdLst>
                <a:gd name="T0" fmla="*/ 11 w 68"/>
                <a:gd name="T1" fmla="*/ 0 h 366"/>
                <a:gd name="T2" fmla="*/ 57 w 68"/>
                <a:gd name="T3" fmla="*/ 0 h 366"/>
                <a:gd name="T4" fmla="*/ 68 w 68"/>
                <a:gd name="T5" fmla="*/ 11 h 366"/>
                <a:gd name="T6" fmla="*/ 68 w 68"/>
                <a:gd name="T7" fmla="*/ 238 h 366"/>
                <a:gd name="T8" fmla="*/ 68 w 68"/>
                <a:gd name="T9" fmla="*/ 366 h 366"/>
                <a:gd name="T10" fmla="*/ 0 w 68"/>
                <a:gd name="T11" fmla="*/ 366 h 366"/>
                <a:gd name="T12" fmla="*/ 0 w 68"/>
                <a:gd name="T13" fmla="*/ 238 h 366"/>
                <a:gd name="T14" fmla="*/ 0 w 68"/>
                <a:gd name="T15" fmla="*/ 11 h 366"/>
                <a:gd name="T16" fmla="*/ 11 w 68"/>
                <a:gd name="T17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66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366"/>
                    <a:pt x="68" y="366"/>
                    <a:pt x="68" y="366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27"/>
            <p:cNvSpPr/>
            <p:nvPr/>
          </p:nvSpPr>
          <p:spPr bwMode="auto">
            <a:xfrm>
              <a:off x="8347" y="2371"/>
              <a:ext cx="370" cy="1629"/>
            </a:xfrm>
            <a:custGeom>
              <a:avLst/>
              <a:gdLst>
                <a:gd name="T0" fmla="*/ 11 w 68"/>
                <a:gd name="T1" fmla="*/ 0 h 298"/>
                <a:gd name="T2" fmla="*/ 57 w 68"/>
                <a:gd name="T3" fmla="*/ 0 h 298"/>
                <a:gd name="T4" fmla="*/ 68 w 68"/>
                <a:gd name="T5" fmla="*/ 11 h 298"/>
                <a:gd name="T6" fmla="*/ 68 w 68"/>
                <a:gd name="T7" fmla="*/ 238 h 298"/>
                <a:gd name="T8" fmla="*/ 68 w 68"/>
                <a:gd name="T9" fmla="*/ 298 h 298"/>
                <a:gd name="T10" fmla="*/ 0 w 68"/>
                <a:gd name="T11" fmla="*/ 298 h 298"/>
                <a:gd name="T12" fmla="*/ 0 w 68"/>
                <a:gd name="T13" fmla="*/ 238 h 298"/>
                <a:gd name="T14" fmla="*/ 0 w 68"/>
                <a:gd name="T15" fmla="*/ 11 h 298"/>
                <a:gd name="T16" fmla="*/ 11 w 68"/>
                <a:gd name="T1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98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298"/>
                    <a:pt x="68" y="298"/>
                    <a:pt x="68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28"/>
            <p:cNvSpPr/>
            <p:nvPr/>
          </p:nvSpPr>
          <p:spPr bwMode="auto">
            <a:xfrm>
              <a:off x="7872" y="2835"/>
              <a:ext cx="370" cy="1165"/>
            </a:xfrm>
            <a:custGeom>
              <a:avLst/>
              <a:gdLst>
                <a:gd name="T0" fmla="*/ 11 w 68"/>
                <a:gd name="T1" fmla="*/ 0 h 213"/>
                <a:gd name="T2" fmla="*/ 57 w 68"/>
                <a:gd name="T3" fmla="*/ 0 h 213"/>
                <a:gd name="T4" fmla="*/ 68 w 68"/>
                <a:gd name="T5" fmla="*/ 11 h 213"/>
                <a:gd name="T6" fmla="*/ 68 w 68"/>
                <a:gd name="T7" fmla="*/ 213 h 213"/>
                <a:gd name="T8" fmla="*/ 0 w 68"/>
                <a:gd name="T9" fmla="*/ 213 h 213"/>
                <a:gd name="T10" fmla="*/ 0 w 68"/>
                <a:gd name="T11" fmla="*/ 11 h 213"/>
                <a:gd name="T12" fmla="*/ 11 w 68"/>
                <a:gd name="T1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13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13"/>
                    <a:pt x="68" y="213"/>
                    <a:pt x="68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29"/>
            <p:cNvSpPr/>
            <p:nvPr/>
          </p:nvSpPr>
          <p:spPr bwMode="auto">
            <a:xfrm>
              <a:off x="7396" y="3317"/>
              <a:ext cx="372" cy="683"/>
            </a:xfrm>
            <a:custGeom>
              <a:avLst/>
              <a:gdLst>
                <a:gd name="T0" fmla="*/ 11 w 68"/>
                <a:gd name="T1" fmla="*/ 0 h 125"/>
                <a:gd name="T2" fmla="*/ 57 w 68"/>
                <a:gd name="T3" fmla="*/ 0 h 125"/>
                <a:gd name="T4" fmla="*/ 68 w 68"/>
                <a:gd name="T5" fmla="*/ 11 h 125"/>
                <a:gd name="T6" fmla="*/ 68 w 68"/>
                <a:gd name="T7" fmla="*/ 125 h 125"/>
                <a:gd name="T8" fmla="*/ 0 w 68"/>
                <a:gd name="T9" fmla="*/ 125 h 125"/>
                <a:gd name="T10" fmla="*/ 0 w 68"/>
                <a:gd name="T11" fmla="*/ 11 h 125"/>
                <a:gd name="T12" fmla="*/ 11 w 68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25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125"/>
                    <a:pt x="68" y="125"/>
                    <a:pt x="68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30"/>
            <p:cNvSpPr/>
            <p:nvPr/>
          </p:nvSpPr>
          <p:spPr bwMode="auto">
            <a:xfrm>
              <a:off x="10071" y="1722"/>
              <a:ext cx="372" cy="2279"/>
            </a:xfrm>
            <a:custGeom>
              <a:avLst/>
              <a:gdLst>
                <a:gd name="T0" fmla="*/ 11 w 68"/>
                <a:gd name="T1" fmla="*/ 0 h 417"/>
                <a:gd name="T2" fmla="*/ 56 w 68"/>
                <a:gd name="T3" fmla="*/ 0 h 417"/>
                <a:gd name="T4" fmla="*/ 68 w 68"/>
                <a:gd name="T5" fmla="*/ 11 h 417"/>
                <a:gd name="T6" fmla="*/ 68 w 68"/>
                <a:gd name="T7" fmla="*/ 238 h 417"/>
                <a:gd name="T8" fmla="*/ 68 w 68"/>
                <a:gd name="T9" fmla="*/ 417 h 417"/>
                <a:gd name="T10" fmla="*/ 0 w 68"/>
                <a:gd name="T11" fmla="*/ 417 h 417"/>
                <a:gd name="T12" fmla="*/ 0 w 68"/>
                <a:gd name="T13" fmla="*/ 238 h 417"/>
                <a:gd name="T14" fmla="*/ 0 w 68"/>
                <a:gd name="T15" fmla="*/ 11 h 417"/>
                <a:gd name="T16" fmla="*/ 11 w 68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17">
                  <a:moveTo>
                    <a:pt x="11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417"/>
                    <a:pt x="68" y="417"/>
                    <a:pt x="68" y="41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31"/>
            <p:cNvSpPr/>
            <p:nvPr/>
          </p:nvSpPr>
          <p:spPr bwMode="auto">
            <a:xfrm>
              <a:off x="10540" y="1722"/>
              <a:ext cx="372" cy="2279"/>
            </a:xfrm>
            <a:custGeom>
              <a:avLst/>
              <a:gdLst>
                <a:gd name="T0" fmla="*/ 11 w 68"/>
                <a:gd name="T1" fmla="*/ 0 h 417"/>
                <a:gd name="T2" fmla="*/ 57 w 68"/>
                <a:gd name="T3" fmla="*/ 0 h 417"/>
                <a:gd name="T4" fmla="*/ 68 w 68"/>
                <a:gd name="T5" fmla="*/ 11 h 417"/>
                <a:gd name="T6" fmla="*/ 68 w 68"/>
                <a:gd name="T7" fmla="*/ 238 h 417"/>
                <a:gd name="T8" fmla="*/ 68 w 68"/>
                <a:gd name="T9" fmla="*/ 417 h 417"/>
                <a:gd name="T10" fmla="*/ 0 w 68"/>
                <a:gd name="T11" fmla="*/ 417 h 417"/>
                <a:gd name="T12" fmla="*/ 0 w 68"/>
                <a:gd name="T13" fmla="*/ 238 h 417"/>
                <a:gd name="T14" fmla="*/ 0 w 68"/>
                <a:gd name="T15" fmla="*/ 11 h 417"/>
                <a:gd name="T16" fmla="*/ 11 w 68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17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417"/>
                    <a:pt x="68" y="417"/>
                    <a:pt x="68" y="41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32"/>
            <p:cNvSpPr/>
            <p:nvPr/>
          </p:nvSpPr>
          <p:spPr bwMode="auto">
            <a:xfrm>
              <a:off x="11016" y="1722"/>
              <a:ext cx="370" cy="2279"/>
            </a:xfrm>
            <a:custGeom>
              <a:avLst/>
              <a:gdLst>
                <a:gd name="T0" fmla="*/ 11 w 68"/>
                <a:gd name="T1" fmla="*/ 0 h 417"/>
                <a:gd name="T2" fmla="*/ 57 w 68"/>
                <a:gd name="T3" fmla="*/ 0 h 417"/>
                <a:gd name="T4" fmla="*/ 68 w 68"/>
                <a:gd name="T5" fmla="*/ 11 h 417"/>
                <a:gd name="T6" fmla="*/ 68 w 68"/>
                <a:gd name="T7" fmla="*/ 238 h 417"/>
                <a:gd name="T8" fmla="*/ 68 w 68"/>
                <a:gd name="T9" fmla="*/ 417 h 417"/>
                <a:gd name="T10" fmla="*/ 0 w 68"/>
                <a:gd name="T11" fmla="*/ 417 h 417"/>
                <a:gd name="T12" fmla="*/ 0 w 68"/>
                <a:gd name="T13" fmla="*/ 238 h 417"/>
                <a:gd name="T14" fmla="*/ 0 w 68"/>
                <a:gd name="T15" fmla="*/ 11 h 417"/>
                <a:gd name="T16" fmla="*/ 11 w 68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17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417"/>
                    <a:pt x="68" y="417"/>
                    <a:pt x="68" y="41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33"/>
            <p:cNvSpPr/>
            <p:nvPr/>
          </p:nvSpPr>
          <p:spPr bwMode="auto">
            <a:xfrm>
              <a:off x="11491" y="1722"/>
              <a:ext cx="370" cy="2279"/>
            </a:xfrm>
            <a:custGeom>
              <a:avLst/>
              <a:gdLst>
                <a:gd name="T0" fmla="*/ 11 w 68"/>
                <a:gd name="T1" fmla="*/ 0 h 417"/>
                <a:gd name="T2" fmla="*/ 57 w 68"/>
                <a:gd name="T3" fmla="*/ 0 h 417"/>
                <a:gd name="T4" fmla="*/ 68 w 68"/>
                <a:gd name="T5" fmla="*/ 11 h 417"/>
                <a:gd name="T6" fmla="*/ 68 w 68"/>
                <a:gd name="T7" fmla="*/ 238 h 417"/>
                <a:gd name="T8" fmla="*/ 68 w 68"/>
                <a:gd name="T9" fmla="*/ 417 h 417"/>
                <a:gd name="T10" fmla="*/ 0 w 68"/>
                <a:gd name="T11" fmla="*/ 417 h 417"/>
                <a:gd name="T12" fmla="*/ 0 w 68"/>
                <a:gd name="T13" fmla="*/ 238 h 417"/>
                <a:gd name="T14" fmla="*/ 0 w 68"/>
                <a:gd name="T15" fmla="*/ 11 h 417"/>
                <a:gd name="T16" fmla="*/ 11 w 68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17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417"/>
                    <a:pt x="68" y="417"/>
                    <a:pt x="68" y="41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34"/>
            <p:cNvSpPr/>
            <p:nvPr/>
          </p:nvSpPr>
          <p:spPr bwMode="auto">
            <a:xfrm>
              <a:off x="11491" y="2023"/>
              <a:ext cx="370" cy="1978"/>
            </a:xfrm>
            <a:custGeom>
              <a:avLst/>
              <a:gdLst>
                <a:gd name="T0" fmla="*/ 11 w 68"/>
                <a:gd name="T1" fmla="*/ 0 h 362"/>
                <a:gd name="T2" fmla="*/ 57 w 68"/>
                <a:gd name="T3" fmla="*/ 0 h 362"/>
                <a:gd name="T4" fmla="*/ 68 w 68"/>
                <a:gd name="T5" fmla="*/ 11 h 362"/>
                <a:gd name="T6" fmla="*/ 68 w 68"/>
                <a:gd name="T7" fmla="*/ 238 h 362"/>
                <a:gd name="T8" fmla="*/ 68 w 68"/>
                <a:gd name="T9" fmla="*/ 362 h 362"/>
                <a:gd name="T10" fmla="*/ 0 w 68"/>
                <a:gd name="T11" fmla="*/ 362 h 362"/>
                <a:gd name="T12" fmla="*/ 0 w 68"/>
                <a:gd name="T13" fmla="*/ 238 h 362"/>
                <a:gd name="T14" fmla="*/ 0 w 68"/>
                <a:gd name="T15" fmla="*/ 11 h 362"/>
                <a:gd name="T16" fmla="*/ 11 w 68"/>
                <a:gd name="T1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62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362"/>
                    <a:pt x="68" y="362"/>
                    <a:pt x="68" y="362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35"/>
            <p:cNvSpPr/>
            <p:nvPr/>
          </p:nvSpPr>
          <p:spPr bwMode="auto">
            <a:xfrm>
              <a:off x="11016" y="2196"/>
              <a:ext cx="370" cy="1805"/>
            </a:xfrm>
            <a:custGeom>
              <a:avLst/>
              <a:gdLst>
                <a:gd name="T0" fmla="*/ 11 w 68"/>
                <a:gd name="T1" fmla="*/ 0 h 330"/>
                <a:gd name="T2" fmla="*/ 57 w 68"/>
                <a:gd name="T3" fmla="*/ 0 h 330"/>
                <a:gd name="T4" fmla="*/ 68 w 68"/>
                <a:gd name="T5" fmla="*/ 11 h 330"/>
                <a:gd name="T6" fmla="*/ 68 w 68"/>
                <a:gd name="T7" fmla="*/ 238 h 330"/>
                <a:gd name="T8" fmla="*/ 68 w 68"/>
                <a:gd name="T9" fmla="*/ 330 h 330"/>
                <a:gd name="T10" fmla="*/ 0 w 68"/>
                <a:gd name="T11" fmla="*/ 330 h 330"/>
                <a:gd name="T12" fmla="*/ 0 w 68"/>
                <a:gd name="T13" fmla="*/ 238 h 330"/>
                <a:gd name="T14" fmla="*/ 0 w 68"/>
                <a:gd name="T15" fmla="*/ 11 h 330"/>
                <a:gd name="T16" fmla="*/ 11 w 68"/>
                <a:gd name="T17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30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330"/>
                    <a:pt x="68" y="330"/>
                    <a:pt x="68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36"/>
            <p:cNvSpPr/>
            <p:nvPr/>
          </p:nvSpPr>
          <p:spPr bwMode="auto">
            <a:xfrm>
              <a:off x="10540" y="3514"/>
              <a:ext cx="372" cy="486"/>
            </a:xfrm>
            <a:custGeom>
              <a:avLst/>
              <a:gdLst>
                <a:gd name="T0" fmla="*/ 11 w 68"/>
                <a:gd name="T1" fmla="*/ 0 h 89"/>
                <a:gd name="T2" fmla="*/ 57 w 68"/>
                <a:gd name="T3" fmla="*/ 0 h 89"/>
                <a:gd name="T4" fmla="*/ 68 w 68"/>
                <a:gd name="T5" fmla="*/ 11 h 89"/>
                <a:gd name="T6" fmla="*/ 68 w 68"/>
                <a:gd name="T7" fmla="*/ 89 h 89"/>
                <a:gd name="T8" fmla="*/ 0 w 68"/>
                <a:gd name="T9" fmla="*/ 89 h 89"/>
                <a:gd name="T10" fmla="*/ 0 w 68"/>
                <a:gd name="T11" fmla="*/ 11 h 89"/>
                <a:gd name="T12" fmla="*/ 11 w 68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89">
                  <a:moveTo>
                    <a:pt x="1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37"/>
            <p:cNvSpPr/>
            <p:nvPr/>
          </p:nvSpPr>
          <p:spPr bwMode="auto">
            <a:xfrm>
              <a:off x="10071" y="2612"/>
              <a:ext cx="372" cy="1388"/>
            </a:xfrm>
            <a:custGeom>
              <a:avLst/>
              <a:gdLst>
                <a:gd name="T0" fmla="*/ 11 w 68"/>
                <a:gd name="T1" fmla="*/ 0 h 254"/>
                <a:gd name="T2" fmla="*/ 56 w 68"/>
                <a:gd name="T3" fmla="*/ 0 h 254"/>
                <a:gd name="T4" fmla="*/ 68 w 68"/>
                <a:gd name="T5" fmla="*/ 11 h 254"/>
                <a:gd name="T6" fmla="*/ 68 w 68"/>
                <a:gd name="T7" fmla="*/ 238 h 254"/>
                <a:gd name="T8" fmla="*/ 68 w 68"/>
                <a:gd name="T9" fmla="*/ 254 h 254"/>
                <a:gd name="T10" fmla="*/ 0 w 68"/>
                <a:gd name="T11" fmla="*/ 254 h 254"/>
                <a:gd name="T12" fmla="*/ 0 w 68"/>
                <a:gd name="T13" fmla="*/ 238 h 254"/>
                <a:gd name="T14" fmla="*/ 0 w 68"/>
                <a:gd name="T15" fmla="*/ 11 h 254"/>
                <a:gd name="T16" fmla="*/ 11 w 68"/>
                <a:gd name="T1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54">
                  <a:moveTo>
                    <a:pt x="11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63" y="0"/>
                    <a:pt x="68" y="5"/>
                    <a:pt x="68" y="11"/>
                  </a:cubicBezTo>
                  <a:cubicBezTo>
                    <a:pt x="68" y="238"/>
                    <a:pt x="68" y="238"/>
                    <a:pt x="68" y="238"/>
                  </a:cubicBezTo>
                  <a:cubicBezTo>
                    <a:pt x="68" y="254"/>
                    <a:pt x="68" y="254"/>
                    <a:pt x="68" y="254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39"/>
            <p:cNvSpPr>
              <a:spLocks noEditPoints="1"/>
            </p:cNvSpPr>
            <p:nvPr/>
          </p:nvSpPr>
          <p:spPr bwMode="auto">
            <a:xfrm>
              <a:off x="2894" y="4546"/>
              <a:ext cx="602" cy="611"/>
            </a:xfrm>
            <a:custGeom>
              <a:avLst/>
              <a:gdLst>
                <a:gd name="T0" fmla="*/ 43 w 57"/>
                <a:gd name="T1" fmla="*/ 9 h 58"/>
                <a:gd name="T2" fmla="*/ 4 w 57"/>
                <a:gd name="T3" fmla="*/ 22 h 58"/>
                <a:gd name="T4" fmla="*/ 5 w 57"/>
                <a:gd name="T5" fmla="*/ 25 h 58"/>
                <a:gd name="T6" fmla="*/ 6 w 57"/>
                <a:gd name="T7" fmla="*/ 30 h 58"/>
                <a:gd name="T8" fmla="*/ 7 w 57"/>
                <a:gd name="T9" fmla="*/ 35 h 58"/>
                <a:gd name="T10" fmla="*/ 10 w 57"/>
                <a:gd name="T11" fmla="*/ 39 h 58"/>
                <a:gd name="T12" fmla="*/ 12 w 57"/>
                <a:gd name="T13" fmla="*/ 41 h 58"/>
                <a:gd name="T14" fmla="*/ 13 w 57"/>
                <a:gd name="T15" fmla="*/ 49 h 58"/>
                <a:gd name="T16" fmla="*/ 16 w 57"/>
                <a:gd name="T17" fmla="*/ 52 h 58"/>
                <a:gd name="T18" fmla="*/ 17 w 57"/>
                <a:gd name="T19" fmla="*/ 51 h 58"/>
                <a:gd name="T20" fmla="*/ 18 w 57"/>
                <a:gd name="T21" fmla="*/ 47 h 58"/>
                <a:gd name="T22" fmla="*/ 20 w 57"/>
                <a:gd name="T23" fmla="*/ 41 h 58"/>
                <a:gd name="T24" fmla="*/ 24 w 57"/>
                <a:gd name="T25" fmla="*/ 36 h 58"/>
                <a:gd name="T26" fmla="*/ 26 w 57"/>
                <a:gd name="T27" fmla="*/ 33 h 58"/>
                <a:gd name="T28" fmla="*/ 22 w 57"/>
                <a:gd name="T29" fmla="*/ 30 h 58"/>
                <a:gd name="T30" fmla="*/ 19 w 57"/>
                <a:gd name="T31" fmla="*/ 29 h 58"/>
                <a:gd name="T32" fmla="*/ 16 w 57"/>
                <a:gd name="T33" fmla="*/ 26 h 58"/>
                <a:gd name="T34" fmla="*/ 12 w 57"/>
                <a:gd name="T35" fmla="*/ 24 h 58"/>
                <a:gd name="T36" fmla="*/ 8 w 57"/>
                <a:gd name="T37" fmla="*/ 24 h 58"/>
                <a:gd name="T38" fmla="*/ 6 w 57"/>
                <a:gd name="T39" fmla="*/ 22 h 58"/>
                <a:gd name="T40" fmla="*/ 6 w 57"/>
                <a:gd name="T41" fmla="*/ 18 h 58"/>
                <a:gd name="T42" fmla="*/ 4 w 57"/>
                <a:gd name="T43" fmla="*/ 19 h 58"/>
                <a:gd name="T44" fmla="*/ 6 w 57"/>
                <a:gd name="T45" fmla="*/ 15 h 58"/>
                <a:gd name="T46" fmla="*/ 9 w 57"/>
                <a:gd name="T47" fmla="*/ 15 h 58"/>
                <a:gd name="T48" fmla="*/ 11 w 57"/>
                <a:gd name="T49" fmla="*/ 13 h 58"/>
                <a:gd name="T50" fmla="*/ 15 w 57"/>
                <a:gd name="T51" fmla="*/ 9 h 58"/>
                <a:gd name="T52" fmla="*/ 16 w 57"/>
                <a:gd name="T53" fmla="*/ 8 h 58"/>
                <a:gd name="T54" fmla="*/ 21 w 57"/>
                <a:gd name="T55" fmla="*/ 6 h 58"/>
                <a:gd name="T56" fmla="*/ 17 w 57"/>
                <a:gd name="T57" fmla="*/ 4 h 58"/>
                <a:gd name="T58" fmla="*/ 16 w 57"/>
                <a:gd name="T59" fmla="*/ 4 h 58"/>
                <a:gd name="T60" fmla="*/ 24 w 57"/>
                <a:gd name="T61" fmla="*/ 1 h 58"/>
                <a:gd name="T62" fmla="*/ 27 w 57"/>
                <a:gd name="T63" fmla="*/ 3 h 58"/>
                <a:gd name="T64" fmla="*/ 41 w 57"/>
                <a:gd name="T65" fmla="*/ 3 h 58"/>
                <a:gd name="T66" fmla="*/ 39 w 57"/>
                <a:gd name="T67" fmla="*/ 6 h 58"/>
                <a:gd name="T68" fmla="*/ 42 w 57"/>
                <a:gd name="T69" fmla="*/ 10 h 58"/>
                <a:gd name="T70" fmla="*/ 44 w 57"/>
                <a:gd name="T71" fmla="*/ 10 h 58"/>
                <a:gd name="T72" fmla="*/ 46 w 57"/>
                <a:gd name="T73" fmla="*/ 9 h 58"/>
                <a:gd name="T74" fmla="*/ 48 w 57"/>
                <a:gd name="T75" fmla="*/ 12 h 58"/>
                <a:gd name="T76" fmla="*/ 50 w 57"/>
                <a:gd name="T77" fmla="*/ 13 h 58"/>
                <a:gd name="T78" fmla="*/ 47 w 57"/>
                <a:gd name="T79" fmla="*/ 14 h 58"/>
                <a:gd name="T80" fmla="*/ 44 w 57"/>
                <a:gd name="T81" fmla="*/ 12 h 58"/>
                <a:gd name="T82" fmla="*/ 40 w 57"/>
                <a:gd name="T83" fmla="*/ 12 h 58"/>
                <a:gd name="T84" fmla="*/ 36 w 57"/>
                <a:gd name="T85" fmla="*/ 15 h 58"/>
                <a:gd name="T86" fmla="*/ 34 w 57"/>
                <a:gd name="T87" fmla="*/ 20 h 58"/>
                <a:gd name="T88" fmla="*/ 36 w 57"/>
                <a:gd name="T89" fmla="*/ 25 h 58"/>
                <a:gd name="T90" fmla="*/ 40 w 57"/>
                <a:gd name="T91" fmla="*/ 27 h 58"/>
                <a:gd name="T92" fmla="*/ 45 w 57"/>
                <a:gd name="T93" fmla="*/ 27 h 58"/>
                <a:gd name="T94" fmla="*/ 47 w 57"/>
                <a:gd name="T95" fmla="*/ 30 h 58"/>
                <a:gd name="T96" fmla="*/ 47 w 57"/>
                <a:gd name="T97" fmla="*/ 35 h 58"/>
                <a:gd name="T98" fmla="*/ 47 w 57"/>
                <a:gd name="T99" fmla="*/ 40 h 58"/>
                <a:gd name="T100" fmla="*/ 50 w 57"/>
                <a:gd name="T101" fmla="*/ 45 h 58"/>
                <a:gd name="T102" fmla="*/ 53 w 57"/>
                <a:gd name="T103" fmla="*/ 41 h 58"/>
                <a:gd name="T104" fmla="*/ 56 w 57"/>
                <a:gd name="T105" fmla="*/ 34 h 58"/>
                <a:gd name="T106" fmla="*/ 56 w 57"/>
                <a:gd name="T107" fmla="*/ 26 h 58"/>
                <a:gd name="T108" fmla="*/ 54 w 57"/>
                <a:gd name="T109" fmla="*/ 19 h 58"/>
                <a:gd name="T110" fmla="*/ 52 w 57"/>
                <a:gd name="T111" fmla="*/ 16 h 58"/>
                <a:gd name="T112" fmla="*/ 55 w 57"/>
                <a:gd name="T113" fmla="*/ 20 h 58"/>
                <a:gd name="T114" fmla="*/ 39 w 57"/>
                <a:gd name="T115" fmla="*/ 5 h 58"/>
                <a:gd name="T116" fmla="*/ 37 w 57"/>
                <a:gd name="T117" fmla="*/ 3 h 58"/>
                <a:gd name="T118" fmla="*/ 38 w 57"/>
                <a:gd name="T119" fmla="*/ 5 h 58"/>
                <a:gd name="T120" fmla="*/ 36 w 57"/>
                <a:gd name="T121" fmla="*/ 2 h 58"/>
                <a:gd name="T122" fmla="*/ 54 w 57"/>
                <a:gd name="T123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" h="58"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lose/>
                  <a:moveTo>
                    <a:pt x="43" y="9"/>
                  </a:move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9"/>
                    <a:pt x="42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lose/>
                  <a:moveTo>
                    <a:pt x="55" y="19"/>
                  </a:moveTo>
                  <a:cubicBezTo>
                    <a:pt x="56" y="22"/>
                    <a:pt x="57" y="25"/>
                    <a:pt x="57" y="29"/>
                  </a:cubicBez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25"/>
                    <a:pt x="1" y="21"/>
                    <a:pt x="2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8"/>
                    <a:pt x="9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5" y="50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49"/>
                  </a:cubicBezTo>
                  <a:cubicBezTo>
                    <a:pt x="17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8" y="48"/>
                  </a:cubicBezTo>
                  <a:cubicBezTo>
                    <a:pt x="18" y="48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5" y="32"/>
                  </a:cubicBezTo>
                  <a:cubicBezTo>
                    <a:pt x="25" y="32"/>
                    <a:pt x="25" y="32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4" y="25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5" y="10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2"/>
                    <a:pt x="22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7" y="1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9"/>
                  </a:cubicBezTo>
                  <a:cubicBezTo>
                    <a:pt x="39" y="9"/>
                    <a:pt x="39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0"/>
                    <a:pt x="47" y="10"/>
                    <a:pt x="47" y="10"/>
                  </a:cubicBezTo>
                  <a:cubicBezTo>
                    <a:pt x="47" y="10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7" y="8"/>
                  </a:cubicBezTo>
                  <a:cubicBezTo>
                    <a:pt x="47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5" y="22"/>
                  </a:cubicBezTo>
                  <a:cubicBezTo>
                    <a:pt x="35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6" y="23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6"/>
                    <a:pt x="37" y="26"/>
                  </a:cubicBezTo>
                  <a:cubicBezTo>
                    <a:pt x="37" y="26"/>
                    <a:pt x="37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7" y="28"/>
                    <a:pt x="47" y="28"/>
                  </a:cubicBezTo>
                  <a:cubicBezTo>
                    <a:pt x="47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2"/>
                    <a:pt x="47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5"/>
                    <a:pt x="47" y="45"/>
                  </a:cubicBezTo>
                  <a:cubicBezTo>
                    <a:pt x="47" y="45"/>
                    <a:pt x="47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46"/>
                    <a:pt x="48" y="46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4"/>
                    <a:pt x="50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2" y="44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1" y="42"/>
                    <a:pt x="51" y="42"/>
                  </a:cubicBezTo>
                  <a:cubicBezTo>
                    <a:pt x="51" y="42"/>
                    <a:pt x="51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3" y="41"/>
                    <a:pt x="53" y="41"/>
                  </a:cubicBezTo>
                  <a:cubicBezTo>
                    <a:pt x="53" y="41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4" y="39"/>
                    <a:pt x="54" y="39"/>
                  </a:cubicBezTo>
                  <a:cubicBezTo>
                    <a:pt x="54" y="39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2"/>
                  </a:cubicBezTo>
                  <a:cubicBezTo>
                    <a:pt x="55" y="22"/>
                    <a:pt x="55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5" y="19"/>
                    <a:pt x="55" y="19"/>
                    <a:pt x="55" y="19"/>
                  </a:cubicBezTo>
                  <a:close/>
                  <a:moveTo>
                    <a:pt x="39" y="3"/>
                  </a:moveTo>
                  <a:cubicBezTo>
                    <a:pt x="39" y="3"/>
                    <a:pt x="39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9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lose/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2"/>
                    <a:pt x="38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lose/>
                  <a:moveTo>
                    <a:pt x="55" y="38"/>
                  </a:moveTo>
                  <a:cubicBezTo>
                    <a:pt x="56" y="38"/>
                    <a:pt x="56" y="38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43"/>
            <p:cNvSpPr>
              <a:spLocks noEditPoints="1"/>
            </p:cNvSpPr>
            <p:nvPr/>
          </p:nvSpPr>
          <p:spPr bwMode="auto">
            <a:xfrm>
              <a:off x="8039" y="4643"/>
              <a:ext cx="519" cy="419"/>
            </a:xfrm>
            <a:custGeom>
              <a:avLst/>
              <a:gdLst>
                <a:gd name="T0" fmla="*/ 25 w 45"/>
                <a:gd name="T1" fmla="*/ 23 h 36"/>
                <a:gd name="T2" fmla="*/ 25 w 45"/>
                <a:gd name="T3" fmla="*/ 24 h 36"/>
                <a:gd name="T4" fmla="*/ 24 w 45"/>
                <a:gd name="T5" fmla="*/ 24 h 36"/>
                <a:gd name="T6" fmla="*/ 23 w 45"/>
                <a:gd name="T7" fmla="*/ 24 h 36"/>
                <a:gd name="T8" fmla="*/ 21 w 45"/>
                <a:gd name="T9" fmla="*/ 24 h 36"/>
                <a:gd name="T10" fmla="*/ 21 w 45"/>
                <a:gd name="T11" fmla="*/ 24 h 36"/>
                <a:gd name="T12" fmla="*/ 21 w 45"/>
                <a:gd name="T13" fmla="*/ 23 h 36"/>
                <a:gd name="T14" fmla="*/ 0 w 45"/>
                <a:gd name="T15" fmla="*/ 16 h 36"/>
                <a:gd name="T16" fmla="*/ 0 w 45"/>
                <a:gd name="T17" fmla="*/ 29 h 36"/>
                <a:gd name="T18" fmla="*/ 7 w 45"/>
                <a:gd name="T19" fmla="*/ 36 h 36"/>
                <a:gd name="T20" fmla="*/ 23 w 45"/>
                <a:gd name="T21" fmla="*/ 36 h 36"/>
                <a:gd name="T22" fmla="*/ 38 w 45"/>
                <a:gd name="T23" fmla="*/ 36 h 36"/>
                <a:gd name="T24" fmla="*/ 45 w 45"/>
                <a:gd name="T25" fmla="*/ 29 h 36"/>
                <a:gd name="T26" fmla="*/ 45 w 45"/>
                <a:gd name="T27" fmla="*/ 16 h 36"/>
                <a:gd name="T28" fmla="*/ 25 w 45"/>
                <a:gd name="T29" fmla="*/ 23 h 36"/>
                <a:gd name="T30" fmla="*/ 23 w 45"/>
                <a:gd name="T31" fmla="*/ 21 h 36"/>
                <a:gd name="T32" fmla="*/ 23 w 45"/>
                <a:gd name="T33" fmla="*/ 21 h 36"/>
                <a:gd name="T34" fmla="*/ 24 w 45"/>
                <a:gd name="T35" fmla="*/ 21 h 36"/>
                <a:gd name="T36" fmla="*/ 24 w 45"/>
                <a:gd name="T37" fmla="*/ 23 h 36"/>
                <a:gd name="T38" fmla="*/ 23 w 45"/>
                <a:gd name="T39" fmla="*/ 24 h 36"/>
                <a:gd name="T40" fmla="*/ 23 w 45"/>
                <a:gd name="T41" fmla="*/ 24 h 36"/>
                <a:gd name="T42" fmla="*/ 22 w 45"/>
                <a:gd name="T43" fmla="*/ 24 h 36"/>
                <a:gd name="T44" fmla="*/ 21 w 45"/>
                <a:gd name="T45" fmla="*/ 23 h 36"/>
                <a:gd name="T46" fmla="*/ 21 w 45"/>
                <a:gd name="T47" fmla="*/ 21 h 36"/>
                <a:gd name="T48" fmla="*/ 22 w 45"/>
                <a:gd name="T49" fmla="*/ 21 h 36"/>
                <a:gd name="T50" fmla="*/ 23 w 45"/>
                <a:gd name="T51" fmla="*/ 21 h 36"/>
                <a:gd name="T52" fmla="*/ 21 w 45"/>
                <a:gd name="T53" fmla="*/ 21 h 36"/>
                <a:gd name="T54" fmla="*/ 21 w 45"/>
                <a:gd name="T55" fmla="*/ 22 h 36"/>
                <a:gd name="T56" fmla="*/ 0 w 45"/>
                <a:gd name="T57" fmla="*/ 15 h 36"/>
                <a:gd name="T58" fmla="*/ 7 w 45"/>
                <a:gd name="T59" fmla="*/ 9 h 36"/>
                <a:gd name="T60" fmla="*/ 23 w 45"/>
                <a:gd name="T61" fmla="*/ 9 h 36"/>
                <a:gd name="T62" fmla="*/ 38 w 45"/>
                <a:gd name="T63" fmla="*/ 9 h 36"/>
                <a:gd name="T64" fmla="*/ 45 w 45"/>
                <a:gd name="T65" fmla="*/ 15 h 36"/>
                <a:gd name="T66" fmla="*/ 25 w 45"/>
                <a:gd name="T67" fmla="*/ 22 h 36"/>
                <a:gd name="T68" fmla="*/ 25 w 45"/>
                <a:gd name="T69" fmla="*/ 21 h 36"/>
                <a:gd name="T70" fmla="*/ 24 w 45"/>
                <a:gd name="T71" fmla="*/ 20 h 36"/>
                <a:gd name="T72" fmla="*/ 23 w 45"/>
                <a:gd name="T73" fmla="*/ 20 h 36"/>
                <a:gd name="T74" fmla="*/ 21 w 45"/>
                <a:gd name="T75" fmla="*/ 20 h 36"/>
                <a:gd name="T76" fmla="*/ 21 w 45"/>
                <a:gd name="T77" fmla="*/ 21 h 36"/>
                <a:gd name="T78" fmla="*/ 23 w 45"/>
                <a:gd name="T79" fmla="*/ 1 h 36"/>
                <a:gd name="T80" fmla="*/ 23 w 45"/>
                <a:gd name="T81" fmla="*/ 1 h 36"/>
                <a:gd name="T82" fmla="*/ 30 w 45"/>
                <a:gd name="T83" fmla="*/ 8 h 36"/>
                <a:gd name="T84" fmla="*/ 31 w 45"/>
                <a:gd name="T85" fmla="*/ 8 h 36"/>
                <a:gd name="T86" fmla="*/ 23 w 45"/>
                <a:gd name="T87" fmla="*/ 0 h 36"/>
                <a:gd name="T88" fmla="*/ 23 w 45"/>
                <a:gd name="T89" fmla="*/ 0 h 36"/>
                <a:gd name="T90" fmla="*/ 14 w 45"/>
                <a:gd name="T91" fmla="*/ 8 h 36"/>
                <a:gd name="T92" fmla="*/ 16 w 45"/>
                <a:gd name="T93" fmla="*/ 8 h 36"/>
                <a:gd name="T94" fmla="*/ 23 w 45"/>
                <a:gd name="T95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" h="36">
                  <a:moveTo>
                    <a:pt x="25" y="23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6"/>
                    <a:pt x="7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2" y="36"/>
                    <a:pt x="45" y="33"/>
                    <a:pt x="45" y="29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25" y="23"/>
                    <a:pt x="25" y="23"/>
                    <a:pt x="25" y="23"/>
                  </a:cubicBezTo>
                  <a:close/>
                  <a:moveTo>
                    <a:pt x="23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1" y="23"/>
                    <a:pt x="21" y="2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lose/>
                  <a:moveTo>
                    <a:pt x="21" y="21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1"/>
                    <a:pt x="4" y="9"/>
                    <a:pt x="7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2" y="9"/>
                    <a:pt x="45" y="11"/>
                    <a:pt x="45" y="15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0"/>
                    <a:pt x="25" y="20"/>
                    <a:pt x="24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1"/>
                  </a:cubicBezTo>
                  <a:close/>
                  <a:moveTo>
                    <a:pt x="23" y="1"/>
                  </a:moveTo>
                  <a:cubicBezTo>
                    <a:pt x="23" y="1"/>
                    <a:pt x="23" y="1"/>
                    <a:pt x="23" y="1"/>
                  </a:cubicBezTo>
                  <a:cubicBezTo>
                    <a:pt x="27" y="1"/>
                    <a:pt x="30" y="4"/>
                    <a:pt x="30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4"/>
                    <a:pt x="27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0"/>
                    <a:pt x="14" y="4"/>
                    <a:pt x="1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9" y="1"/>
                    <a:pt x="23" y="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44"/>
            <p:cNvSpPr>
              <a:spLocks noEditPoints="1"/>
            </p:cNvSpPr>
            <p:nvPr/>
          </p:nvSpPr>
          <p:spPr bwMode="auto">
            <a:xfrm>
              <a:off x="5457" y="4594"/>
              <a:ext cx="593" cy="517"/>
            </a:xfrm>
            <a:custGeom>
              <a:avLst/>
              <a:gdLst>
                <a:gd name="T0" fmla="*/ 41 w 62"/>
                <a:gd name="T1" fmla="*/ 31 h 54"/>
                <a:gd name="T2" fmla="*/ 34 w 62"/>
                <a:gd name="T3" fmla="*/ 23 h 54"/>
                <a:gd name="T4" fmla="*/ 33 w 62"/>
                <a:gd name="T5" fmla="*/ 17 h 54"/>
                <a:gd name="T6" fmla="*/ 30 w 62"/>
                <a:gd name="T7" fmla="*/ 20 h 54"/>
                <a:gd name="T8" fmla="*/ 23 w 62"/>
                <a:gd name="T9" fmla="*/ 13 h 54"/>
                <a:gd name="T10" fmla="*/ 18 w 62"/>
                <a:gd name="T11" fmla="*/ 17 h 54"/>
                <a:gd name="T12" fmla="*/ 7 w 62"/>
                <a:gd name="T13" fmla="*/ 17 h 54"/>
                <a:gd name="T14" fmla="*/ 7 w 62"/>
                <a:gd name="T15" fmla="*/ 23 h 54"/>
                <a:gd name="T16" fmla="*/ 0 w 62"/>
                <a:gd name="T17" fmla="*/ 31 h 54"/>
                <a:gd name="T18" fmla="*/ 4 w 62"/>
                <a:gd name="T19" fmla="*/ 36 h 54"/>
                <a:gd name="T20" fmla="*/ 4 w 62"/>
                <a:gd name="T21" fmla="*/ 46 h 54"/>
                <a:gd name="T22" fmla="*/ 10 w 62"/>
                <a:gd name="T23" fmla="*/ 47 h 54"/>
                <a:gd name="T24" fmla="*/ 18 w 62"/>
                <a:gd name="T25" fmla="*/ 54 h 54"/>
                <a:gd name="T26" fmla="*/ 23 w 62"/>
                <a:gd name="T27" fmla="*/ 50 h 54"/>
                <a:gd name="T28" fmla="*/ 32 w 62"/>
                <a:gd name="T29" fmla="*/ 48 h 54"/>
                <a:gd name="T30" fmla="*/ 37 w 62"/>
                <a:gd name="T31" fmla="*/ 46 h 54"/>
                <a:gd name="T32" fmla="*/ 37 w 62"/>
                <a:gd name="T33" fmla="*/ 36 h 54"/>
                <a:gd name="T34" fmla="*/ 32 w 62"/>
                <a:gd name="T35" fmla="*/ 38 h 54"/>
                <a:gd name="T36" fmla="*/ 20 w 62"/>
                <a:gd name="T37" fmla="*/ 46 h 54"/>
                <a:gd name="T38" fmla="*/ 20 w 62"/>
                <a:gd name="T39" fmla="*/ 21 h 54"/>
                <a:gd name="T40" fmla="*/ 33 w 62"/>
                <a:gd name="T41" fmla="*/ 33 h 54"/>
                <a:gd name="T42" fmla="*/ 58 w 62"/>
                <a:gd name="T43" fmla="*/ 35 h 54"/>
                <a:gd name="T44" fmla="*/ 62 w 62"/>
                <a:gd name="T45" fmla="*/ 38 h 54"/>
                <a:gd name="T46" fmla="*/ 60 w 62"/>
                <a:gd name="T47" fmla="*/ 41 h 54"/>
                <a:gd name="T48" fmla="*/ 59 w 62"/>
                <a:gd name="T49" fmla="*/ 46 h 54"/>
                <a:gd name="T50" fmla="*/ 56 w 62"/>
                <a:gd name="T51" fmla="*/ 47 h 54"/>
                <a:gd name="T52" fmla="*/ 52 w 62"/>
                <a:gd name="T53" fmla="*/ 50 h 54"/>
                <a:gd name="T54" fmla="*/ 50 w 62"/>
                <a:gd name="T55" fmla="*/ 48 h 54"/>
                <a:gd name="T56" fmla="*/ 45 w 62"/>
                <a:gd name="T57" fmla="*/ 48 h 54"/>
                <a:gd name="T58" fmla="*/ 44 w 62"/>
                <a:gd name="T59" fmla="*/ 45 h 54"/>
                <a:gd name="T60" fmla="*/ 41 w 62"/>
                <a:gd name="T61" fmla="*/ 41 h 54"/>
                <a:gd name="T62" fmla="*/ 43 w 62"/>
                <a:gd name="T63" fmla="*/ 39 h 54"/>
                <a:gd name="T64" fmla="*/ 43 w 62"/>
                <a:gd name="T65" fmla="*/ 33 h 54"/>
                <a:gd name="T66" fmla="*/ 46 w 62"/>
                <a:gd name="T67" fmla="*/ 33 h 54"/>
                <a:gd name="T68" fmla="*/ 50 w 62"/>
                <a:gd name="T69" fmla="*/ 29 h 54"/>
                <a:gd name="T70" fmla="*/ 52 w 62"/>
                <a:gd name="T71" fmla="*/ 31 h 54"/>
                <a:gd name="T72" fmla="*/ 58 w 62"/>
                <a:gd name="T73" fmla="*/ 31 h 54"/>
                <a:gd name="T74" fmla="*/ 58 w 62"/>
                <a:gd name="T75" fmla="*/ 35 h 54"/>
                <a:gd name="T76" fmla="*/ 57 w 62"/>
                <a:gd name="T77" fmla="*/ 40 h 54"/>
                <a:gd name="T78" fmla="*/ 45 w 62"/>
                <a:gd name="T79" fmla="*/ 40 h 54"/>
                <a:gd name="T80" fmla="*/ 51 w 62"/>
                <a:gd name="T81" fmla="*/ 46 h 54"/>
                <a:gd name="T82" fmla="*/ 62 w 62"/>
                <a:gd name="T83" fmla="*/ 12 h 54"/>
                <a:gd name="T84" fmla="*/ 59 w 62"/>
                <a:gd name="T85" fmla="*/ 15 h 54"/>
                <a:gd name="T86" fmla="*/ 59 w 62"/>
                <a:gd name="T87" fmla="*/ 22 h 54"/>
                <a:gd name="T88" fmla="*/ 55 w 62"/>
                <a:gd name="T89" fmla="*/ 23 h 54"/>
                <a:gd name="T90" fmla="*/ 50 w 62"/>
                <a:gd name="T91" fmla="*/ 28 h 54"/>
                <a:gd name="T92" fmla="*/ 46 w 62"/>
                <a:gd name="T93" fmla="*/ 25 h 54"/>
                <a:gd name="T94" fmla="*/ 39 w 62"/>
                <a:gd name="T95" fmla="*/ 25 h 54"/>
                <a:gd name="T96" fmla="*/ 39 w 62"/>
                <a:gd name="T97" fmla="*/ 20 h 54"/>
                <a:gd name="T98" fmla="*/ 34 w 62"/>
                <a:gd name="T99" fmla="*/ 15 h 54"/>
                <a:gd name="T100" fmla="*/ 37 w 62"/>
                <a:gd name="T101" fmla="*/ 12 h 54"/>
                <a:gd name="T102" fmla="*/ 37 w 62"/>
                <a:gd name="T103" fmla="*/ 5 h 54"/>
                <a:gd name="T104" fmla="*/ 41 w 62"/>
                <a:gd name="T105" fmla="*/ 5 h 54"/>
                <a:gd name="T106" fmla="*/ 46 w 62"/>
                <a:gd name="T107" fmla="*/ 0 h 54"/>
                <a:gd name="T108" fmla="*/ 49 w 62"/>
                <a:gd name="T109" fmla="*/ 3 h 54"/>
                <a:gd name="T110" fmla="*/ 56 w 62"/>
                <a:gd name="T111" fmla="*/ 3 h 54"/>
                <a:gd name="T112" fmla="*/ 57 w 62"/>
                <a:gd name="T113" fmla="*/ 7 h 54"/>
                <a:gd name="T114" fmla="*/ 48 w 62"/>
                <a:gd name="T115" fmla="*/ 22 h 54"/>
                <a:gd name="T116" fmla="*/ 40 w 62"/>
                <a:gd name="T117" fmla="*/ 14 h 54"/>
                <a:gd name="T118" fmla="*/ 56 w 62"/>
                <a:gd name="T11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4">
                  <a:moveTo>
                    <a:pt x="41" y="36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8"/>
                    <a:pt x="36" y="25"/>
                    <a:pt x="34" y="23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8"/>
                    <a:pt x="26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7"/>
                    <a:pt x="12" y="18"/>
                    <a:pt x="10" y="2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4" y="28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5" y="41"/>
                    <a:pt x="7" y="44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0"/>
                    <a:pt x="28" y="49"/>
                    <a:pt x="31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1"/>
                    <a:pt x="37" y="39"/>
                    <a:pt x="37" y="36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0" y="43"/>
                    <a:pt x="26" y="46"/>
                    <a:pt x="20" y="46"/>
                  </a:cubicBezTo>
                  <a:cubicBezTo>
                    <a:pt x="14" y="46"/>
                    <a:pt x="8" y="40"/>
                    <a:pt x="8" y="33"/>
                  </a:cubicBezTo>
                  <a:cubicBezTo>
                    <a:pt x="8" y="27"/>
                    <a:pt x="14" y="21"/>
                    <a:pt x="20" y="21"/>
                  </a:cubicBezTo>
                  <a:cubicBezTo>
                    <a:pt x="26" y="21"/>
                    <a:pt x="30" y="24"/>
                    <a:pt x="32" y="29"/>
                  </a:cubicBezTo>
                  <a:cubicBezTo>
                    <a:pt x="32" y="30"/>
                    <a:pt x="33" y="32"/>
                    <a:pt x="33" y="33"/>
                  </a:cubicBezTo>
                  <a:cubicBezTo>
                    <a:pt x="33" y="35"/>
                    <a:pt x="32" y="37"/>
                    <a:pt x="32" y="38"/>
                  </a:cubicBezTo>
                  <a:close/>
                  <a:moveTo>
                    <a:pt x="58" y="35"/>
                  </a:moveTo>
                  <a:cubicBezTo>
                    <a:pt x="59" y="36"/>
                    <a:pt x="59" y="37"/>
                    <a:pt x="60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9" y="42"/>
                    <a:pt x="59" y="44"/>
                    <a:pt x="58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7"/>
                    <a:pt x="54" y="48"/>
                    <a:pt x="52" y="48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7" y="47"/>
                    <a:pt x="46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2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7"/>
                    <a:pt x="43" y="36"/>
                    <a:pt x="44" y="3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8" y="32"/>
                    <a:pt x="50" y="3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5" y="32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1" y="46"/>
                  </a:moveTo>
                  <a:cubicBezTo>
                    <a:pt x="55" y="46"/>
                    <a:pt x="57" y="43"/>
                    <a:pt x="57" y="40"/>
                  </a:cubicBezTo>
                  <a:cubicBezTo>
                    <a:pt x="57" y="36"/>
                    <a:pt x="55" y="34"/>
                    <a:pt x="51" y="34"/>
                  </a:cubicBezTo>
                  <a:cubicBezTo>
                    <a:pt x="48" y="34"/>
                    <a:pt x="45" y="36"/>
                    <a:pt x="45" y="40"/>
                  </a:cubicBezTo>
                  <a:cubicBezTo>
                    <a:pt x="45" y="43"/>
                    <a:pt x="48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59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7"/>
                    <a:pt x="58" y="19"/>
                    <a:pt x="57" y="2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3" y="24"/>
                    <a:pt x="51" y="25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43" y="24"/>
                    <a:pt x="41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7" y="17"/>
                    <a:pt x="37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0"/>
                    <a:pt x="38" y="9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4"/>
                    <a:pt x="44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8"/>
                    <a:pt x="59" y="10"/>
                    <a:pt x="59" y="12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3" y="22"/>
                    <a:pt x="40" y="18"/>
                    <a:pt x="40" y="14"/>
                  </a:cubicBezTo>
                  <a:cubicBezTo>
                    <a:pt x="40" y="9"/>
                    <a:pt x="43" y="6"/>
                    <a:pt x="48" y="6"/>
                  </a:cubicBezTo>
                  <a:cubicBezTo>
                    <a:pt x="52" y="6"/>
                    <a:pt x="56" y="9"/>
                    <a:pt x="56" y="14"/>
                  </a:cubicBezTo>
                  <a:cubicBezTo>
                    <a:pt x="56" y="18"/>
                    <a:pt x="52" y="22"/>
                    <a:pt x="48" y="2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45"/>
            <p:cNvSpPr>
              <a:spLocks noEditPoints="1"/>
            </p:cNvSpPr>
            <p:nvPr/>
          </p:nvSpPr>
          <p:spPr bwMode="auto">
            <a:xfrm>
              <a:off x="10680" y="4580"/>
              <a:ext cx="532" cy="538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72756" tIns="36378" rIns="72756" bIns="36378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62" grpId="0"/>
      <p:bldP spid="165" grpId="0" animBg="1"/>
      <p:bldP spid="166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17840" y="183809"/>
            <a:ext cx="4221110" cy="4221110"/>
            <a:chOff x="1008115" y="2542722"/>
            <a:chExt cx="1360493" cy="1360493"/>
          </a:xfrm>
        </p:grpSpPr>
        <p:grpSp>
          <p:nvGrpSpPr>
            <p:cNvPr id="5" name="组合 4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" name="同心圆 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357180" y="2796039"/>
              <a:ext cx="59540" cy="267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8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23162" y="2408949"/>
            <a:ext cx="326243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谢谢您的观看</a:t>
            </a:r>
            <a:endParaRPr lang="zh-CN" altLang="en-US" sz="40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90875" y="2332464"/>
            <a:ext cx="3064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90874" y="2379651"/>
            <a:ext cx="3064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5844" y="1253336"/>
            <a:ext cx="323088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163A5A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协同办公</a:t>
            </a:r>
            <a:endParaRPr lang="zh-CN" altLang="en-US" sz="6000" dirty="0">
              <a:solidFill>
                <a:srgbClr val="163A5A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822700" y="3747640"/>
            <a:ext cx="500908" cy="5009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965030" y="3971951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799913" y="397231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503579" y="4090649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23168" y="397697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309894" y="3969465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800928" y="4100872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097983" y="4004076"/>
            <a:ext cx="250454" cy="25045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974631" y="397066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399206" y="3978724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607392" y="4027860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148391" y="378816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318009" y="4101156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754005" y="3824263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453681" y="3916110"/>
            <a:ext cx="322151" cy="32215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323608" y="3968847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454517" y="397218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169307" y="4103412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019999" y="378890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938294" y="4025243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441140" y="3831458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978110" y="396288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65272" y="164471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LOGO</a:t>
            </a:r>
            <a:endParaRPr lang="zh-CN" altLang="en-US" sz="28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75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566493" y="1263661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www.1ppt.com/fanwen/     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www.1ppt.com/jiaoan/       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www.1ppt.com/kejian/shuxue/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www.1ppt.com/kejian/meishu/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www.1ppt.com/kejian/wuli/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www.1ppt.com/kejian/shengwu/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www.1ppt.com/kejian/lishi/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575050" y="3747640"/>
            <a:ext cx="500908" cy="500908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717380" y="3971951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52263" y="3972310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255929" y="4090649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175518" y="3976970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062244" y="3969465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553278" y="4100872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50333" y="4004076"/>
            <a:ext cx="250454" cy="250454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726981" y="3970669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151556" y="3978724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359742" y="4027860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900741" y="3788166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070359" y="4101156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506355" y="3824263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206031" y="3916110"/>
            <a:ext cx="322151" cy="322151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75958" y="3968847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206867" y="3972180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921657" y="4103412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772349" y="3788909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690644" y="4025243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193490" y="3831458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730460" y="3962886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1264428" y="1152525"/>
            <a:ext cx="6847285" cy="2795588"/>
            <a:chOff x="1264428" y="1152525"/>
            <a:chExt cx="6847285" cy="279558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264428" y="1152525"/>
              <a:ext cx="6847285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473978" y="1362076"/>
              <a:ext cx="6428185" cy="2306241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TextBox 28"/>
          <p:cNvSpPr txBox="1"/>
          <p:nvPr/>
        </p:nvSpPr>
        <p:spPr bwMode="auto">
          <a:xfrm>
            <a:off x="1566799" y="2061167"/>
            <a:ext cx="1677591" cy="99949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ln w="18415" cmpd="sng">
                  <a:noFill/>
                  <a:prstDash val="solid"/>
                </a:ln>
                <a:solidFill>
                  <a:srgbClr val="163A5A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设计</a:t>
            </a:r>
            <a:endParaRPr lang="zh-CN" altLang="en-US" sz="3600" b="1" kern="0" dirty="0">
              <a:ln w="18415" cmpd="sng">
                <a:noFill/>
                <a:prstDash val="solid"/>
              </a:ln>
              <a:solidFill>
                <a:srgbClr val="163A5A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ln w="18415" cmpd="sng">
                  <a:noFill/>
                  <a:prstDash val="solid"/>
                </a:ln>
                <a:solidFill>
                  <a:srgbClr val="163A5A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思路</a:t>
            </a:r>
            <a:endParaRPr lang="zh-CN" altLang="en-US" sz="3600" b="1" kern="0" dirty="0">
              <a:ln w="18415" cmpd="sng">
                <a:noFill/>
                <a:prstDash val="solid"/>
              </a:ln>
              <a:solidFill>
                <a:srgbClr val="163A5A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前言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026111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4230" y="1805916"/>
            <a:ext cx="4046219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本着适应企业业务的变化，本系统设计成完全自定义流程、自定义表单、自定义查询。允许用户最大化灵活程度。可以快速增加功能、实现灵活的查询和统计功能。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25205" y="981075"/>
            <a:ext cx="1565482" cy="209550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-1" fmla="*/ 0 w 1565482"/>
              <a:gd name="connsiteY0-2" fmla="*/ 0 h 247650"/>
              <a:gd name="connsiteX1-3" fmla="*/ 1298782 w 1565482"/>
              <a:gd name="connsiteY1-4" fmla="*/ 0 h 247650"/>
              <a:gd name="connsiteX2-5" fmla="*/ 1565482 w 1565482"/>
              <a:gd name="connsiteY2-6" fmla="*/ 247650 h 247650"/>
              <a:gd name="connsiteX3-7" fmla="*/ 0 w 1565482"/>
              <a:gd name="connsiteY3-8" fmla="*/ 247650 h 247650"/>
              <a:gd name="connsiteX4-9" fmla="*/ 0 w 1565482"/>
              <a:gd name="connsiteY4-10" fmla="*/ 0 h 247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48617" y="990600"/>
            <a:ext cx="1370758" cy="1028700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-1" fmla="*/ 0 w 1323133"/>
              <a:gd name="connsiteY0-2" fmla="*/ 0 h 1198669"/>
              <a:gd name="connsiteX1-3" fmla="*/ 1323133 w 1323133"/>
              <a:gd name="connsiteY1-4" fmla="*/ 0 h 1198669"/>
              <a:gd name="connsiteX2-5" fmla="*/ 1085008 w 1323133"/>
              <a:gd name="connsiteY2-6" fmla="*/ 817669 h 1198669"/>
              <a:gd name="connsiteX3-7" fmla="*/ 0 w 1323133"/>
              <a:gd name="connsiteY3-8" fmla="*/ 1198669 h 1198669"/>
              <a:gd name="connsiteX4-9" fmla="*/ 0 w 1323133"/>
              <a:gd name="connsiteY4-10" fmla="*/ 0 h 1198669"/>
              <a:gd name="connsiteX0-11" fmla="*/ 47625 w 1370758"/>
              <a:gd name="connsiteY0-12" fmla="*/ 0 h 827194"/>
              <a:gd name="connsiteX1-13" fmla="*/ 1370758 w 1370758"/>
              <a:gd name="connsiteY1-14" fmla="*/ 0 h 827194"/>
              <a:gd name="connsiteX2-15" fmla="*/ 1132633 w 1370758"/>
              <a:gd name="connsiteY2-16" fmla="*/ 817669 h 827194"/>
              <a:gd name="connsiteX3-17" fmla="*/ 0 w 1370758"/>
              <a:gd name="connsiteY3-18" fmla="*/ 827194 h 827194"/>
              <a:gd name="connsiteX4-19" fmla="*/ 47625 w 1370758"/>
              <a:gd name="connsiteY4-20" fmla="*/ 0 h 827194"/>
              <a:gd name="connsiteX0-21" fmla="*/ 47625 w 1370758"/>
              <a:gd name="connsiteY0-22" fmla="*/ 0 h 836719"/>
              <a:gd name="connsiteX1-23" fmla="*/ 1370758 w 1370758"/>
              <a:gd name="connsiteY1-24" fmla="*/ 0 h 836719"/>
              <a:gd name="connsiteX2-25" fmla="*/ 875458 w 1370758"/>
              <a:gd name="connsiteY2-26" fmla="*/ 836719 h 836719"/>
              <a:gd name="connsiteX3-27" fmla="*/ 0 w 1370758"/>
              <a:gd name="connsiteY3-28" fmla="*/ 827194 h 836719"/>
              <a:gd name="connsiteX4-29" fmla="*/ 47625 w 1370758"/>
              <a:gd name="connsiteY4-30" fmla="*/ 0 h 8367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163A5A"/>
          </a:solidFill>
          <a:ln>
            <a:noFill/>
          </a:ln>
          <a:effectLst>
            <a:outerShdw blurRad="63500" dist="63500" sx="102000" sy="102000" algn="ctr" rotWithShape="0">
              <a:prstClr val="black">
                <a:alpha val="6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0" grpId="0"/>
      <p:bldP spid="13" grpId="0" animBg="1"/>
      <p:bldP spid="14" grpId="0"/>
      <p:bldP spid="17" grpId="0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913537" y="2403049"/>
            <a:ext cx="7152685" cy="1209734"/>
          </a:xfrm>
          <a:custGeom>
            <a:avLst/>
            <a:gdLst>
              <a:gd name="connsiteX0" fmla="*/ 0 w 5867400"/>
              <a:gd name="connsiteY0" fmla="*/ 1629397 h 1629397"/>
              <a:gd name="connsiteX1" fmla="*/ 1266825 w 5867400"/>
              <a:gd name="connsiteY1" fmla="*/ 622 h 1629397"/>
              <a:gd name="connsiteX2" fmla="*/ 2790825 w 5867400"/>
              <a:gd name="connsiteY2" fmla="*/ 1419847 h 1629397"/>
              <a:gd name="connsiteX3" fmla="*/ 4181475 w 5867400"/>
              <a:gd name="connsiteY3" fmla="*/ 48247 h 1629397"/>
              <a:gd name="connsiteX4" fmla="*/ 5867400 w 5867400"/>
              <a:gd name="connsiteY4" fmla="*/ 1524622 h 1629397"/>
              <a:gd name="connsiteX0-1" fmla="*/ 0 w 5867400"/>
              <a:gd name="connsiteY0-2" fmla="*/ 1629395 h 1629395"/>
              <a:gd name="connsiteX1-3" fmla="*/ 1266825 w 5867400"/>
              <a:gd name="connsiteY1-4" fmla="*/ 620 h 1629395"/>
              <a:gd name="connsiteX2-5" fmla="*/ 2790825 w 5867400"/>
              <a:gd name="connsiteY2-6" fmla="*/ 1419845 h 1629395"/>
              <a:gd name="connsiteX3-7" fmla="*/ 4419600 w 5867400"/>
              <a:gd name="connsiteY3-8" fmla="*/ 620 h 1629395"/>
              <a:gd name="connsiteX4-9" fmla="*/ 5867400 w 5867400"/>
              <a:gd name="connsiteY4-10" fmla="*/ 1524620 h 1629395"/>
              <a:gd name="connsiteX0-11" fmla="*/ 0 w 5867400"/>
              <a:gd name="connsiteY0-12" fmla="*/ 1629283 h 1629283"/>
              <a:gd name="connsiteX1-13" fmla="*/ 1266825 w 5867400"/>
              <a:gd name="connsiteY1-14" fmla="*/ 508 h 1629283"/>
              <a:gd name="connsiteX2-15" fmla="*/ 2647950 w 5867400"/>
              <a:gd name="connsiteY2-16" fmla="*/ 1438783 h 1629283"/>
              <a:gd name="connsiteX3-17" fmla="*/ 4419600 w 5867400"/>
              <a:gd name="connsiteY3-18" fmla="*/ 508 h 1629283"/>
              <a:gd name="connsiteX4-19" fmla="*/ 5867400 w 5867400"/>
              <a:gd name="connsiteY4-20" fmla="*/ 1524508 h 1629283"/>
              <a:gd name="connsiteX0-21" fmla="*/ 0 w 6183053"/>
              <a:gd name="connsiteY0-22" fmla="*/ 1333902 h 1524402"/>
              <a:gd name="connsiteX1-23" fmla="*/ 1582478 w 6183053"/>
              <a:gd name="connsiteY1-24" fmla="*/ 402 h 1524402"/>
              <a:gd name="connsiteX2-25" fmla="*/ 2963603 w 6183053"/>
              <a:gd name="connsiteY2-26" fmla="*/ 1438677 h 1524402"/>
              <a:gd name="connsiteX3-27" fmla="*/ 4735253 w 6183053"/>
              <a:gd name="connsiteY3-28" fmla="*/ 402 h 1524402"/>
              <a:gd name="connsiteX4-29" fmla="*/ 6183053 w 6183053"/>
              <a:gd name="connsiteY4-30" fmla="*/ 1524402 h 1524402"/>
              <a:gd name="connsiteX0-31" fmla="*/ 0 w 6183053"/>
              <a:gd name="connsiteY0-32" fmla="*/ 1335661 h 1526161"/>
              <a:gd name="connsiteX1-33" fmla="*/ 1582478 w 6183053"/>
              <a:gd name="connsiteY1-34" fmla="*/ 2161 h 1526161"/>
              <a:gd name="connsiteX2-35" fmla="*/ 2898854 w 6183053"/>
              <a:gd name="connsiteY2-36" fmla="*/ 1164211 h 1526161"/>
              <a:gd name="connsiteX3-37" fmla="*/ 4735253 w 6183053"/>
              <a:gd name="connsiteY3-38" fmla="*/ 2161 h 1526161"/>
              <a:gd name="connsiteX4-39" fmla="*/ 6183053 w 6183053"/>
              <a:gd name="connsiteY4-40" fmla="*/ 1526161 h 1526161"/>
              <a:gd name="connsiteX0-41" fmla="*/ 0 w 6174959"/>
              <a:gd name="connsiteY0-42" fmla="*/ 1334007 h 1334007"/>
              <a:gd name="connsiteX1-43" fmla="*/ 1582478 w 6174959"/>
              <a:gd name="connsiteY1-44" fmla="*/ 507 h 1334007"/>
              <a:gd name="connsiteX2-45" fmla="*/ 2898854 w 6174959"/>
              <a:gd name="connsiteY2-46" fmla="*/ 1162557 h 1334007"/>
              <a:gd name="connsiteX3-47" fmla="*/ 4735253 w 6174959"/>
              <a:gd name="connsiteY3-48" fmla="*/ 507 h 1334007"/>
              <a:gd name="connsiteX4-49" fmla="*/ 6174959 w 6174959"/>
              <a:gd name="connsiteY4-50" fmla="*/ 1162557 h 1334007"/>
              <a:gd name="connsiteX0-51" fmla="*/ 0 w 6174959"/>
              <a:gd name="connsiteY0-52" fmla="*/ 1334067 h 1334067"/>
              <a:gd name="connsiteX1-53" fmla="*/ 1582478 w 6174959"/>
              <a:gd name="connsiteY1-54" fmla="*/ 567 h 1334067"/>
              <a:gd name="connsiteX2-55" fmla="*/ 3157851 w 6174959"/>
              <a:gd name="connsiteY2-56" fmla="*/ 1153092 h 1334067"/>
              <a:gd name="connsiteX3-57" fmla="*/ 4735253 w 6174959"/>
              <a:gd name="connsiteY3-58" fmla="*/ 567 h 1334067"/>
              <a:gd name="connsiteX4-59" fmla="*/ 6174959 w 6174959"/>
              <a:gd name="connsiteY4-60" fmla="*/ 1162617 h 1334067"/>
              <a:gd name="connsiteX0-61" fmla="*/ 0 w 6077835"/>
              <a:gd name="connsiteY0-62" fmla="*/ 1209734 h 1209734"/>
              <a:gd name="connsiteX1-63" fmla="*/ 1485354 w 6077835"/>
              <a:gd name="connsiteY1-64" fmla="*/ 59 h 1209734"/>
              <a:gd name="connsiteX2-65" fmla="*/ 3060727 w 6077835"/>
              <a:gd name="connsiteY2-66" fmla="*/ 1152584 h 1209734"/>
              <a:gd name="connsiteX3-67" fmla="*/ 4638129 w 6077835"/>
              <a:gd name="connsiteY3-68" fmla="*/ 59 h 1209734"/>
              <a:gd name="connsiteX4-69" fmla="*/ 6077835 w 6077835"/>
              <a:gd name="connsiteY4-70" fmla="*/ 1162109 h 12097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077835" h="1209734">
                <a:moveTo>
                  <a:pt x="0" y="1209734"/>
                </a:moveTo>
                <a:cubicBezTo>
                  <a:pt x="400844" y="412809"/>
                  <a:pt x="975233" y="9584"/>
                  <a:pt x="1485354" y="59"/>
                </a:cubicBezTo>
                <a:cubicBezTo>
                  <a:pt x="1995475" y="-9466"/>
                  <a:pt x="2535265" y="1152584"/>
                  <a:pt x="3060727" y="1152584"/>
                </a:cubicBezTo>
                <a:cubicBezTo>
                  <a:pt x="3586189" y="1152584"/>
                  <a:pt x="4135278" y="-1528"/>
                  <a:pt x="4638129" y="59"/>
                </a:cubicBezTo>
                <a:cubicBezTo>
                  <a:pt x="5140980" y="1646"/>
                  <a:pt x="5931785" y="820796"/>
                  <a:pt x="6077835" y="1162109"/>
                </a:cubicBezTo>
              </a:path>
            </a:pathLst>
          </a:custGeom>
          <a:noFill/>
          <a:ln w="76200">
            <a:solidFill>
              <a:srgbClr val="163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6"/>
          <p:cNvSpPr txBox="1">
            <a:spLocks noChangeArrowheads="1"/>
          </p:cNvSpPr>
          <p:nvPr/>
        </p:nvSpPr>
        <p:spPr bwMode="auto">
          <a:xfrm>
            <a:off x="1612428" y="3547589"/>
            <a:ext cx="1615693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表单自定义</a:t>
            </a:r>
            <a:endParaRPr lang="zh-CN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105" name="TextBox 6"/>
          <p:cNvSpPr txBox="1">
            <a:spLocks noChangeArrowheads="1"/>
          </p:cNvSpPr>
          <p:nvPr/>
        </p:nvSpPr>
        <p:spPr bwMode="auto">
          <a:xfrm>
            <a:off x="1836082" y="1328578"/>
            <a:ext cx="183269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自定义流程</a:t>
            </a:r>
            <a:endParaRPr lang="zh-CN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106" name="TextBox 6"/>
          <p:cNvSpPr txBox="1">
            <a:spLocks noChangeArrowheads="1"/>
          </p:cNvSpPr>
          <p:nvPr/>
        </p:nvSpPr>
        <p:spPr bwMode="auto">
          <a:xfrm>
            <a:off x="3688855" y="2402568"/>
            <a:ext cx="1850782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实时通知与响应</a:t>
            </a:r>
            <a:endParaRPr lang="zh-CN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107" name="TextBox 6"/>
          <p:cNvSpPr txBox="1">
            <a:spLocks noChangeArrowheads="1"/>
          </p:cNvSpPr>
          <p:nvPr/>
        </p:nvSpPr>
        <p:spPr bwMode="auto">
          <a:xfrm>
            <a:off x="5480381" y="3164877"/>
            <a:ext cx="181269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模块插件与实现</a:t>
            </a:r>
            <a:endParaRPr lang="zh-CN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主目录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160085" y="267886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63A5A"/>
                </a:solidFill>
                <a:latin typeface="Kozuka Gothic Pro R" pitchFamily="34" charset="-128"/>
                <a:ea typeface="Kozuka Gothic Pro R" pitchFamily="34" charset="-128"/>
              </a:rPr>
              <a:t>CONTENTS</a:t>
            </a:r>
            <a:endParaRPr lang="zh-CN" altLang="en-US" sz="1600" dirty="0">
              <a:solidFill>
                <a:srgbClr val="163A5A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26111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82574" y="3108141"/>
            <a:ext cx="1061926" cy="1061926"/>
            <a:chOff x="1008115" y="2542722"/>
            <a:chExt cx="1360493" cy="1360493"/>
          </a:xfrm>
        </p:grpSpPr>
        <p:grpSp>
          <p:nvGrpSpPr>
            <p:cNvPr id="86" name="组合 85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7" name="同心圆 8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1327879" y="2645288"/>
              <a:ext cx="848588" cy="1064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163A5A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rgbClr val="163A5A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pic>
        <p:nvPicPr>
          <p:cNvPr id="3" name="图片 2" hidden="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1084" y="-1050904"/>
            <a:ext cx="8810625" cy="4924425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2033846" y="1841572"/>
            <a:ext cx="1061926" cy="1061926"/>
            <a:chOff x="1008115" y="2542722"/>
            <a:chExt cx="1360493" cy="1360493"/>
          </a:xfrm>
        </p:grpSpPr>
        <p:grpSp>
          <p:nvGrpSpPr>
            <p:cNvPr id="45" name="组合 44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301305" y="2643677"/>
              <a:ext cx="848588" cy="1064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163A5A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rgbClr val="163A5A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898539" y="1791877"/>
            <a:ext cx="1061926" cy="1061926"/>
            <a:chOff x="1008115" y="2542722"/>
            <a:chExt cx="1360493" cy="1360493"/>
          </a:xfrm>
        </p:grpSpPr>
        <p:grpSp>
          <p:nvGrpSpPr>
            <p:cNvPr id="55" name="组合 54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7" name="同心圆 5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268621" y="2643677"/>
              <a:ext cx="848588" cy="1064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163A5A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solidFill>
                  <a:srgbClr val="163A5A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958916" y="2938252"/>
            <a:ext cx="1061926" cy="1061926"/>
            <a:chOff x="1008115" y="2542722"/>
            <a:chExt cx="1360493" cy="1360493"/>
          </a:xfrm>
        </p:grpSpPr>
        <p:grpSp>
          <p:nvGrpSpPr>
            <p:cNvPr id="66" name="组合 65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8" name="同心圆 6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287848" y="2585262"/>
              <a:ext cx="848588" cy="1064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163A5A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rgbClr val="163A5A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356178" y="2878172"/>
            <a:ext cx="1061926" cy="1061926"/>
            <a:chOff x="1008115" y="2542722"/>
            <a:chExt cx="1360493" cy="1360493"/>
          </a:xfrm>
        </p:grpSpPr>
        <p:grpSp>
          <p:nvGrpSpPr>
            <p:cNvPr id="71" name="组合 70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3" name="同心圆 7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264067" y="2660892"/>
              <a:ext cx="848588" cy="1064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163A5A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800" dirty="0">
                <a:solidFill>
                  <a:srgbClr val="163A5A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75" name="TextBox 6"/>
          <p:cNvSpPr txBox="1">
            <a:spLocks noChangeArrowheads="1"/>
          </p:cNvSpPr>
          <p:nvPr/>
        </p:nvSpPr>
        <p:spPr bwMode="auto">
          <a:xfrm>
            <a:off x="7222720" y="2234178"/>
            <a:ext cx="181269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灵活的查询统计</a:t>
            </a:r>
            <a:endParaRPr lang="zh-CN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4" grpId="0"/>
      <p:bldP spid="105" grpId="0"/>
      <p:bldP spid="106" grpId="0"/>
      <p:bldP spid="107" grpId="0"/>
      <p:bldP spid="103" grpId="0" animBg="1"/>
      <p:bldP spid="94" grpId="0"/>
      <p:bldP spid="116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14385" y="2362096"/>
            <a:ext cx="18973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表单自定义</a:t>
            </a:r>
            <a:endParaRPr lang="zh-CN" altLang="en-US" sz="24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40"/>
          <p:cNvSpPr>
            <a:spLocks noChangeArrowheads="1"/>
          </p:cNvSpPr>
          <p:nvPr/>
        </p:nvSpPr>
        <p:spPr bwMode="auto">
          <a:xfrm rot="5400000">
            <a:off x="645915" y="1446015"/>
            <a:ext cx="3068240" cy="3069431"/>
          </a:xfrm>
          <a:custGeom>
            <a:avLst/>
            <a:gdLst>
              <a:gd name="T0" fmla="*/ 387411545 w 21600"/>
              <a:gd name="T1" fmla="*/ 0 h 21600"/>
              <a:gd name="T2" fmla="*/ 4806720 w 21600"/>
              <a:gd name="T3" fmla="*/ 387712366 h 21600"/>
              <a:gd name="T4" fmla="*/ 387411545 w 21600"/>
              <a:gd name="T5" fmla="*/ 9656961 h 21600"/>
              <a:gd name="T6" fmla="*/ 770016179 w 21600"/>
              <a:gd name="T7" fmla="*/ 3877123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269" y="108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39999"/>
            </a:schemeClr>
          </a:solidFill>
          <a:ln>
            <a:noFill/>
          </a:ln>
        </p:spPr>
        <p:txBody>
          <a:bodyPr lIns="68573" tIns="34287" rIns="68573" bIns="34287" anchor="ctr"/>
          <a:lstStyle/>
          <a:p>
            <a:endParaRPr lang="zh-CN" altLang="en-US"/>
          </a:p>
        </p:txBody>
      </p:sp>
      <p:sp>
        <p:nvSpPr>
          <p:cNvPr id="10" name="直接连接符 52"/>
          <p:cNvSpPr>
            <a:spLocks noChangeShapeType="1"/>
          </p:cNvSpPr>
          <p:nvPr/>
        </p:nvSpPr>
        <p:spPr bwMode="auto">
          <a:xfrm>
            <a:off x="3150394" y="1686740"/>
            <a:ext cx="1079919" cy="1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直接连接符 58"/>
          <p:cNvSpPr>
            <a:spLocks noChangeShapeType="1"/>
          </p:cNvSpPr>
          <p:nvPr/>
        </p:nvSpPr>
        <p:spPr bwMode="auto">
          <a:xfrm>
            <a:off x="3155157" y="4289227"/>
            <a:ext cx="1080350" cy="1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0" name="直接连接符 62"/>
          <p:cNvCxnSpPr>
            <a:cxnSpLocks noChangeShapeType="1"/>
          </p:cNvCxnSpPr>
          <p:nvPr/>
        </p:nvCxnSpPr>
        <p:spPr bwMode="auto">
          <a:xfrm>
            <a:off x="3789760" y="2501504"/>
            <a:ext cx="1805985" cy="1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直接连接符 66"/>
          <p:cNvSpPr>
            <a:spLocks noChangeShapeType="1"/>
          </p:cNvSpPr>
          <p:nvPr/>
        </p:nvSpPr>
        <p:spPr bwMode="auto">
          <a:xfrm>
            <a:off x="3799285" y="3463647"/>
            <a:ext cx="1778982" cy="1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矩形 71"/>
          <p:cNvSpPr>
            <a:spLocks noChangeArrowheads="1"/>
          </p:cNvSpPr>
          <p:nvPr/>
        </p:nvSpPr>
        <p:spPr bwMode="auto">
          <a:xfrm>
            <a:off x="4981575" y="1233487"/>
            <a:ext cx="1286510" cy="29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ym typeface="方正兰亭黑_GBK" panose="02000000000000000000" pitchFamily="2" charset="-122"/>
              </a:rPr>
              <a:t>企业业务特性</a:t>
            </a:r>
            <a:endParaRPr lang="zh-CN" altLang="en-US" sz="1500" b="1" dirty="0">
              <a:sym typeface="方正兰亭黑_GBK" panose="02000000000000000000" pitchFamily="2" charset="-122"/>
            </a:endParaRP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4983956" y="1509713"/>
            <a:ext cx="2281238" cy="61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随着企业的壮大，业务的深入，在初期对应的表单字段需要进行调整和增加。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矩形 73"/>
          <p:cNvSpPr>
            <a:spLocks noChangeArrowheads="1"/>
          </p:cNvSpPr>
          <p:nvPr/>
        </p:nvSpPr>
        <p:spPr bwMode="auto">
          <a:xfrm>
            <a:off x="4981575" y="3895725"/>
            <a:ext cx="1861820" cy="29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ym typeface="方正兰亭黑_GBK" panose="02000000000000000000" pitchFamily="2" charset="-122"/>
              </a:rPr>
              <a:t>简单配置与快速应用</a:t>
            </a:r>
            <a:endParaRPr lang="zh-CN" altLang="en-US" sz="1500" b="1" dirty="0">
              <a:sym typeface="方正兰亭黑_GBK" panose="02000000000000000000" pitchFamily="2" charset="-122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4983956" y="4171951"/>
            <a:ext cx="2281238" cy="61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方正兰亭黑_GBK" panose="02000000000000000000" pitchFamily="2" charset="-122"/>
              </a:rPr>
              <a:t>表单一次性设计后，在多个操作内均可直接使用，减少二次设计带来的冲突。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矩形 75"/>
          <p:cNvSpPr>
            <a:spLocks noChangeArrowheads="1"/>
          </p:cNvSpPr>
          <p:nvPr/>
        </p:nvSpPr>
        <p:spPr bwMode="auto">
          <a:xfrm>
            <a:off x="6357938" y="2058511"/>
            <a:ext cx="1478280" cy="29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>
                <a:sym typeface="方正兰亭黑_GBK" panose="02000000000000000000" pitchFamily="2" charset="-122"/>
              </a:rPr>
              <a:t>数据可重复使用</a:t>
            </a:r>
            <a:endParaRPr lang="zh-CN" altLang="en-US" sz="1500" b="1">
              <a:sym typeface="方正兰亭黑_GBK" panose="02000000000000000000" pitchFamily="2" charset="-122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6360319" y="2334816"/>
            <a:ext cx="1912144" cy="61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方正兰亭黑_GBK" panose="02000000000000000000" pitchFamily="2" charset="-122"/>
              </a:rPr>
              <a:t>定义的每一个内容均可在整个流程内其他位置调用，或当成流程控制条件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矩形 77"/>
          <p:cNvSpPr>
            <a:spLocks noChangeArrowheads="1"/>
          </p:cNvSpPr>
          <p:nvPr/>
        </p:nvSpPr>
        <p:spPr bwMode="auto">
          <a:xfrm>
            <a:off x="6357938" y="3038475"/>
            <a:ext cx="1861820" cy="29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>
                <a:sym typeface="方正兰亭黑_GBK" panose="02000000000000000000" pitchFamily="2" charset="-122"/>
              </a:rPr>
              <a:t>切合实际的数据控制</a:t>
            </a:r>
            <a:endParaRPr lang="zh-CN" altLang="en-US" sz="1500" b="1">
              <a:sym typeface="方正兰亭黑_GBK" panose="02000000000000000000" pitchFamily="2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6360319" y="3313510"/>
            <a:ext cx="1912144" cy="61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方正兰亭黑_GBK" panose="02000000000000000000" pitchFamily="2" charset="-122"/>
              </a:rPr>
              <a:t>采用正则表达式对每一个输入进行控制，保证输入一致性。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71815" y="1732019"/>
            <a:ext cx="2497422" cy="2497422"/>
            <a:chOff x="-112105" y="2839261"/>
            <a:chExt cx="2497422" cy="2497422"/>
          </a:xfrm>
        </p:grpSpPr>
        <p:grpSp>
          <p:nvGrpSpPr>
            <p:cNvPr id="39" name="组合 38"/>
            <p:cNvGrpSpPr/>
            <p:nvPr/>
          </p:nvGrpSpPr>
          <p:grpSpPr>
            <a:xfrm>
              <a:off x="-112105" y="2839261"/>
              <a:ext cx="2497422" cy="249742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同心圆 3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椭圆 81"/>
            <p:cNvSpPr>
              <a:spLocks noChangeArrowheads="1"/>
            </p:cNvSpPr>
            <p:nvPr/>
          </p:nvSpPr>
          <p:spPr bwMode="auto">
            <a:xfrm>
              <a:off x="75318" y="3038785"/>
              <a:ext cx="2104717" cy="2104715"/>
            </a:xfrm>
            <a:prstGeom prst="ellipse">
              <a:avLst/>
            </a:prstGeom>
            <a:blipFill dpi="0" rotWithShape="1">
              <a:blip r:embed="rId1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2865855" y="1555709"/>
            <a:ext cx="345998" cy="34599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453287" y="2366407"/>
            <a:ext cx="345998" cy="34599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443762" y="3291374"/>
            <a:ext cx="345998" cy="34599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836900" y="4116227"/>
            <a:ext cx="345998" cy="34599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4159471" y="1383506"/>
            <a:ext cx="674791" cy="674791"/>
            <a:chOff x="4144744" y="632511"/>
            <a:chExt cx="674791" cy="674791"/>
          </a:xfrm>
        </p:grpSpPr>
        <p:grpSp>
          <p:nvGrpSpPr>
            <p:cNvPr id="48" name="组合 47"/>
            <p:cNvGrpSpPr/>
            <p:nvPr/>
          </p:nvGrpSpPr>
          <p:grpSpPr>
            <a:xfrm>
              <a:off x="4144744" y="632511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0" name="同心圆 4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54"/>
            <p:cNvGrpSpPr/>
            <p:nvPr/>
          </p:nvGrpSpPr>
          <p:grpSpPr bwMode="auto">
            <a:xfrm>
              <a:off x="4291856" y="741324"/>
              <a:ext cx="380564" cy="457163"/>
              <a:chOff x="0" y="0"/>
              <a:chExt cx="239649" cy="288000"/>
            </a:xfrm>
            <a:solidFill>
              <a:srgbClr val="C00000"/>
            </a:solidFill>
          </p:grpSpPr>
          <p:sp>
            <p:nvSpPr>
              <p:cNvPr id="13" name="Freeform 846"/>
              <p:cNvSpPr>
                <a:spLocks noChangeArrowheads="1"/>
              </p:cNvSpPr>
              <p:nvPr/>
            </p:nvSpPr>
            <p:spPr bwMode="auto">
              <a:xfrm>
                <a:off x="0" y="54657"/>
                <a:ext cx="239649" cy="233343"/>
              </a:xfrm>
              <a:custGeom>
                <a:avLst/>
                <a:gdLst>
                  <a:gd name="T0" fmla="*/ 722881238 w 48"/>
                  <a:gd name="T1" fmla="*/ 0 h 47"/>
                  <a:gd name="T2" fmla="*/ 722881238 w 48"/>
                  <a:gd name="T3" fmla="*/ 172539772 h 47"/>
                  <a:gd name="T4" fmla="*/ 1022003131 w 48"/>
                  <a:gd name="T5" fmla="*/ 566919230 h 47"/>
                  <a:gd name="T6" fmla="*/ 598248780 w 48"/>
                  <a:gd name="T7" fmla="*/ 1010598604 h 47"/>
                  <a:gd name="T8" fmla="*/ 149560947 w 48"/>
                  <a:gd name="T9" fmla="*/ 566919230 h 47"/>
                  <a:gd name="T10" fmla="*/ 448682840 w 48"/>
                  <a:gd name="T11" fmla="*/ 172539772 h 47"/>
                  <a:gd name="T12" fmla="*/ 448682840 w 48"/>
                  <a:gd name="T13" fmla="*/ 0 h 47"/>
                  <a:gd name="T14" fmla="*/ 0 w 48"/>
                  <a:gd name="T15" fmla="*/ 566919230 h 47"/>
                  <a:gd name="T16" fmla="*/ 598248780 w 48"/>
                  <a:gd name="T17" fmla="*/ 1158488418 h 47"/>
                  <a:gd name="T18" fmla="*/ 1196492567 w 48"/>
                  <a:gd name="T19" fmla="*/ 566919230 h 47"/>
                  <a:gd name="T20" fmla="*/ 722881238 w 48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8"/>
                  <a:gd name="T34" fmla="*/ 0 h 47"/>
                  <a:gd name="T35" fmla="*/ 48 w 48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14" name="Freeform 847"/>
              <p:cNvSpPr>
                <a:spLocks noChangeArrowheads="1"/>
              </p:cNvSpPr>
              <p:nvPr/>
            </p:nvSpPr>
            <p:spPr bwMode="auto">
              <a:xfrm>
                <a:off x="94599" y="0"/>
                <a:ext cx="44147" cy="138744"/>
              </a:xfrm>
              <a:custGeom>
                <a:avLst/>
                <a:gdLst>
                  <a:gd name="T0" fmla="*/ 168430615 w 9"/>
                  <a:gd name="T1" fmla="*/ 0 h 28"/>
                  <a:gd name="T2" fmla="*/ 48120230 w 9"/>
                  <a:gd name="T3" fmla="*/ 0 h 28"/>
                  <a:gd name="T4" fmla="*/ 0 w 9"/>
                  <a:gd name="T5" fmla="*/ 49105466 h 28"/>
                  <a:gd name="T6" fmla="*/ 0 w 9"/>
                  <a:gd name="T7" fmla="*/ 245532284 h 28"/>
                  <a:gd name="T8" fmla="*/ 0 w 9"/>
                  <a:gd name="T9" fmla="*/ 392853636 h 28"/>
                  <a:gd name="T10" fmla="*/ 0 w 9"/>
                  <a:gd name="T11" fmla="*/ 638390875 h 28"/>
                  <a:gd name="T12" fmla="*/ 48120230 w 9"/>
                  <a:gd name="T13" fmla="*/ 687496341 h 28"/>
                  <a:gd name="T14" fmla="*/ 168430615 w 9"/>
                  <a:gd name="T15" fmla="*/ 687496341 h 28"/>
                  <a:gd name="T16" fmla="*/ 216550845 w 9"/>
                  <a:gd name="T17" fmla="*/ 638390875 h 28"/>
                  <a:gd name="T18" fmla="*/ 216550845 w 9"/>
                  <a:gd name="T19" fmla="*/ 392853636 h 28"/>
                  <a:gd name="T20" fmla="*/ 216550845 w 9"/>
                  <a:gd name="T21" fmla="*/ 245532284 h 28"/>
                  <a:gd name="T22" fmla="*/ 216550845 w 9"/>
                  <a:gd name="T23" fmla="*/ 49105466 h 28"/>
                  <a:gd name="T24" fmla="*/ 168430615 w 9"/>
                  <a:gd name="T25" fmla="*/ 0 h 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"/>
                  <a:gd name="T40" fmla="*/ 0 h 28"/>
                  <a:gd name="T41" fmla="*/ 9 w 9"/>
                  <a:gd name="T42" fmla="*/ 28 h 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5498391" y="2164109"/>
            <a:ext cx="674791" cy="674791"/>
            <a:chOff x="5433376" y="607668"/>
            <a:chExt cx="674791" cy="674791"/>
          </a:xfrm>
        </p:grpSpPr>
        <p:grpSp>
          <p:nvGrpSpPr>
            <p:cNvPr id="52" name="组合 51"/>
            <p:cNvGrpSpPr/>
            <p:nvPr/>
          </p:nvGrpSpPr>
          <p:grpSpPr>
            <a:xfrm>
              <a:off x="5433376" y="607668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3" name="同心圆 5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Freeform 168"/>
            <p:cNvSpPr>
              <a:spLocks noChangeAspect="1" noEditPoints="1" noChangeArrowheads="1"/>
            </p:cNvSpPr>
            <p:nvPr/>
          </p:nvSpPr>
          <p:spPr bwMode="auto">
            <a:xfrm>
              <a:off x="5562519" y="781790"/>
              <a:ext cx="381357" cy="326545"/>
            </a:xfrm>
            <a:custGeom>
              <a:avLst/>
              <a:gdLst>
                <a:gd name="T0" fmla="*/ 96767825 w 94"/>
                <a:gd name="T1" fmla="*/ 454124000 h 81"/>
                <a:gd name="T2" fmla="*/ 1112844741 w 94"/>
                <a:gd name="T3" fmla="*/ 454124000 h 81"/>
                <a:gd name="T4" fmla="*/ 1209612566 w 94"/>
                <a:gd name="T5" fmla="*/ 382418667 h 81"/>
                <a:gd name="T6" fmla="*/ 1766034936 w 94"/>
                <a:gd name="T7" fmla="*/ 0 h 81"/>
                <a:gd name="T8" fmla="*/ 1766034936 w 94"/>
                <a:gd name="T9" fmla="*/ 788739111 h 81"/>
                <a:gd name="T10" fmla="*/ 1766034936 w 94"/>
                <a:gd name="T11" fmla="*/ 1577483111 h 81"/>
                <a:gd name="T12" fmla="*/ 1209612566 w 94"/>
                <a:gd name="T13" fmla="*/ 1171162667 h 81"/>
                <a:gd name="T14" fmla="*/ 1112844741 w 94"/>
                <a:gd name="T15" fmla="*/ 1123359111 h 81"/>
                <a:gd name="T16" fmla="*/ 798346851 w 94"/>
                <a:gd name="T17" fmla="*/ 1123359111 h 81"/>
                <a:gd name="T18" fmla="*/ 967693004 w 94"/>
                <a:gd name="T19" fmla="*/ 1673085333 h 81"/>
                <a:gd name="T20" fmla="*/ 1088650325 w 94"/>
                <a:gd name="T21" fmla="*/ 1673085333 h 81"/>
                <a:gd name="T22" fmla="*/ 1088650325 w 94"/>
                <a:gd name="T23" fmla="*/ 1936000000 h 81"/>
                <a:gd name="T24" fmla="*/ 1040266413 w 94"/>
                <a:gd name="T25" fmla="*/ 1936000000 h 81"/>
                <a:gd name="T26" fmla="*/ 508038458 w 94"/>
                <a:gd name="T27" fmla="*/ 1936000000 h 81"/>
                <a:gd name="T28" fmla="*/ 266113977 w 94"/>
                <a:gd name="T29" fmla="*/ 1123359111 h 81"/>
                <a:gd name="T30" fmla="*/ 96767825 w 94"/>
                <a:gd name="T31" fmla="*/ 1123359111 h 81"/>
                <a:gd name="T32" fmla="*/ 96767825 w 94"/>
                <a:gd name="T33" fmla="*/ 454124000 h 81"/>
                <a:gd name="T34" fmla="*/ 2104727241 w 94"/>
                <a:gd name="T35" fmla="*/ 549726222 h 81"/>
                <a:gd name="T36" fmla="*/ 2147483647 w 94"/>
                <a:gd name="T37" fmla="*/ 788739111 h 81"/>
                <a:gd name="T38" fmla="*/ 2104727241 w 94"/>
                <a:gd name="T39" fmla="*/ 1027752000 h 81"/>
                <a:gd name="T40" fmla="*/ 2104727241 w 94"/>
                <a:gd name="T41" fmla="*/ 1577483111 h 81"/>
                <a:gd name="T42" fmla="*/ 1886997176 w 94"/>
                <a:gd name="T43" fmla="*/ 1577483111 h 81"/>
                <a:gd name="T44" fmla="*/ 1886997176 w 94"/>
                <a:gd name="T45" fmla="*/ 0 h 81"/>
                <a:gd name="T46" fmla="*/ 2104727241 w 94"/>
                <a:gd name="T47" fmla="*/ 0 h 81"/>
                <a:gd name="T48" fmla="*/ 2104727241 w 94"/>
                <a:gd name="T49" fmla="*/ 549726222 h 81"/>
                <a:gd name="T50" fmla="*/ 1112844741 w 94"/>
                <a:gd name="T51" fmla="*/ 1171162667 h 81"/>
                <a:gd name="T52" fmla="*/ 895114676 w 94"/>
                <a:gd name="T53" fmla="*/ 1171162667 h 81"/>
                <a:gd name="T54" fmla="*/ 967693004 w 94"/>
                <a:gd name="T55" fmla="*/ 1457974222 h 81"/>
                <a:gd name="T56" fmla="*/ 1040266413 w 94"/>
                <a:gd name="T57" fmla="*/ 1457974222 h 81"/>
                <a:gd name="T58" fmla="*/ 1040266413 w 94"/>
                <a:gd name="T59" fmla="*/ 1362372000 h 81"/>
                <a:gd name="T60" fmla="*/ 1112844741 w 94"/>
                <a:gd name="T61" fmla="*/ 1171162667 h 8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4"/>
                <a:gd name="T94" fmla="*/ 0 h 81"/>
                <a:gd name="T95" fmla="*/ 94 w 94"/>
                <a:gd name="T96" fmla="*/ 81 h 8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529182" y="3126977"/>
            <a:ext cx="674791" cy="674791"/>
            <a:chOff x="6312694" y="592940"/>
            <a:chExt cx="674791" cy="674791"/>
          </a:xfrm>
        </p:grpSpPr>
        <p:grpSp>
          <p:nvGrpSpPr>
            <p:cNvPr id="55" name="组合 54"/>
            <p:cNvGrpSpPr/>
            <p:nvPr/>
          </p:nvGrpSpPr>
          <p:grpSpPr>
            <a:xfrm>
              <a:off x="6312694" y="592940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Freeform 203"/>
            <p:cNvSpPr>
              <a:spLocks noChangeAspect="1" noEditPoints="1" noChangeArrowheads="1"/>
            </p:cNvSpPr>
            <p:nvPr/>
          </p:nvSpPr>
          <p:spPr bwMode="auto">
            <a:xfrm>
              <a:off x="6456630" y="753802"/>
              <a:ext cx="374788" cy="359200"/>
            </a:xfrm>
            <a:custGeom>
              <a:avLst/>
              <a:gdLst>
                <a:gd name="T0" fmla="*/ 315922254 w 218"/>
                <a:gd name="T1" fmla="*/ 154371789 h 209"/>
                <a:gd name="T2" fmla="*/ 129239802 w 218"/>
                <a:gd name="T3" fmla="*/ 154371789 h 209"/>
                <a:gd name="T4" fmla="*/ 93340278 w 218"/>
                <a:gd name="T5" fmla="*/ 204631579 h 209"/>
                <a:gd name="T6" fmla="*/ 129239802 w 218"/>
                <a:gd name="T7" fmla="*/ 254891368 h 209"/>
                <a:gd name="T8" fmla="*/ 315922254 w 218"/>
                <a:gd name="T9" fmla="*/ 254891368 h 209"/>
                <a:gd name="T10" fmla="*/ 315922254 w 218"/>
                <a:gd name="T11" fmla="*/ 154371789 h 209"/>
                <a:gd name="T12" fmla="*/ 315922254 w 218"/>
                <a:gd name="T13" fmla="*/ 154371789 h 209"/>
                <a:gd name="T14" fmla="*/ 452341203 w 218"/>
                <a:gd name="T15" fmla="*/ 254891368 h 209"/>
                <a:gd name="T16" fmla="*/ 671332658 w 218"/>
                <a:gd name="T17" fmla="*/ 254891368 h 209"/>
                <a:gd name="T18" fmla="*/ 696462514 w 218"/>
                <a:gd name="T19" fmla="*/ 254891368 h 209"/>
                <a:gd name="T20" fmla="*/ 707234076 w 218"/>
                <a:gd name="T21" fmla="*/ 272842105 h 209"/>
                <a:gd name="T22" fmla="*/ 764672936 w 218"/>
                <a:gd name="T23" fmla="*/ 366182526 h 209"/>
                <a:gd name="T24" fmla="*/ 782623645 w 218"/>
                <a:gd name="T25" fmla="*/ 391312421 h 209"/>
                <a:gd name="T26" fmla="*/ 764672936 w 218"/>
                <a:gd name="T27" fmla="*/ 409263158 h 209"/>
                <a:gd name="T28" fmla="*/ 707234076 w 218"/>
                <a:gd name="T29" fmla="*/ 502603579 h 209"/>
                <a:gd name="T30" fmla="*/ 696462514 w 218"/>
                <a:gd name="T31" fmla="*/ 527733474 h 209"/>
                <a:gd name="T32" fmla="*/ 671332658 w 218"/>
                <a:gd name="T33" fmla="*/ 527733474 h 209"/>
                <a:gd name="T34" fmla="*/ 452341203 w 218"/>
                <a:gd name="T35" fmla="*/ 527733474 h 209"/>
                <a:gd name="T36" fmla="*/ 452341203 w 218"/>
                <a:gd name="T37" fmla="*/ 646205684 h 209"/>
                <a:gd name="T38" fmla="*/ 646202801 w 218"/>
                <a:gd name="T39" fmla="*/ 646205684 h 209"/>
                <a:gd name="T40" fmla="*/ 646202801 w 218"/>
                <a:gd name="T41" fmla="*/ 750315789 h 209"/>
                <a:gd name="T42" fmla="*/ 143599991 w 218"/>
                <a:gd name="T43" fmla="*/ 750315789 h 209"/>
                <a:gd name="T44" fmla="*/ 143599991 w 218"/>
                <a:gd name="T45" fmla="*/ 646205684 h 209"/>
                <a:gd name="T46" fmla="*/ 323101401 w 218"/>
                <a:gd name="T47" fmla="*/ 646205684 h 209"/>
                <a:gd name="T48" fmla="*/ 323101401 w 218"/>
                <a:gd name="T49" fmla="*/ 341052632 h 209"/>
                <a:gd name="T50" fmla="*/ 104109946 w 218"/>
                <a:gd name="T51" fmla="*/ 341052632 h 209"/>
                <a:gd name="T52" fmla="*/ 78980090 w 218"/>
                <a:gd name="T53" fmla="*/ 341052632 h 209"/>
                <a:gd name="T54" fmla="*/ 68210422 w 218"/>
                <a:gd name="T55" fmla="*/ 315922737 h 209"/>
                <a:gd name="T56" fmla="*/ 10769668 w 218"/>
                <a:gd name="T57" fmla="*/ 222582316 h 209"/>
                <a:gd name="T58" fmla="*/ 0 w 218"/>
                <a:gd name="T59" fmla="*/ 204631579 h 209"/>
                <a:gd name="T60" fmla="*/ 10769668 w 218"/>
                <a:gd name="T61" fmla="*/ 179501684 h 209"/>
                <a:gd name="T62" fmla="*/ 68210422 w 218"/>
                <a:gd name="T63" fmla="*/ 86161263 h 209"/>
                <a:gd name="T64" fmla="*/ 78980090 w 218"/>
                <a:gd name="T65" fmla="*/ 68210526 h 209"/>
                <a:gd name="T66" fmla="*/ 104109946 w 218"/>
                <a:gd name="T67" fmla="*/ 68210526 h 209"/>
                <a:gd name="T68" fmla="*/ 323101401 w 218"/>
                <a:gd name="T69" fmla="*/ 68210526 h 209"/>
                <a:gd name="T70" fmla="*/ 323101401 w 218"/>
                <a:gd name="T71" fmla="*/ 53850316 h 209"/>
                <a:gd name="T72" fmla="*/ 391311823 w 218"/>
                <a:gd name="T73" fmla="*/ 0 h 209"/>
                <a:gd name="T74" fmla="*/ 452341203 w 218"/>
                <a:gd name="T75" fmla="*/ 53850316 h 209"/>
                <a:gd name="T76" fmla="*/ 452341203 w 218"/>
                <a:gd name="T77" fmla="*/ 254891368 h 209"/>
                <a:gd name="T78" fmla="*/ 452341203 w 218"/>
                <a:gd name="T79" fmla="*/ 254891368 h 209"/>
                <a:gd name="T80" fmla="*/ 653383843 w 218"/>
                <a:gd name="T81" fmla="*/ 333873474 h 209"/>
                <a:gd name="T82" fmla="*/ 459522245 w 218"/>
                <a:gd name="T83" fmla="*/ 333873474 h 209"/>
                <a:gd name="T84" fmla="*/ 459522245 w 218"/>
                <a:gd name="T85" fmla="*/ 441574105 h 209"/>
                <a:gd name="T86" fmla="*/ 653383843 w 218"/>
                <a:gd name="T87" fmla="*/ 441574105 h 209"/>
                <a:gd name="T88" fmla="*/ 689283367 w 218"/>
                <a:gd name="T89" fmla="*/ 391312421 h 209"/>
                <a:gd name="T90" fmla="*/ 653383843 w 218"/>
                <a:gd name="T91" fmla="*/ 333873474 h 20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18"/>
                <a:gd name="T139" fmla="*/ 0 h 209"/>
                <a:gd name="T140" fmla="*/ 218 w 218"/>
                <a:gd name="T141" fmla="*/ 209 h 20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230313" y="3951832"/>
            <a:ext cx="674791" cy="674791"/>
            <a:chOff x="7074694" y="598563"/>
            <a:chExt cx="674791" cy="674791"/>
          </a:xfrm>
        </p:grpSpPr>
        <p:grpSp>
          <p:nvGrpSpPr>
            <p:cNvPr id="58" name="组合 57"/>
            <p:cNvGrpSpPr/>
            <p:nvPr/>
          </p:nvGrpSpPr>
          <p:grpSpPr>
            <a:xfrm>
              <a:off x="7074694" y="598563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9" name="同心圆 5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110"/>
            <p:cNvSpPr>
              <a:spLocks noChangeAspect="1" noEditPoints="1" noChangeArrowheads="1"/>
            </p:cNvSpPr>
            <p:nvPr/>
          </p:nvSpPr>
          <p:spPr bwMode="auto">
            <a:xfrm>
              <a:off x="7209124" y="750436"/>
              <a:ext cx="405928" cy="359796"/>
            </a:xfrm>
            <a:custGeom>
              <a:avLst/>
              <a:gdLst>
                <a:gd name="T0" fmla="*/ 1099726970 w 100"/>
                <a:gd name="T1" fmla="*/ 81000000 h 88"/>
                <a:gd name="T2" fmla="*/ 1519621747 w 100"/>
                <a:gd name="T3" fmla="*/ 830250000 h 88"/>
                <a:gd name="T4" fmla="*/ 1519621747 w 100"/>
                <a:gd name="T5" fmla="*/ 830250000 h 88"/>
                <a:gd name="T6" fmla="*/ 1959513430 w 100"/>
                <a:gd name="T7" fmla="*/ 1599750000 h 88"/>
                <a:gd name="T8" fmla="*/ 1919524090 w 100"/>
                <a:gd name="T9" fmla="*/ 1761750000 h 88"/>
                <a:gd name="T10" fmla="*/ 1839540938 w 100"/>
                <a:gd name="T11" fmla="*/ 1782000000 h 88"/>
                <a:gd name="T12" fmla="*/ 1839540938 w 100"/>
                <a:gd name="T13" fmla="*/ 1782000000 h 88"/>
                <a:gd name="T14" fmla="*/ 979754479 w 100"/>
                <a:gd name="T15" fmla="*/ 1782000000 h 88"/>
                <a:gd name="T16" fmla="*/ 139964926 w 100"/>
                <a:gd name="T17" fmla="*/ 1782000000 h 88"/>
                <a:gd name="T18" fmla="*/ 0 w 100"/>
                <a:gd name="T19" fmla="*/ 1660500000 h 88"/>
                <a:gd name="T20" fmla="*/ 19996906 w 100"/>
                <a:gd name="T21" fmla="*/ 1579500000 h 88"/>
                <a:gd name="T22" fmla="*/ 459884117 w 100"/>
                <a:gd name="T23" fmla="*/ 830250000 h 88"/>
                <a:gd name="T24" fmla="*/ 459884117 w 100"/>
                <a:gd name="T25" fmla="*/ 830250000 h 88"/>
                <a:gd name="T26" fmla="*/ 879783365 w 100"/>
                <a:gd name="T27" fmla="*/ 81000000 h 88"/>
                <a:gd name="T28" fmla="*/ 1059737631 w 100"/>
                <a:gd name="T29" fmla="*/ 40500000 h 88"/>
                <a:gd name="T30" fmla="*/ 1099726970 w 100"/>
                <a:gd name="T31" fmla="*/ 81000000 h 88"/>
                <a:gd name="T32" fmla="*/ 879783365 w 100"/>
                <a:gd name="T33" fmla="*/ 688500000 h 88"/>
                <a:gd name="T34" fmla="*/ 879783365 w 100"/>
                <a:gd name="T35" fmla="*/ 749250000 h 88"/>
                <a:gd name="T36" fmla="*/ 919772705 w 100"/>
                <a:gd name="T37" fmla="*/ 1255500000 h 88"/>
                <a:gd name="T38" fmla="*/ 1039740725 w 100"/>
                <a:gd name="T39" fmla="*/ 1255500000 h 88"/>
                <a:gd name="T40" fmla="*/ 1079730065 w 100"/>
                <a:gd name="T41" fmla="*/ 749250000 h 88"/>
                <a:gd name="T42" fmla="*/ 1079730065 w 100"/>
                <a:gd name="T43" fmla="*/ 688500000 h 88"/>
                <a:gd name="T44" fmla="*/ 879783365 w 100"/>
                <a:gd name="T45" fmla="*/ 688500000 h 88"/>
                <a:gd name="T46" fmla="*/ 979754479 w 100"/>
                <a:gd name="T47" fmla="*/ 1458000000 h 88"/>
                <a:gd name="T48" fmla="*/ 1059737631 w 100"/>
                <a:gd name="T49" fmla="*/ 1397250000 h 88"/>
                <a:gd name="T50" fmla="*/ 979754479 w 100"/>
                <a:gd name="T51" fmla="*/ 1316250000 h 88"/>
                <a:gd name="T52" fmla="*/ 899775799 w 100"/>
                <a:gd name="T53" fmla="*/ 1397250000 h 88"/>
                <a:gd name="T54" fmla="*/ 979754479 w 100"/>
                <a:gd name="T55" fmla="*/ 1458000000 h 88"/>
                <a:gd name="T56" fmla="*/ 1299678142 w 100"/>
                <a:gd name="T57" fmla="*/ 972000000 h 88"/>
                <a:gd name="T58" fmla="*/ 979754479 w 100"/>
                <a:gd name="T59" fmla="*/ 405000000 h 88"/>
                <a:gd name="T60" fmla="*/ 679832194 w 100"/>
                <a:gd name="T61" fmla="*/ 951750000 h 88"/>
                <a:gd name="T62" fmla="*/ 659835288 w 100"/>
                <a:gd name="T63" fmla="*/ 972000000 h 88"/>
                <a:gd name="T64" fmla="*/ 339916097 w 100"/>
                <a:gd name="T65" fmla="*/ 1518750000 h 88"/>
                <a:gd name="T66" fmla="*/ 979754479 w 100"/>
                <a:gd name="T67" fmla="*/ 1518750000 h 88"/>
                <a:gd name="T68" fmla="*/ 1619597333 w 100"/>
                <a:gd name="T69" fmla="*/ 1518750000 h 88"/>
                <a:gd name="T70" fmla="*/ 1299678142 w 100"/>
                <a:gd name="T71" fmla="*/ 972000000 h 88"/>
                <a:gd name="T72" fmla="*/ 1299678142 w 100"/>
                <a:gd name="T73" fmla="*/ 972000000 h 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0"/>
                <a:gd name="T112" fmla="*/ 0 h 88"/>
                <a:gd name="T113" fmla="*/ 100 w 100"/>
                <a:gd name="T114" fmla="*/ 88 h 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cxnSp>
        <p:nvCxnSpPr>
          <p:cNvPr id="65" name="直接连接符 6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08957" y="206330"/>
            <a:ext cx="25196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表单自定义重要性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3428329" y="30018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6" grpId="0" animBg="1"/>
      <p:bldP spid="24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3" grpId="0" animBg="1"/>
      <p:bldP spid="44" grpId="0" animBg="1"/>
      <p:bldP spid="45" grpId="0" animBg="1"/>
      <p:bldP spid="46" grpId="0" animBg="1"/>
      <p:bldP spid="66" grpId="0" animBg="1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35975" y="2331427"/>
            <a:ext cx="21513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自定义流程</a:t>
            </a:r>
            <a:endParaRPr lang="zh-CN" altLang="en-US" sz="28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71500" y="2568238"/>
            <a:ext cx="8374380" cy="2613361"/>
            <a:chOff x="571500" y="2568238"/>
            <a:chExt cx="8374380" cy="2613361"/>
          </a:xfrm>
        </p:grpSpPr>
        <p:sp>
          <p:nvSpPr>
            <p:cNvPr id="5" name="任意多边形 4"/>
            <p:cNvSpPr/>
            <p:nvPr/>
          </p:nvSpPr>
          <p:spPr>
            <a:xfrm>
              <a:off x="571500" y="2568238"/>
              <a:ext cx="8001000" cy="2613361"/>
            </a:xfrm>
            <a:custGeom>
              <a:avLst/>
              <a:gdLst>
                <a:gd name="connsiteX0" fmla="*/ 0 w 8001000"/>
                <a:gd name="connsiteY0" fmla="*/ 2542126 h 2542126"/>
                <a:gd name="connsiteX1" fmla="*/ 1009650 w 8001000"/>
                <a:gd name="connsiteY1" fmla="*/ 126577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-1" fmla="*/ 0 w 8001000"/>
                <a:gd name="connsiteY0-2" fmla="*/ 2542126 h 2542126"/>
                <a:gd name="connsiteX1-3" fmla="*/ 1066800 w 8001000"/>
                <a:gd name="connsiteY1-4" fmla="*/ 1284826 h 2542126"/>
                <a:gd name="connsiteX2-5" fmla="*/ 2400300 w 8001000"/>
                <a:gd name="connsiteY2-6" fmla="*/ 446626 h 2542126"/>
                <a:gd name="connsiteX3-7" fmla="*/ 4114800 w 8001000"/>
                <a:gd name="connsiteY3-8" fmla="*/ 27526 h 2542126"/>
                <a:gd name="connsiteX4-9" fmla="*/ 6324600 w 8001000"/>
                <a:gd name="connsiteY4-10" fmla="*/ 103726 h 2542126"/>
                <a:gd name="connsiteX5-11" fmla="*/ 8001000 w 8001000"/>
                <a:gd name="connsiteY5-12" fmla="*/ 618076 h 2542126"/>
                <a:gd name="connsiteX0-13" fmla="*/ 0 w 8001000"/>
                <a:gd name="connsiteY0-14" fmla="*/ 2600659 h 2600659"/>
                <a:gd name="connsiteX1-15" fmla="*/ 1066800 w 8001000"/>
                <a:gd name="connsiteY1-16" fmla="*/ 1343359 h 2600659"/>
                <a:gd name="connsiteX2-17" fmla="*/ 2400300 w 8001000"/>
                <a:gd name="connsiteY2-18" fmla="*/ 505159 h 2600659"/>
                <a:gd name="connsiteX3-19" fmla="*/ 4191000 w 8001000"/>
                <a:gd name="connsiteY3-20" fmla="*/ 17479 h 2600659"/>
                <a:gd name="connsiteX4-21" fmla="*/ 6324600 w 8001000"/>
                <a:gd name="connsiteY4-22" fmla="*/ 162259 h 2600659"/>
                <a:gd name="connsiteX5-23" fmla="*/ 8001000 w 8001000"/>
                <a:gd name="connsiteY5-24" fmla="*/ 676609 h 2600659"/>
                <a:gd name="connsiteX0-25" fmla="*/ 0 w 8001000"/>
                <a:gd name="connsiteY0-26" fmla="*/ 2613361 h 2613361"/>
                <a:gd name="connsiteX1-27" fmla="*/ 1066800 w 8001000"/>
                <a:gd name="connsiteY1-28" fmla="*/ 1356061 h 2613361"/>
                <a:gd name="connsiteX2-29" fmla="*/ 2400300 w 8001000"/>
                <a:gd name="connsiteY2-30" fmla="*/ 517861 h 2613361"/>
                <a:gd name="connsiteX3-31" fmla="*/ 4191000 w 8001000"/>
                <a:gd name="connsiteY3-32" fmla="*/ 30181 h 2613361"/>
                <a:gd name="connsiteX4-33" fmla="*/ 6339840 w 8001000"/>
                <a:gd name="connsiteY4-34" fmla="*/ 121621 h 2613361"/>
                <a:gd name="connsiteX5-35" fmla="*/ 8001000 w 8001000"/>
                <a:gd name="connsiteY5-36" fmla="*/ 689311 h 26133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001000" h="2613361">
                  <a:moveTo>
                    <a:pt x="0" y="2613361"/>
                  </a:moveTo>
                  <a:cubicBezTo>
                    <a:pt x="304800" y="2149811"/>
                    <a:pt x="666750" y="1705311"/>
                    <a:pt x="1066800" y="1356061"/>
                  </a:cubicBezTo>
                  <a:cubicBezTo>
                    <a:pt x="1466850" y="1006811"/>
                    <a:pt x="1879600" y="738841"/>
                    <a:pt x="2400300" y="517861"/>
                  </a:cubicBezTo>
                  <a:cubicBezTo>
                    <a:pt x="2921000" y="296881"/>
                    <a:pt x="3534410" y="96221"/>
                    <a:pt x="4191000" y="30181"/>
                  </a:cubicBezTo>
                  <a:cubicBezTo>
                    <a:pt x="4847590" y="-35859"/>
                    <a:pt x="5704840" y="11766"/>
                    <a:pt x="6339840" y="121621"/>
                  </a:cubicBezTo>
                  <a:cubicBezTo>
                    <a:pt x="6974840" y="231476"/>
                    <a:pt x="7486650" y="481348"/>
                    <a:pt x="8001000" y="689311"/>
                  </a:cubicBezTo>
                </a:path>
              </a:pathLst>
            </a:custGeom>
            <a:noFill/>
            <a:ln>
              <a:solidFill>
                <a:srgbClr val="163A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8557260" y="2686050"/>
              <a:ext cx="388620" cy="571500"/>
            </a:xfrm>
            <a:prstGeom prst="straightConnector1">
              <a:avLst/>
            </a:prstGeom>
            <a:ln w="19050">
              <a:solidFill>
                <a:srgbClr val="163A5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rot="18958258">
            <a:off x="1460787" y="3638936"/>
            <a:ext cx="487045" cy="294640"/>
            <a:chOff x="2903220" y="280488"/>
            <a:chExt cx="746302" cy="451476"/>
          </a:xfrm>
        </p:grpSpPr>
        <p:sp>
          <p:nvSpPr>
            <p:cNvPr id="10" name="矩形 9"/>
            <p:cNvSpPr/>
            <p:nvPr/>
          </p:nvSpPr>
          <p:spPr>
            <a:xfrm>
              <a:off x="2903220" y="442980"/>
              <a:ext cx="746302" cy="2889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 dirty="0" smtClean="0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8938009">
            <a:off x="2599338" y="3075293"/>
            <a:ext cx="487344" cy="309267"/>
            <a:chOff x="2903220" y="280488"/>
            <a:chExt cx="746760" cy="473892"/>
          </a:xfrm>
        </p:grpSpPr>
        <p:sp>
          <p:nvSpPr>
            <p:cNvPr id="14" name="矩形 13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 rot="20658534">
            <a:off x="3976555" y="2435520"/>
            <a:ext cx="487344" cy="309269"/>
            <a:chOff x="2903220" y="280488"/>
            <a:chExt cx="746760" cy="473892"/>
          </a:xfrm>
        </p:grpSpPr>
        <p:sp>
          <p:nvSpPr>
            <p:cNvPr id="17" name="矩形 16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800000">
            <a:off x="5473327" y="2524430"/>
            <a:ext cx="487344" cy="309269"/>
            <a:chOff x="2903220" y="280488"/>
            <a:chExt cx="746760" cy="473892"/>
          </a:xfrm>
        </p:grpSpPr>
        <p:sp>
          <p:nvSpPr>
            <p:cNvPr id="20" name="矩形 19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 rot="1114118">
            <a:off x="7012567" y="2556971"/>
            <a:ext cx="487344" cy="309269"/>
            <a:chOff x="2903220" y="280488"/>
            <a:chExt cx="746760" cy="473892"/>
          </a:xfrm>
        </p:grpSpPr>
        <p:sp>
          <p:nvSpPr>
            <p:cNvPr id="23" name="矩形 22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 rot="0">
            <a:off x="929005" y="2985770"/>
            <a:ext cx="619125" cy="63373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63A5A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63A5A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 rot="19485161">
            <a:off x="951865" y="3121660"/>
            <a:ext cx="5892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163A5A"/>
                </a:solidFill>
                <a:latin typeface="方正韵动中黑简体" panose="02000000000000000000" pitchFamily="2" charset="-122"/>
                <a:ea typeface="方正韵动中黑简体" panose="02000000000000000000" pitchFamily="2" charset="-122"/>
              </a:rPr>
              <a:t>功能</a:t>
            </a:r>
            <a:endParaRPr lang="zh-CN" altLang="en-US" dirty="0">
              <a:solidFill>
                <a:srgbClr val="163A5A"/>
              </a:solidFill>
              <a:latin typeface="方正韵动中黑简体" panose="02000000000000000000" pitchFamily="2" charset="-122"/>
              <a:ea typeface="方正韵动中黑简体" panose="02000000000000000000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877864" y="3455276"/>
            <a:ext cx="625796" cy="633972"/>
            <a:chOff x="2877864" y="3455276"/>
            <a:chExt cx="625796" cy="633972"/>
          </a:xfrm>
        </p:grpSpPr>
        <p:grpSp>
          <p:nvGrpSpPr>
            <p:cNvPr id="31" name="组合 30"/>
            <p:cNvGrpSpPr/>
            <p:nvPr/>
          </p:nvGrpSpPr>
          <p:grpSpPr>
            <a:xfrm>
              <a:off x="2877864" y="34552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 rot="19571467">
              <a:off x="2914380" y="3573525"/>
              <a:ext cx="589280" cy="335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163A5A"/>
                  </a:solidFill>
                  <a:latin typeface="方正韵动中黑简体" panose="02000000000000000000" pitchFamily="2" charset="-122"/>
                  <a:ea typeface="方正韵动中黑简体" panose="02000000000000000000" pitchFamily="2" charset="-122"/>
                </a:rPr>
                <a:t>操作</a:t>
              </a:r>
              <a:endParaRPr lang="zh-CN" altLang="en-US" sz="1600" dirty="0">
                <a:solidFill>
                  <a:srgbClr val="163A5A"/>
                </a:solidFill>
                <a:latin typeface="方正韵动中黑简体" panose="02000000000000000000" pitchFamily="2" charset="-122"/>
                <a:ea typeface="方正韵动中黑简体" panose="02000000000000000000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10046" y="1639176"/>
            <a:ext cx="632729" cy="633972"/>
            <a:chOff x="3710046" y="1639176"/>
            <a:chExt cx="632729" cy="633972"/>
          </a:xfrm>
        </p:grpSpPr>
        <p:grpSp>
          <p:nvGrpSpPr>
            <p:cNvPr id="34" name="组合 33"/>
            <p:cNvGrpSpPr/>
            <p:nvPr/>
          </p:nvGrpSpPr>
          <p:grpSpPr>
            <a:xfrm>
              <a:off x="3723650" y="16391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 rot="20721555">
              <a:off x="3710046" y="1806770"/>
              <a:ext cx="589280" cy="335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163A5A"/>
                  </a:solidFill>
                  <a:latin typeface="方正韵动中黑简体" panose="02000000000000000000" pitchFamily="2" charset="-122"/>
                  <a:ea typeface="方正韵动中黑简体" panose="02000000000000000000" pitchFamily="2" charset="-122"/>
                </a:rPr>
                <a:t>控制</a:t>
              </a:r>
              <a:endParaRPr lang="zh-CN" altLang="en-US" sz="1600" dirty="0">
                <a:solidFill>
                  <a:srgbClr val="163A5A"/>
                </a:solidFill>
                <a:latin typeface="方正韵动中黑简体" panose="02000000000000000000" pitchFamily="2" charset="-122"/>
                <a:ea typeface="方正韵动中黑简体" panose="02000000000000000000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473287" y="2971804"/>
            <a:ext cx="619165" cy="633972"/>
            <a:chOff x="5473287" y="2971804"/>
            <a:chExt cx="619165" cy="633972"/>
          </a:xfrm>
        </p:grpSpPr>
        <p:grpSp>
          <p:nvGrpSpPr>
            <p:cNvPr id="37" name="组合 36"/>
            <p:cNvGrpSpPr/>
            <p:nvPr/>
          </p:nvGrpSpPr>
          <p:grpSpPr>
            <a:xfrm>
              <a:off x="5473327" y="2971804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473287" y="3104610"/>
              <a:ext cx="589280" cy="335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163A5A"/>
                  </a:solidFill>
                  <a:latin typeface="方正韵动中黑简体" panose="02000000000000000000" pitchFamily="2" charset="-122"/>
                  <a:ea typeface="方正韵动中黑简体" panose="02000000000000000000" pitchFamily="2" charset="-122"/>
                </a:rPr>
                <a:t>审核</a:t>
              </a:r>
              <a:endParaRPr lang="zh-CN" altLang="en-US" sz="1600" dirty="0">
                <a:solidFill>
                  <a:srgbClr val="163A5A"/>
                </a:solidFill>
                <a:latin typeface="方正韵动中黑简体" panose="02000000000000000000" pitchFamily="2" charset="-122"/>
                <a:ea typeface="方正韵动中黑简体" panose="02000000000000000000" pitchFamily="2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199683" y="1774359"/>
            <a:ext cx="640080" cy="633972"/>
            <a:chOff x="7199683" y="1774359"/>
            <a:chExt cx="640080" cy="633972"/>
          </a:xfrm>
        </p:grpSpPr>
        <p:grpSp>
          <p:nvGrpSpPr>
            <p:cNvPr id="40" name="组合 39"/>
            <p:cNvGrpSpPr/>
            <p:nvPr/>
          </p:nvGrpSpPr>
          <p:grpSpPr>
            <a:xfrm>
              <a:off x="7213287" y="1774359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 rot="1067031">
              <a:off x="7199683" y="1935283"/>
              <a:ext cx="640080" cy="36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163A5A"/>
                  </a:solidFill>
                  <a:latin typeface="方正韵动中黑简体" panose="02000000000000000000" pitchFamily="2" charset="-122"/>
                  <a:ea typeface="方正韵动中黑简体" panose="02000000000000000000" pitchFamily="2" charset="-122"/>
                </a:rPr>
                <a:t>数据</a:t>
              </a:r>
              <a:endParaRPr lang="zh-CN" altLang="en-US" dirty="0">
                <a:solidFill>
                  <a:srgbClr val="163A5A"/>
                </a:solidFill>
                <a:latin typeface="方正韵动中黑简体" panose="02000000000000000000" pitchFamily="2" charset="-122"/>
                <a:ea typeface="方正韵动中黑简体" panose="02000000000000000000" pitchFamily="2" charset="-122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908957" y="206330"/>
            <a:ext cx="16433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流程自定义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2552361" y="2809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51696" y="1238780"/>
            <a:ext cx="1062386" cy="85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支持同一个流程内多人审核与多次审核，每一次审核均记录完整</a:t>
            </a:r>
            <a:endParaRPr lang="en-US" altLang="zh-CN" sz="1000" dirty="0" smtClean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 rot="19800000">
            <a:off x="1914427" y="2224384"/>
            <a:ext cx="1062386" cy="77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每一个操作对应表单，一个操作可与多表单绑定，实现同一操作不同表单功能</a:t>
            </a:r>
            <a:r>
              <a:rPr lang="zh-CN" altLang="en-US" sz="900" dirty="0" smtClean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。</a:t>
            </a:r>
            <a:endParaRPr lang="zh-CN" altLang="en-US" sz="9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 rot="18900000">
            <a:off x="1667063" y="3771022"/>
            <a:ext cx="1062386" cy="77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在每个操作上面设定功能，这样用单个操作的集合可以体现所需要的流程</a:t>
            </a:r>
            <a:endParaRPr lang="zh-CN" altLang="en-US" sz="9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 rot="20700000">
            <a:off x="3908026" y="2825841"/>
            <a:ext cx="1062386" cy="105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根据表单内的数据，控制流程的流向，这样实现流程的控制，多变的操作，采用选择方式，简单有效</a:t>
            </a:r>
            <a:r>
              <a:rPr lang="zh-CN" altLang="en-US" sz="900" dirty="0" smtClean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。</a:t>
            </a:r>
            <a:endParaRPr lang="zh-CN" altLang="en-US" sz="9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 rot="900000">
            <a:off x="6546915" y="2940103"/>
            <a:ext cx="106238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流程数据记录，列表。清晰记录每一次操作所有详细记录</a:t>
            </a:r>
            <a:endParaRPr lang="zh-CN" altLang="en-US" sz="900" dirty="0"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5" grpId="0"/>
      <p:bldP spid="56" grpId="0"/>
      <p:bldP spid="57" grpId="0"/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797875" y="2362731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实时通知与响应</a:t>
            </a:r>
            <a:endParaRPr lang="zh-CN" altLang="en-US" sz="24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3754635" y="2856917"/>
            <a:ext cx="3492699" cy="164309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1114425" y="1136628"/>
            <a:ext cx="1695450" cy="164309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2" name="矩形 42"/>
          <p:cNvSpPr>
            <a:spLocks noChangeArrowheads="1"/>
          </p:cNvSpPr>
          <p:nvPr/>
        </p:nvSpPr>
        <p:spPr bwMode="auto">
          <a:xfrm>
            <a:off x="7339013" y="2878931"/>
            <a:ext cx="692944" cy="1695450"/>
          </a:xfrm>
          <a:prstGeom prst="rect">
            <a:avLst/>
          </a:prstGeom>
          <a:solidFill>
            <a:schemeClr val="tx1">
              <a:lumMod val="75000"/>
              <a:lumOff val="25000"/>
              <a:alpha val="59999"/>
            </a:schemeClr>
          </a:solidFill>
          <a:ln>
            <a:noFill/>
          </a:ln>
        </p:spPr>
        <p:txBody>
          <a:bodyPr lIns="91434" tIns="45717" rIns="91434" bIns="4571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4" name="矩形 46"/>
          <p:cNvSpPr>
            <a:spLocks noChangeAspect="1" noChangeArrowheads="1"/>
          </p:cNvSpPr>
          <p:nvPr/>
        </p:nvSpPr>
        <p:spPr bwMode="auto">
          <a:xfrm>
            <a:off x="1114425" y="2878931"/>
            <a:ext cx="2541985" cy="16954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6" name="矩形 47"/>
          <p:cNvSpPr>
            <a:spLocks noChangeAspect="1" noChangeArrowheads="1"/>
          </p:cNvSpPr>
          <p:nvPr/>
        </p:nvSpPr>
        <p:spPr bwMode="auto">
          <a:xfrm>
            <a:off x="2880123" y="1114425"/>
            <a:ext cx="2539603" cy="169426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8" name="矩形 59"/>
          <p:cNvSpPr>
            <a:spLocks noChangeAspect="1" noChangeArrowheads="1"/>
          </p:cNvSpPr>
          <p:nvPr/>
        </p:nvSpPr>
        <p:spPr bwMode="auto">
          <a:xfrm>
            <a:off x="5489972" y="1113235"/>
            <a:ext cx="2541984" cy="16954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9" name="矩形 56"/>
          <p:cNvSpPr>
            <a:spLocks noChangeArrowheads="1"/>
          </p:cNvSpPr>
          <p:nvPr/>
        </p:nvSpPr>
        <p:spPr bwMode="auto">
          <a:xfrm>
            <a:off x="1037829" y="1216026"/>
            <a:ext cx="16144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anose="02000000000000000000" pitchFamily="2" charset="-122"/>
              </a:rPr>
              <a:t>微信实时通知</a:t>
            </a:r>
            <a:endParaRPr lang="zh-CN" altLang="en-US" sz="1700" dirty="0">
              <a:solidFill>
                <a:srgbClr val="163A5A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0" name="矩形 57"/>
          <p:cNvSpPr>
            <a:spLocks noChangeArrowheads="1"/>
          </p:cNvSpPr>
          <p:nvPr/>
        </p:nvSpPr>
        <p:spPr bwMode="auto">
          <a:xfrm>
            <a:off x="1271587" y="1632377"/>
            <a:ext cx="1381125" cy="130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ts val="1595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方正兰亭黑_GBK" panose="02000000000000000000" pitchFamily="2" charset="-122"/>
              </a:rPr>
              <a:t>通过微信服务号进行用户任务到达，任务通知等信息，用户不会漏掉重要信息。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方正兰亭黑_GBK" panose="02000000000000000000" pitchFamily="2" charset="-122"/>
              </a:rPr>
              <a:t>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sym typeface="方正兰亭黑_GBK" panose="02000000000000000000" pitchFamily="2" charset="-122"/>
            </a:endParaRPr>
          </a:p>
          <a:p>
            <a:pPr algn="r" eaLnBrk="1" hangingPunct="1">
              <a:lnSpc>
                <a:spcPts val="1595"/>
              </a:lnSpc>
              <a:spcBef>
                <a:spcPct val="0"/>
              </a:spcBef>
              <a:buNone/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41" name="矩形 44"/>
          <p:cNvSpPr>
            <a:spLocks noChangeArrowheads="1"/>
          </p:cNvSpPr>
          <p:nvPr/>
        </p:nvSpPr>
        <p:spPr bwMode="auto">
          <a:xfrm>
            <a:off x="4442619" y="3144671"/>
            <a:ext cx="23241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700" dirty="0">
                <a:sym typeface="方正兰亭黑_GBK" panose="02000000000000000000" pitchFamily="2" charset="-122"/>
              </a:rPr>
              <a:t>详细并可配置</a:t>
            </a:r>
            <a:endParaRPr lang="zh-CN" altLang="en-US" sz="17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2" name="矩形 45"/>
          <p:cNvSpPr>
            <a:spLocks noChangeArrowheads="1"/>
          </p:cNvSpPr>
          <p:nvPr/>
        </p:nvSpPr>
        <p:spPr bwMode="auto">
          <a:xfrm>
            <a:off x="3844529" y="3493799"/>
            <a:ext cx="321111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方正兰亭黑_GBK" panose="02000000000000000000" pitchFamily="2" charset="-122"/>
              </a:rPr>
              <a:t>通知非常详细，并且用户可根据自己需要在配置中心进行配置，是否接收某些类型通知。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燕尾形 1"/>
          <p:cNvSpPr>
            <a:spLocks noChangeArrowheads="1"/>
          </p:cNvSpPr>
          <p:nvPr/>
        </p:nvSpPr>
        <p:spPr bwMode="auto">
          <a:xfrm>
            <a:off x="8314135" y="2615803"/>
            <a:ext cx="384572" cy="384572"/>
          </a:xfrm>
          <a:prstGeom prst="chevron">
            <a:avLst>
              <a:gd name="adj" fmla="val 50000"/>
            </a:avLst>
          </a:prstGeom>
          <a:solidFill>
            <a:srgbClr val="F2F2F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80" tIns="34290" rIns="68580" bIns="3429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40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燕尾形 23"/>
          <p:cNvSpPr>
            <a:spLocks noChangeArrowheads="1"/>
          </p:cNvSpPr>
          <p:nvPr/>
        </p:nvSpPr>
        <p:spPr bwMode="auto">
          <a:xfrm flipH="1">
            <a:off x="488157" y="2615803"/>
            <a:ext cx="384572" cy="384572"/>
          </a:xfrm>
          <a:prstGeom prst="chevron">
            <a:avLst>
              <a:gd name="adj" fmla="val 50000"/>
            </a:avLst>
          </a:prstGeom>
          <a:solidFill>
            <a:srgbClr val="F2F2F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80" tIns="34290" rIns="68580" bIns="3429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40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14375" y="1638063"/>
            <a:ext cx="495926" cy="495926"/>
            <a:chOff x="2614375" y="1638063"/>
            <a:chExt cx="495926" cy="495926"/>
          </a:xfrm>
        </p:grpSpPr>
        <p:grpSp>
          <p:nvGrpSpPr>
            <p:cNvPr id="48" name="组合 47"/>
            <p:cNvGrpSpPr/>
            <p:nvPr/>
          </p:nvGrpSpPr>
          <p:grpSpPr>
            <a:xfrm>
              <a:off x="2614375" y="1638063"/>
              <a:ext cx="495926" cy="49592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3" name="同心圆 5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655125" y="168597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01</a:t>
              </a:r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20935" y="2608954"/>
            <a:ext cx="495926" cy="495926"/>
            <a:chOff x="5220935" y="2608954"/>
            <a:chExt cx="495926" cy="495926"/>
          </a:xfrm>
        </p:grpSpPr>
        <p:grpSp>
          <p:nvGrpSpPr>
            <p:cNvPr id="57" name="组合 56"/>
            <p:cNvGrpSpPr/>
            <p:nvPr/>
          </p:nvGrpSpPr>
          <p:grpSpPr>
            <a:xfrm>
              <a:off x="5220935" y="2608954"/>
              <a:ext cx="495926" cy="49592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8" name="同心圆 5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3A5A"/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5246722" y="26568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163A5A"/>
                  </a:solidFill>
                </a:rPr>
                <a:t>02</a:t>
              </a:r>
              <a:endParaRPr lang="zh-CN" altLang="en-US" dirty="0">
                <a:solidFill>
                  <a:srgbClr val="163A5A"/>
                </a:solidFill>
              </a:endParaRPr>
            </a:p>
          </p:txBody>
        </p:sp>
      </p:grpSp>
      <p:cxnSp>
        <p:nvCxnSpPr>
          <p:cNvPr id="65" name="直接连接符 6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08957" y="206330"/>
            <a:ext cx="1960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实时通知与响应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2880646" y="27558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7" grpId="0" animBg="1"/>
      <p:bldP spid="32" grpId="0" bldLvl="0" animBg="1" autoUpdateAnimBg="0"/>
      <p:bldP spid="34" grpId="0" bldLvl="0" animBg="1" autoUpdateAnimBg="0"/>
      <p:bldP spid="36" grpId="0" bldLvl="0" animBg="1" autoUpdateAnimBg="0"/>
      <p:bldP spid="38" grpId="0" bldLvl="0" animBg="1" autoUpdateAnimBg="0"/>
      <p:bldP spid="39" grpId="0"/>
      <p:bldP spid="40" grpId="0"/>
      <p:bldP spid="41" grpId="0"/>
      <p:bldP spid="42" grpId="0"/>
      <p:bldP spid="66" grpId="0" animBg="1"/>
      <p:bldP spid="67" grpId="0"/>
    </p:bldLst>
  </p:timing>
</p:sld>
</file>

<file path=ppt/tags/tag1.xml><?xml version="1.0" encoding="utf-8"?>
<p:tagLst xmlns:p="http://schemas.openxmlformats.org/presentationml/2006/main">
  <p:tag name="SELECTED" val="True"/>
</p:tagLst>
</file>

<file path=ppt/tags/tag2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SELECTED" val="True"/>
</p:tagLst>
</file>

<file path=ppt/tags/tag4.xml><?xml version="1.0" encoding="utf-8"?>
<p:tagLst xmlns:p="http://schemas.openxmlformats.org/presentationml/2006/main">
  <p:tag name="SELECTED" val="True"/>
</p:tagLst>
</file>

<file path=ppt/tags/tag5.xml><?xml version="1.0" encoding="utf-8"?>
<p:tagLst xmlns:p="http://schemas.openxmlformats.org/presentationml/2006/main">
  <p:tag name="SELECTED" val="True"/>
</p:tagLst>
</file>

<file path=ppt/tags/tag6.xml><?xml version="1.0" encoding="utf-8"?>
<p:tagLst xmlns:p="http://schemas.openxmlformats.org/presentationml/2006/main">
  <p:tag name="SELECTED" val="True"/>
</p:tagLst>
</file>

<file path=ppt/tags/tag7.xml><?xml version="1.0" encoding="utf-8"?>
<p:tagLst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1832</Words>
  <Application>WPS 演示</Application>
  <PresentationFormat>全屏显示(16:9)</PresentationFormat>
  <Paragraphs>160</Paragraphs>
  <Slides>14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9" baseType="lpstr">
      <vt:lpstr>Arial</vt:lpstr>
      <vt:lpstr>宋体</vt:lpstr>
      <vt:lpstr>Wingdings</vt:lpstr>
      <vt:lpstr>Impact</vt:lpstr>
      <vt:lpstr>方正综艺简体</vt:lpstr>
      <vt:lpstr>方正大黑简体</vt:lpstr>
      <vt:lpstr>Calibri</vt:lpstr>
      <vt:lpstr>方正兰亭细黑_GBK</vt:lpstr>
      <vt:lpstr>Kozuka Gothic Pro R</vt:lpstr>
      <vt:lpstr>Watford DB</vt:lpstr>
      <vt:lpstr>造字工房劲黑（非商用）常规体</vt:lpstr>
      <vt:lpstr>方正兰亭黑_GBK</vt:lpstr>
      <vt:lpstr>Calibri</vt:lpstr>
      <vt:lpstr>方正韵动中黑简体</vt:lpstr>
      <vt:lpstr>方正兰亭细黑_GBK_M</vt:lpstr>
      <vt:lpstr>黑体</vt:lpstr>
      <vt:lpstr>微软雅黑</vt:lpstr>
      <vt:lpstr>方正兰亭黑简体</vt:lpstr>
      <vt:lpstr>方正兰亭粗黑简体</vt:lpstr>
      <vt:lpstr>方正正准黑简体</vt:lpstr>
      <vt:lpstr>LiHei Pro</vt:lpstr>
      <vt:lpstr>华文黑体</vt:lpstr>
      <vt:lpstr>Arial Unicode MS</vt:lpstr>
      <vt:lpstr>MS Mincho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</dc:title>
  <dc:creator>www.1ppt.com</dc:creator>
  <dc:description>www.1ppt.com;</dc:description>
  <cp:category>www.1ppt.com</cp:category>
  <cp:lastModifiedBy>yimin</cp:lastModifiedBy>
  <cp:revision>109</cp:revision>
  <dcterms:created xsi:type="dcterms:W3CDTF">2015-01-22T11:01:00Z</dcterms:created>
  <dcterms:modified xsi:type="dcterms:W3CDTF">2017-01-12T06:34:39Z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