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19f7d3a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19f7d3a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19f7d3a2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19f7d3a2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19f7d3a2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19f7d3a2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19f7d3a2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19f7d3a2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19f7d3a2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19f7d3a2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19f7d3a2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19f7d3a2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25c3b624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25c3b624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25c3b624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25c3b624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25c3b62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25c3b62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19f7d3a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19f7d3a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19f7d3a2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19f7d3a2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9f7d3a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9f7d3a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19f7d3a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19f7d3a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9f7d3a2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9f7d3a2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9f7d3a2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9f7d3a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19f7d3a2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19f7d3a2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9f7d3a2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9f7d3a2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chemeClr val="accent5"/>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200"/>
              <a:t>   PPT  Presentation</a:t>
            </a:r>
            <a:endParaRPr sz="3200"/>
          </a:p>
          <a:p>
            <a:pPr indent="0" lvl="0" marL="0" rtl="0" algn="ctr">
              <a:spcBef>
                <a:spcPts val="0"/>
              </a:spcBef>
              <a:spcAft>
                <a:spcPts val="0"/>
              </a:spcAft>
              <a:buNone/>
            </a:pPr>
            <a:r>
              <a:rPr lang="en" sz="3200"/>
              <a:t>By</a:t>
            </a:r>
            <a:endParaRPr sz="3200"/>
          </a:p>
          <a:p>
            <a:pPr indent="0" lvl="0" marL="0" rtl="0" algn="ctr">
              <a:spcBef>
                <a:spcPts val="0"/>
              </a:spcBef>
              <a:spcAft>
                <a:spcPts val="0"/>
              </a:spcAft>
              <a:buNone/>
            </a:pPr>
            <a:r>
              <a:rPr lang="en" sz="3200"/>
              <a:t>U.Joshna</a:t>
            </a:r>
            <a:endParaRPr sz="3200"/>
          </a:p>
          <a:p>
            <a:pPr indent="0" lvl="0" marL="0" rtl="0" algn="ctr">
              <a:spcBef>
                <a:spcPts val="0"/>
              </a:spcBef>
              <a:spcAft>
                <a:spcPts val="0"/>
              </a:spcAft>
              <a:buNone/>
            </a:pPr>
            <a:r>
              <a:rPr lang="en" sz="3200"/>
              <a:t>[03-02-2022]</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290000" y="167900"/>
            <a:ext cx="7521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            Console.WriteLine("1,2,3,4,5,6,7");</a:t>
            </a:r>
            <a:endParaRPr sz="1700"/>
          </a:p>
          <a:p>
            <a:pPr indent="0" lvl="0" marL="0" rtl="0" algn="l">
              <a:spcBef>
                <a:spcPts val="0"/>
              </a:spcBef>
              <a:spcAft>
                <a:spcPts val="0"/>
              </a:spcAft>
              <a:buClr>
                <a:schemeClr val="dk1"/>
              </a:buClr>
              <a:buSzPts val="1100"/>
              <a:buFont typeface="Arial"/>
              <a:buNone/>
            </a:pPr>
            <a:r>
              <a:rPr lang="en" sz="1700"/>
              <a:t>            Console.WriteLine("\n Enter the array elements \n");</a:t>
            </a:r>
            <a:endParaRPr sz="1700"/>
          </a:p>
          <a:p>
            <a:pPr indent="0" lvl="0" marL="0" rtl="0" algn="l">
              <a:spcBef>
                <a:spcPts val="0"/>
              </a:spcBef>
              <a:spcAft>
                <a:spcPts val="0"/>
              </a:spcAft>
              <a:buClr>
                <a:schemeClr val="dk1"/>
              </a:buClr>
              <a:buSzPts val="1100"/>
              <a:buFont typeface="Arial"/>
              <a:buNone/>
            </a:pPr>
            <a:r>
              <a:rPr lang="en" sz="1700"/>
              <a:t>            for (int i = 0; i &lt; x; i++)</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string s1 = Console.ReadLine();</a:t>
            </a:r>
            <a:endParaRPr sz="1700"/>
          </a:p>
          <a:p>
            <a:pPr indent="0" lvl="0" marL="0" rtl="0" algn="l">
              <a:spcBef>
                <a:spcPts val="0"/>
              </a:spcBef>
              <a:spcAft>
                <a:spcPts val="0"/>
              </a:spcAft>
              <a:buClr>
                <a:schemeClr val="dk1"/>
              </a:buClr>
              <a:buSzPts val="1100"/>
              <a:buFont typeface="Arial"/>
              <a:buNone/>
            </a:pPr>
            <a:r>
              <a:rPr lang="en" sz="1700"/>
              <a:t>                a[i] = Int32.Parse(s1);</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Console.WriteLine("8,9,10,11,12,1314");</a:t>
            </a:r>
            <a:endParaRPr sz="1700"/>
          </a:p>
          <a:p>
            <a:pPr indent="0" lvl="0" marL="0" rtl="0" algn="l">
              <a:spcBef>
                <a:spcPts val="0"/>
              </a:spcBef>
              <a:spcAft>
                <a:spcPts val="0"/>
              </a:spcAft>
              <a:buClr>
                <a:schemeClr val="dk1"/>
              </a:buClr>
              <a:buSzPts val="1100"/>
              <a:buFont typeface="Arial"/>
              <a:buNone/>
            </a:pPr>
            <a:r>
              <a:rPr lang="en" sz="1700"/>
              <a:t>            Console.WriteLine("Enter the Search element\n");</a:t>
            </a:r>
            <a:endParaRPr sz="1700"/>
          </a:p>
          <a:p>
            <a:pPr indent="0" lvl="0" marL="0" rtl="0" algn="l">
              <a:spcBef>
                <a:spcPts val="0"/>
              </a:spcBef>
              <a:spcAft>
                <a:spcPts val="0"/>
              </a:spcAft>
              <a:buClr>
                <a:schemeClr val="dk1"/>
              </a:buClr>
              <a:buSzPts val="1100"/>
              <a:buFont typeface="Arial"/>
              <a:buNone/>
            </a:pPr>
            <a:r>
              <a:rPr lang="en" sz="1700"/>
              <a:t>            string s3 = Console.ReadLine();</a:t>
            </a:r>
            <a:endParaRPr sz="1700"/>
          </a:p>
          <a:p>
            <a:pPr indent="0" lvl="0" marL="0" rtl="0" algn="l">
              <a:spcBef>
                <a:spcPts val="0"/>
              </a:spcBef>
              <a:spcAft>
                <a:spcPts val="0"/>
              </a:spcAft>
              <a:buClr>
                <a:schemeClr val="dk1"/>
              </a:buClr>
              <a:buSzPts val="1100"/>
              <a:buFont typeface="Arial"/>
              <a:buNone/>
            </a:pPr>
            <a:r>
              <a:rPr lang="en" sz="1700"/>
              <a:t>            int x2 = Int32.Parse(s3);</a:t>
            </a:r>
            <a:endParaRPr sz="1700"/>
          </a:p>
          <a:p>
            <a:pPr indent="0" lvl="0" marL="0" rtl="0" algn="l">
              <a:spcBef>
                <a:spcPts val="0"/>
              </a:spcBef>
              <a:spcAft>
                <a:spcPts val="0"/>
              </a:spcAft>
              <a:buClr>
                <a:schemeClr val="dk1"/>
              </a:buClr>
              <a:buSzPts val="1100"/>
              <a:buFont typeface="Arial"/>
              <a:buNone/>
            </a:pPr>
            <a:r>
              <a:rPr lang="en" sz="1700"/>
              <a:t>            for (int i = 0; i &lt; x; i++)</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None/>
            </a:pPr>
            <a:r>
              <a:t/>
            </a:r>
            <a:endParaRPr sz="1700"/>
          </a:p>
        </p:txBody>
      </p:sp>
      <p:sp>
        <p:nvSpPr>
          <p:cNvPr id="121" name="Google Shape;121;p22"/>
          <p:cNvSpPr txBox="1"/>
          <p:nvPr/>
        </p:nvSpPr>
        <p:spPr>
          <a:xfrm>
            <a:off x="900500" y="3693550"/>
            <a:ext cx="7857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if (a[i] == x2)</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Console.WriteLine("15,16,17,18,19,20,21");</a:t>
            </a:r>
            <a:endParaRPr sz="1800"/>
          </a:p>
          <a:p>
            <a:pPr indent="0" lvl="0" marL="0" rtl="0" algn="l">
              <a:spcBef>
                <a:spcPts val="0"/>
              </a:spcBef>
              <a:spcAft>
                <a:spcPts val="0"/>
              </a:spcAft>
              <a:buNone/>
            </a:pPr>
            <a:r>
              <a:rPr lang="en" sz="1800"/>
              <a:t>                    Console.WriteLine("Search successful");</a:t>
            </a:r>
            <a:endParaRPr sz="1800"/>
          </a:p>
          <a:p>
            <a:pPr indent="0" lvl="0" marL="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610500" y="366300"/>
            <a:ext cx="7491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  Console.WriteLine("Element {0} found at location {1}\n", x2, i + 1);</a:t>
            </a:r>
            <a:endParaRPr sz="1700"/>
          </a:p>
          <a:p>
            <a:pPr indent="0" lvl="0" marL="0" rtl="0" algn="l">
              <a:spcBef>
                <a:spcPts val="0"/>
              </a:spcBef>
              <a:spcAft>
                <a:spcPts val="0"/>
              </a:spcAft>
              <a:buClr>
                <a:schemeClr val="dk1"/>
              </a:buClr>
              <a:buSzPts val="1100"/>
              <a:buFont typeface="Arial"/>
              <a:buNone/>
            </a:pPr>
            <a:r>
              <a:rPr lang="en" sz="1700"/>
              <a:t>                    //return;</a:t>
            </a:r>
            <a:endParaRPr sz="1700"/>
          </a:p>
          <a:p>
            <a:pPr indent="0" lvl="0" marL="0" rtl="0" algn="l">
              <a:spcBef>
                <a:spcPts val="0"/>
              </a:spcBef>
              <a:spcAft>
                <a:spcPts val="0"/>
              </a:spcAft>
              <a:buClr>
                <a:schemeClr val="dk1"/>
              </a:buClr>
              <a:buSzPts val="1100"/>
              <a:buFont typeface="Arial"/>
              <a:buNone/>
            </a:pPr>
            <a:r>
              <a:rPr lang="en" sz="1700"/>
              <a:t>                    Console.ReadLine();</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Console.WriteLine("Entered element not found. Search unsuccessful");</a:t>
            </a:r>
            <a:endParaRPr sz="1700"/>
          </a:p>
          <a:p>
            <a:pPr indent="0" lvl="0" marL="0" rtl="0" algn="l">
              <a:spcBef>
                <a:spcPts val="0"/>
              </a:spcBef>
              <a:spcAft>
                <a:spcPts val="0"/>
              </a:spcAft>
              <a:buClr>
                <a:schemeClr val="dk1"/>
              </a:buClr>
              <a:buSzPts val="1100"/>
              <a:buFont typeface="Arial"/>
              <a:buNone/>
            </a:pPr>
            <a:r>
              <a:rPr lang="en" sz="1700"/>
              <a:t>            Console.ReadLine();</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a:t>
            </a:r>
            <a:endParaRPr sz="1700"/>
          </a:p>
          <a:p>
            <a:pPr indent="0" lvl="0" marL="0" rtl="0" algn="l">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473150" y="213675"/>
            <a:ext cx="7491000" cy="5694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Output:</a:t>
            </a:r>
            <a:endParaRPr sz="2500"/>
          </a:p>
        </p:txBody>
      </p:sp>
      <p:sp>
        <p:nvSpPr>
          <p:cNvPr id="132" name="Google Shape;132;p24"/>
          <p:cNvSpPr txBox="1"/>
          <p:nvPr/>
        </p:nvSpPr>
        <p:spPr>
          <a:xfrm>
            <a:off x="488400" y="1068375"/>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24"/>
          <p:cNvSpPr txBox="1"/>
          <p:nvPr/>
        </p:nvSpPr>
        <p:spPr>
          <a:xfrm>
            <a:off x="564725" y="1159950"/>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4" name="Google Shape;134;p24"/>
          <p:cNvPicPr preferRelativeResize="0"/>
          <p:nvPr/>
        </p:nvPicPr>
        <p:blipFill>
          <a:blip r:embed="rId3">
            <a:alphaModFix/>
          </a:blip>
          <a:stretch>
            <a:fillRect/>
          </a:stretch>
        </p:blipFill>
        <p:spPr>
          <a:xfrm>
            <a:off x="488400" y="976800"/>
            <a:ext cx="7338300" cy="401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686825" y="122100"/>
            <a:ext cx="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0" name="Google Shape;140;p25"/>
          <p:cNvSpPr txBox="1"/>
          <p:nvPr/>
        </p:nvSpPr>
        <p:spPr>
          <a:xfrm>
            <a:off x="76325" y="900500"/>
            <a:ext cx="3922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73239"/>
                </a:solidFill>
                <a:highlight>
                  <a:srgbClr val="FFFFFF"/>
                </a:highlight>
              </a:rPr>
              <a:t>Linear search is rarely used practically because other search algorithms such as the binary search algorithm and hash tables allow significantly faster-searching comparison to Linear search.</a:t>
            </a:r>
            <a:endParaRPr sz="1900"/>
          </a:p>
        </p:txBody>
      </p:sp>
      <p:pic>
        <p:nvPicPr>
          <p:cNvPr id="141" name="Google Shape;141;p25"/>
          <p:cNvPicPr preferRelativeResize="0"/>
          <p:nvPr/>
        </p:nvPicPr>
        <p:blipFill>
          <a:blip r:embed="rId3">
            <a:alphaModFix/>
          </a:blip>
          <a:stretch>
            <a:fillRect/>
          </a:stretch>
        </p:blipFill>
        <p:spPr>
          <a:xfrm>
            <a:off x="4075125" y="213675"/>
            <a:ext cx="4975600" cy="375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ctrTitle"/>
          </p:nvPr>
        </p:nvSpPr>
        <p:spPr>
          <a:xfrm>
            <a:off x="183150" y="156100"/>
            <a:ext cx="8684400" cy="2316300"/>
          </a:xfrm>
          <a:prstGeom prst="rect">
            <a:avLst/>
          </a:prstGeom>
          <a:solidFill>
            <a:srgbClr val="B6D7A8"/>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3200"/>
              <a:t>    Using Array,</a:t>
            </a:r>
            <a:endParaRPr sz="3200"/>
          </a:p>
          <a:p>
            <a:pPr indent="0" lvl="0" marL="0" rtl="0" algn="l">
              <a:spcBef>
                <a:spcPts val="0"/>
              </a:spcBef>
              <a:spcAft>
                <a:spcPts val="0"/>
              </a:spcAft>
              <a:buNone/>
            </a:pPr>
            <a:r>
              <a:rPr lang="en" sz="3200"/>
              <a:t>                     Explain Binary Search</a:t>
            </a:r>
            <a:endParaRPr sz="3200"/>
          </a:p>
          <a:p>
            <a:pPr indent="0" lvl="0" marL="0" rtl="0" algn="l">
              <a:spcBef>
                <a:spcPts val="0"/>
              </a:spcBef>
              <a:spcAft>
                <a:spcPts val="0"/>
              </a:spcAft>
              <a:buNone/>
            </a:pPr>
            <a:r>
              <a:t/>
            </a:r>
            <a:endParaRPr sz="3200"/>
          </a:p>
        </p:txBody>
      </p:sp>
      <p:sp>
        <p:nvSpPr>
          <p:cNvPr id="147" name="Google Shape;147;p26"/>
          <p:cNvSpPr txBox="1"/>
          <p:nvPr/>
        </p:nvSpPr>
        <p:spPr>
          <a:xfrm>
            <a:off x="300000" y="2655700"/>
            <a:ext cx="85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26"/>
          <p:cNvSpPr txBox="1"/>
          <p:nvPr/>
        </p:nvSpPr>
        <p:spPr>
          <a:xfrm>
            <a:off x="183150" y="2655700"/>
            <a:ext cx="8684400" cy="6003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t>Binary Search:</a:t>
            </a:r>
            <a:endParaRPr sz="2700"/>
          </a:p>
        </p:txBody>
      </p:sp>
      <p:sp>
        <p:nvSpPr>
          <p:cNvPr id="149" name="Google Shape;149;p26"/>
          <p:cNvSpPr txBox="1"/>
          <p:nvPr/>
        </p:nvSpPr>
        <p:spPr>
          <a:xfrm>
            <a:off x="183150" y="3571450"/>
            <a:ext cx="8684400" cy="185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Clr>
                <a:schemeClr val="dk1"/>
              </a:buClr>
              <a:buSzPts val="1100"/>
              <a:buFont typeface="Arial"/>
              <a:buNone/>
            </a:pPr>
            <a:r>
              <a:rPr lang="en" sz="1800">
                <a:solidFill>
                  <a:schemeClr val="dk1"/>
                </a:solidFill>
              </a:rPr>
              <a:t>Binary search works on a sorted array. The value is compared with the middle element of the array. If equality is not found, then the half part is eliminated in which the value is not there. In the same way, the other half part is searched.</a:t>
            </a:r>
            <a:endParaRPr sz="1800">
              <a:solidFill>
                <a:schemeClr val="dk1"/>
              </a:solidFill>
            </a:endParaRPr>
          </a:p>
          <a:p>
            <a:pPr indent="0" lvl="0" marL="0" rtl="0" algn="l">
              <a:lnSpc>
                <a:spcPct val="115000"/>
              </a:lnSpc>
              <a:spcBef>
                <a:spcPts val="80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ctrTitle"/>
          </p:nvPr>
        </p:nvSpPr>
        <p:spPr>
          <a:xfrm>
            <a:off x="412100" y="320525"/>
            <a:ext cx="8404800" cy="187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t>                   </a:t>
            </a:r>
            <a:endParaRPr sz="3200"/>
          </a:p>
        </p:txBody>
      </p:sp>
      <p:sp>
        <p:nvSpPr>
          <p:cNvPr id="155" name="Google Shape;155;p27"/>
          <p:cNvSpPr txBox="1"/>
          <p:nvPr/>
        </p:nvSpPr>
        <p:spPr>
          <a:xfrm>
            <a:off x="2243600" y="747875"/>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 name="Google Shape;156;p27"/>
          <p:cNvSpPr txBox="1"/>
          <p:nvPr/>
        </p:nvSpPr>
        <p:spPr>
          <a:xfrm>
            <a:off x="503675" y="381575"/>
            <a:ext cx="83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highlight>
                  <a:srgbClr val="FFFFFF"/>
                </a:highlight>
              </a:rPr>
              <a:t>Here is the mid element in our array. Let’s say we need to find 62, then the left part would be eliminated and the right part is then searched −</a:t>
            </a:r>
            <a:endParaRPr sz="2000"/>
          </a:p>
        </p:txBody>
      </p:sp>
      <p:sp>
        <p:nvSpPr>
          <p:cNvPr id="157" name="Google Shape;157;p27"/>
          <p:cNvSpPr txBox="1"/>
          <p:nvPr/>
        </p:nvSpPr>
        <p:spPr>
          <a:xfrm>
            <a:off x="610500" y="1361750"/>
            <a:ext cx="79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8" name="Google Shape;158;p27"/>
          <p:cNvPicPr preferRelativeResize="0"/>
          <p:nvPr/>
        </p:nvPicPr>
        <p:blipFill>
          <a:blip r:embed="rId3">
            <a:alphaModFix/>
          </a:blip>
          <a:stretch>
            <a:fillRect/>
          </a:stretch>
        </p:blipFill>
        <p:spPr>
          <a:xfrm>
            <a:off x="457925" y="1434675"/>
            <a:ext cx="8150276" cy="3022000"/>
          </a:xfrm>
          <a:prstGeom prst="rect">
            <a:avLst/>
          </a:prstGeom>
          <a:noFill/>
          <a:ln cap="flat" cmpd="sng" w="9525">
            <a:solidFill>
              <a:srgbClr val="DADADA"/>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412100" y="259475"/>
            <a:ext cx="8086200" cy="6003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t>Example:</a:t>
            </a:r>
            <a:endParaRPr sz="2700"/>
          </a:p>
        </p:txBody>
      </p:sp>
      <p:sp>
        <p:nvSpPr>
          <p:cNvPr id="164" name="Google Shape;164;p28"/>
          <p:cNvSpPr txBox="1"/>
          <p:nvPr/>
        </p:nvSpPr>
        <p:spPr>
          <a:xfrm>
            <a:off x="465500" y="1042925"/>
            <a:ext cx="7979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using System;</a:t>
            </a:r>
            <a:endParaRPr sz="1700"/>
          </a:p>
          <a:p>
            <a:pPr indent="0" lvl="0" marL="0" rtl="0" algn="l">
              <a:spcBef>
                <a:spcPts val="0"/>
              </a:spcBef>
              <a:spcAft>
                <a:spcPts val="0"/>
              </a:spcAft>
              <a:buClr>
                <a:schemeClr val="dk1"/>
              </a:buClr>
              <a:buSzPts val="1100"/>
              <a:buFont typeface="Arial"/>
              <a:buNone/>
            </a:pPr>
            <a:r>
              <a:rPr lang="en" sz="1700"/>
              <a:t>namespace Binary_Search_2</a:t>
            </a:r>
            <a:endParaRPr sz="1700"/>
          </a:p>
          <a:p>
            <a:pPr indent="0" lvl="0" marL="0" rtl="0" algn="l">
              <a:spcBef>
                <a:spcPts val="0"/>
              </a:spcBef>
              <a:spcAft>
                <a:spcPts val="0"/>
              </a:spcAft>
              <a:buClr>
                <a:schemeClr val="dk1"/>
              </a:buClr>
              <a:buSzPts val="1100"/>
              <a:buFont typeface="Arial"/>
              <a:buNone/>
            </a:pPr>
            <a:r>
              <a:rPr lang="en" sz="1700"/>
              <a:t>{</a:t>
            </a:r>
            <a:endParaRPr sz="1700"/>
          </a:p>
          <a:p>
            <a:pPr indent="0" lvl="0" marL="0" rtl="0" algn="l">
              <a:spcBef>
                <a:spcPts val="0"/>
              </a:spcBef>
              <a:spcAft>
                <a:spcPts val="0"/>
              </a:spcAft>
              <a:buClr>
                <a:schemeClr val="dk1"/>
              </a:buClr>
              <a:buSzPts val="1100"/>
              <a:buFont typeface="Arial"/>
              <a:buNone/>
            </a:pPr>
            <a:r>
              <a:rPr lang="en" sz="1700"/>
              <a:t>    class Program</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static void Main(string[] args)</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 Create an array of 10 elements    </a:t>
            </a:r>
            <a:endParaRPr sz="1700"/>
          </a:p>
          <a:p>
            <a:pPr indent="0" lvl="0" marL="0" rtl="0" algn="l">
              <a:spcBef>
                <a:spcPts val="0"/>
              </a:spcBef>
              <a:spcAft>
                <a:spcPts val="0"/>
              </a:spcAft>
              <a:buClr>
                <a:schemeClr val="dk1"/>
              </a:buClr>
              <a:buSzPts val="1100"/>
              <a:buFont typeface="Arial"/>
              <a:buNone/>
            </a:pPr>
            <a:r>
              <a:rPr lang="en" sz="1700"/>
              <a:t>            int[] IntArray = new int[10] { 9,10,4,2,7,2,19,23,15,6};</a:t>
            </a:r>
            <a:endParaRPr sz="1700"/>
          </a:p>
          <a:p>
            <a:pPr indent="0" lvl="0" marL="0" rtl="0" algn="l">
              <a:spcBef>
                <a:spcPts val="0"/>
              </a:spcBef>
              <a:spcAft>
                <a:spcPts val="0"/>
              </a:spcAft>
              <a:buClr>
                <a:schemeClr val="dk1"/>
              </a:buClr>
              <a:buSzPts val="1100"/>
              <a:buFont typeface="Arial"/>
              <a:buNone/>
            </a:pPr>
            <a:r>
              <a:rPr lang="en" sz="1700"/>
              <a:t>            // Value to search for    </a:t>
            </a:r>
            <a:endParaRPr sz="1700"/>
          </a:p>
          <a:p>
            <a:pPr indent="0" lvl="0" marL="0" rtl="0" algn="l">
              <a:spcBef>
                <a:spcPts val="0"/>
              </a:spcBef>
              <a:spcAft>
                <a:spcPts val="0"/>
              </a:spcAft>
              <a:buNone/>
            </a:pPr>
            <a:r>
              <a:t/>
            </a:r>
            <a:endParaRPr sz="2800"/>
          </a:p>
        </p:txBody>
      </p:sp>
      <p:sp>
        <p:nvSpPr>
          <p:cNvPr id="165" name="Google Shape;165;p28"/>
          <p:cNvSpPr txBox="1"/>
          <p:nvPr/>
        </p:nvSpPr>
        <p:spPr>
          <a:xfrm>
            <a:off x="717350" y="3846175"/>
            <a:ext cx="7506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 int target = 7;</a:t>
            </a:r>
            <a:endParaRPr sz="1700"/>
          </a:p>
          <a:p>
            <a:pPr indent="0" lvl="0" marL="0" rtl="0" algn="l">
              <a:spcBef>
                <a:spcPts val="0"/>
              </a:spcBef>
              <a:spcAft>
                <a:spcPts val="0"/>
              </a:spcAft>
              <a:buClr>
                <a:schemeClr val="dk1"/>
              </a:buClr>
              <a:buSzPts val="1100"/>
              <a:buFont typeface="Arial"/>
              <a:buNone/>
            </a:pPr>
            <a:r>
              <a:rPr lang="en" sz="1700"/>
              <a:t>            int pos = Array.BinarySearch(IntArray, target);</a:t>
            </a:r>
            <a:endParaRPr sz="1700"/>
          </a:p>
          <a:p>
            <a:pPr indent="0" lvl="0" marL="0" rtl="0" algn="l">
              <a:spcBef>
                <a:spcPts val="0"/>
              </a:spcBef>
              <a:spcAft>
                <a:spcPts val="0"/>
              </a:spcAft>
              <a:buClr>
                <a:schemeClr val="dk1"/>
              </a:buClr>
              <a:buSzPts val="1100"/>
              <a:buFont typeface="Arial"/>
              <a:buNone/>
            </a:pPr>
            <a:r>
              <a:rPr lang="en" sz="1700"/>
              <a:t>            if (pos &gt;= 0)</a:t>
            </a:r>
            <a:endParaRPr sz="1700"/>
          </a:p>
          <a:p>
            <a:pPr indent="0" lvl="0" marL="0" rtl="0" algn="l">
              <a:spcBef>
                <a:spcPts val="0"/>
              </a:spcBef>
              <a:spcAft>
                <a:spcPts val="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503675" y="549450"/>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1" name="Google Shape;171;p29"/>
          <p:cNvSpPr txBox="1"/>
          <p:nvPr/>
        </p:nvSpPr>
        <p:spPr>
          <a:xfrm>
            <a:off x="412100" y="274725"/>
            <a:ext cx="73383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 Console.WriteLine($"Item {IntArray[pos].ToString()} found at position {pos + 1}.");</a:t>
            </a:r>
            <a:endParaRPr sz="1700"/>
          </a:p>
          <a:p>
            <a:pPr indent="0" lvl="0" marL="0" rtl="0" algn="l">
              <a:spcBef>
                <a:spcPts val="0"/>
              </a:spcBef>
              <a:spcAft>
                <a:spcPts val="0"/>
              </a:spcAft>
              <a:buClr>
                <a:schemeClr val="dk1"/>
              </a:buClr>
              <a:buSzPts val="1100"/>
              <a:buFont typeface="Arial"/>
              <a:buNone/>
            </a:pPr>
            <a:r>
              <a:rPr lang="en" sz="1700"/>
              <a:t>            else</a:t>
            </a:r>
            <a:endParaRPr sz="1700"/>
          </a:p>
          <a:p>
            <a:pPr indent="0" lvl="0" marL="0" rtl="0" algn="l">
              <a:spcBef>
                <a:spcPts val="0"/>
              </a:spcBef>
              <a:spcAft>
                <a:spcPts val="0"/>
              </a:spcAft>
              <a:buClr>
                <a:schemeClr val="dk1"/>
              </a:buClr>
              <a:buSzPts val="1100"/>
              <a:buFont typeface="Arial"/>
              <a:buNone/>
            </a:pPr>
            <a:r>
              <a:rPr lang="en" sz="1700"/>
              <a:t>                Console.WriteLine("Item not found");</a:t>
            </a:r>
            <a:endParaRPr sz="1700"/>
          </a:p>
          <a:p>
            <a:pPr indent="0" lvl="0" marL="0" rtl="0" algn="l">
              <a:spcBef>
                <a:spcPts val="0"/>
              </a:spcBef>
              <a:spcAft>
                <a:spcPts val="0"/>
              </a:spcAft>
              <a:buClr>
                <a:schemeClr val="dk1"/>
              </a:buClr>
              <a:buSzPts val="1100"/>
              <a:buFont typeface="Arial"/>
              <a:buNone/>
            </a:pPr>
            <a:r>
              <a:rPr lang="en" sz="1700"/>
              <a:t>            Console.ReadKey();</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a:t>
            </a:r>
            <a:endParaRPr sz="1700"/>
          </a:p>
          <a:p>
            <a:pPr indent="0" lvl="0" marL="0" rtl="0" algn="l">
              <a:spcBef>
                <a:spcPts val="0"/>
              </a:spcBef>
              <a:spcAft>
                <a:spcPts val="0"/>
              </a:spcAft>
              <a:buNone/>
            </a:pPr>
            <a:r>
              <a:t/>
            </a:r>
            <a:endParaRPr sz="1700"/>
          </a:p>
        </p:txBody>
      </p:sp>
      <p:sp>
        <p:nvSpPr>
          <p:cNvPr id="172" name="Google Shape;172;p29"/>
          <p:cNvSpPr txBox="1"/>
          <p:nvPr/>
        </p:nvSpPr>
        <p:spPr>
          <a:xfrm>
            <a:off x="412100" y="2571750"/>
            <a:ext cx="7414500" cy="5694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Output:</a:t>
            </a:r>
            <a:endParaRPr sz="2500"/>
          </a:p>
        </p:txBody>
      </p:sp>
      <p:sp>
        <p:nvSpPr>
          <p:cNvPr id="173" name="Google Shape;173;p29"/>
          <p:cNvSpPr txBox="1"/>
          <p:nvPr/>
        </p:nvSpPr>
        <p:spPr>
          <a:xfrm>
            <a:off x="412100" y="3495150"/>
            <a:ext cx="77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4" name="Google Shape;174;p29"/>
          <p:cNvPicPr preferRelativeResize="0"/>
          <p:nvPr/>
        </p:nvPicPr>
        <p:blipFill>
          <a:blip r:embed="rId3">
            <a:alphaModFix/>
          </a:blip>
          <a:stretch>
            <a:fillRect/>
          </a:stretch>
        </p:blipFill>
        <p:spPr>
          <a:xfrm>
            <a:off x="412100" y="3107075"/>
            <a:ext cx="5509800" cy="2036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1938350" y="2304675"/>
            <a:ext cx="5689800" cy="677100"/>
          </a:xfrm>
          <a:prstGeom prst="rect">
            <a:avLst/>
          </a:prstGeom>
          <a:solidFill>
            <a:srgbClr val="C27BA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                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59475" y="213675"/>
            <a:ext cx="8572800" cy="2259000"/>
          </a:xfrm>
          <a:prstGeom prst="rect">
            <a:avLst/>
          </a:prstGeom>
          <a:solidFill>
            <a:srgbClr val="EA999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3200"/>
              <a:t>Using  Arrays,</a:t>
            </a:r>
            <a:endParaRPr sz="3200"/>
          </a:p>
          <a:p>
            <a:pPr indent="0" lvl="0" marL="0" rtl="0" algn="ctr">
              <a:spcBef>
                <a:spcPts val="0"/>
              </a:spcBef>
              <a:spcAft>
                <a:spcPts val="0"/>
              </a:spcAft>
              <a:buNone/>
            </a:pPr>
            <a:r>
              <a:rPr lang="en" sz="3200"/>
              <a:t>Explain bubble sort  program</a:t>
            </a:r>
            <a:endParaRPr sz="3200"/>
          </a:p>
        </p:txBody>
      </p:sp>
      <p:sp>
        <p:nvSpPr>
          <p:cNvPr id="60" name="Google Shape;60;p14"/>
          <p:cNvSpPr txBox="1"/>
          <p:nvPr/>
        </p:nvSpPr>
        <p:spPr>
          <a:xfrm>
            <a:off x="259475" y="2776325"/>
            <a:ext cx="8572800" cy="5694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Bubble Sort:</a:t>
            </a:r>
            <a:endParaRPr sz="2500"/>
          </a:p>
        </p:txBody>
      </p:sp>
      <p:sp>
        <p:nvSpPr>
          <p:cNvPr id="61" name="Google Shape;61;p14"/>
          <p:cNvSpPr txBox="1"/>
          <p:nvPr/>
        </p:nvSpPr>
        <p:spPr>
          <a:xfrm>
            <a:off x="259475" y="3269425"/>
            <a:ext cx="8132100" cy="260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800">
                <a:solidFill>
                  <a:schemeClr val="accent2"/>
                </a:solidFill>
                <a:highlight>
                  <a:srgbClr val="FFFFFF"/>
                </a:highlight>
              </a:rPr>
              <a:t>Bubble Sort is a sorting algorithm (an algorithm that puts elements of a list in a certain order). The simplest sorting algorithm is Bubble Sort. In the Bubble Sort, as elements are sorted they gradually "bubble up" to their proper location in the array, like bubbles rising in a glass of soda.</a:t>
            </a:r>
            <a:endParaRPr sz="1800">
              <a:solidFill>
                <a:schemeClr val="accent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98425" y="305250"/>
            <a:ext cx="8699700" cy="220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en" sz="1800">
                <a:solidFill>
                  <a:schemeClr val="accent2"/>
                </a:solidFill>
                <a:highlight>
                  <a:srgbClr val="FFFFFF"/>
                </a:highlight>
              </a:rPr>
              <a:t>To sort an array there will be n-1 passes where n is the number of elements in the array. In the above diagram there are seven elements in an array so there will be 7-1=6 passes.</a:t>
            </a:r>
            <a:endParaRPr sz="1800">
              <a:solidFill>
                <a:schemeClr val="accent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2100"/>
          </a:p>
        </p:txBody>
      </p:sp>
      <p:sp>
        <p:nvSpPr>
          <p:cNvPr id="67" name="Google Shape;67;p15"/>
          <p:cNvSpPr txBox="1"/>
          <p:nvPr/>
        </p:nvSpPr>
        <p:spPr>
          <a:xfrm>
            <a:off x="320525" y="1568675"/>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 name="Google Shape;68;p15"/>
          <p:cNvSpPr txBox="1"/>
          <p:nvPr/>
        </p:nvSpPr>
        <p:spPr>
          <a:xfrm>
            <a:off x="1480475" y="1968875"/>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descr="Bubble Sort In C#" id="69" name="Google Shape;69;p15"/>
          <p:cNvPicPr preferRelativeResize="0"/>
          <p:nvPr/>
        </p:nvPicPr>
        <p:blipFill rotWithShape="1">
          <a:blip r:embed="rId3">
            <a:alphaModFix/>
          </a:blip>
          <a:srcRect b="0" l="-10050" r="10049" t="0"/>
          <a:stretch/>
        </p:blipFill>
        <p:spPr>
          <a:xfrm>
            <a:off x="2102615" y="1568675"/>
            <a:ext cx="6471775" cy="359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60250" y="580000"/>
            <a:ext cx="8623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highlight>
                  <a:srgbClr val="FFFFFF"/>
                </a:highlight>
              </a:rPr>
              <a:t>The Bubble Sort works by iterating down an array to be sorted from the first element to the last, comparing each pair of elements and switching their positions if necessary. This process is repeated as many times as necessary, until the array is sorted.</a:t>
            </a:r>
            <a:endParaRPr sz="3000"/>
          </a:p>
        </p:txBody>
      </p:sp>
      <p:sp>
        <p:nvSpPr>
          <p:cNvPr id="75" name="Google Shape;75;p16"/>
          <p:cNvSpPr txBox="1"/>
          <p:nvPr/>
        </p:nvSpPr>
        <p:spPr>
          <a:xfrm>
            <a:off x="747875" y="1984150"/>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descr="Bubble Sort In C#" id="76" name="Google Shape;76;p16"/>
          <p:cNvPicPr preferRelativeResize="0"/>
          <p:nvPr/>
        </p:nvPicPr>
        <p:blipFill>
          <a:blip r:embed="rId3">
            <a:alphaModFix/>
          </a:blip>
          <a:stretch>
            <a:fillRect/>
          </a:stretch>
        </p:blipFill>
        <p:spPr>
          <a:xfrm>
            <a:off x="747875" y="1746100"/>
            <a:ext cx="6191250" cy="876300"/>
          </a:xfrm>
          <a:prstGeom prst="rect">
            <a:avLst/>
          </a:prstGeom>
          <a:noFill/>
          <a:ln>
            <a:noFill/>
          </a:ln>
        </p:spPr>
      </p:pic>
      <p:sp>
        <p:nvSpPr>
          <p:cNvPr id="77" name="Google Shape;77;p16"/>
          <p:cNvSpPr txBox="1"/>
          <p:nvPr/>
        </p:nvSpPr>
        <p:spPr>
          <a:xfrm>
            <a:off x="260250" y="3174625"/>
            <a:ext cx="8378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accent2"/>
                </a:solidFill>
                <a:highlight>
                  <a:srgbClr val="FFFFFF"/>
                </a:highlight>
              </a:rPr>
              <a:t>When this first pass through the array is complete, the Bubble Sort returns to elements one and two and starts the process all over again. The Bubble Sort has stopped when it is finished examining the entire array and no "swaps" are needed.</a:t>
            </a:r>
            <a:endParaRPr sz="1800">
              <a:solidFill>
                <a:schemeClr val="accent2"/>
              </a:solidFill>
              <a:highlight>
                <a:srgbClr val="FFFFFF"/>
              </a:highlight>
            </a:endParaRPr>
          </a:p>
          <a:p>
            <a:pPr indent="0" lvl="0" marL="0" rtl="0" algn="l">
              <a:lnSpc>
                <a:spcPct val="150000"/>
              </a:lnSpc>
              <a:spcBef>
                <a:spcPts val="1200"/>
              </a:spcBef>
              <a:spcAft>
                <a:spcPts val="1200"/>
              </a:spcAft>
              <a:buClr>
                <a:schemeClr val="dk1"/>
              </a:buClr>
              <a:buSzPts val="1100"/>
              <a:buFont typeface="Arial"/>
              <a:buNone/>
            </a:pPr>
            <a:r>
              <a:t/>
            </a:r>
            <a:endParaRPr sz="1800">
              <a:solidFill>
                <a:schemeClr val="accent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137375" y="244200"/>
            <a:ext cx="84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p17"/>
          <p:cNvSpPr txBox="1"/>
          <p:nvPr/>
        </p:nvSpPr>
        <p:spPr>
          <a:xfrm>
            <a:off x="351050" y="320525"/>
            <a:ext cx="7597800" cy="585000"/>
          </a:xfrm>
          <a:prstGeom prst="rect">
            <a:avLst/>
          </a:prstGeom>
          <a:solidFill>
            <a:srgbClr val="76A5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Example:</a:t>
            </a:r>
            <a:endParaRPr sz="2600"/>
          </a:p>
        </p:txBody>
      </p:sp>
      <p:sp>
        <p:nvSpPr>
          <p:cNvPr id="84" name="Google Shape;84;p17"/>
          <p:cNvSpPr txBox="1"/>
          <p:nvPr/>
        </p:nvSpPr>
        <p:spPr>
          <a:xfrm>
            <a:off x="282350" y="1022600"/>
            <a:ext cx="75978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t>using System;</a:t>
            </a:r>
            <a:endParaRPr sz="1500"/>
          </a:p>
          <a:p>
            <a:pPr indent="0" lvl="0" marL="0" rtl="0" algn="l">
              <a:spcBef>
                <a:spcPts val="0"/>
              </a:spcBef>
              <a:spcAft>
                <a:spcPts val="0"/>
              </a:spcAft>
              <a:buClr>
                <a:schemeClr val="dk1"/>
              </a:buClr>
              <a:buSzPts val="1100"/>
              <a:buFont typeface="Arial"/>
              <a:buNone/>
            </a:pPr>
            <a:r>
              <a:rPr lang="en" sz="1500"/>
              <a:t>namespace Bubble__Sort</a:t>
            </a:r>
            <a:endParaRPr sz="1500"/>
          </a:p>
          <a:p>
            <a:pPr indent="0" lvl="0" marL="0" rtl="0" algn="l">
              <a:spcBef>
                <a:spcPts val="0"/>
              </a:spcBef>
              <a:spcAft>
                <a:spcPts val="0"/>
              </a:spcAft>
              <a:buClr>
                <a:schemeClr val="dk1"/>
              </a:buClr>
              <a:buSzPts val="1100"/>
              <a:buFont typeface="Arial"/>
              <a:buNone/>
            </a:pPr>
            <a:r>
              <a:rPr lang="en" sz="1500"/>
              <a:t>{</a:t>
            </a:r>
            <a:endParaRPr sz="1500"/>
          </a:p>
          <a:p>
            <a:pPr indent="0" lvl="0" marL="0" rtl="0" algn="l">
              <a:spcBef>
                <a:spcPts val="0"/>
              </a:spcBef>
              <a:spcAft>
                <a:spcPts val="0"/>
              </a:spcAft>
              <a:buClr>
                <a:schemeClr val="dk1"/>
              </a:buClr>
              <a:buSzPts val="1100"/>
              <a:buFont typeface="Arial"/>
              <a:buNone/>
            </a:pPr>
            <a:r>
              <a:rPr lang="en" sz="1500"/>
              <a:t>    class Program</a:t>
            </a:r>
            <a:endParaRPr sz="1500"/>
          </a:p>
          <a:p>
            <a:pPr indent="0" lvl="0" marL="0" rtl="0" algn="l">
              <a:spcBef>
                <a:spcPts val="0"/>
              </a:spcBef>
              <a:spcAft>
                <a:spcPts val="0"/>
              </a:spcAft>
              <a:buClr>
                <a:schemeClr val="dk1"/>
              </a:buClr>
              <a:buSzPts val="1100"/>
              <a:buFont typeface="Arial"/>
              <a:buNone/>
            </a:pPr>
            <a:r>
              <a:rPr lang="en" sz="1500"/>
              <a:t>    {</a:t>
            </a:r>
            <a:endParaRPr sz="1500"/>
          </a:p>
          <a:p>
            <a:pPr indent="0" lvl="0" marL="0" rtl="0" algn="l">
              <a:spcBef>
                <a:spcPts val="0"/>
              </a:spcBef>
              <a:spcAft>
                <a:spcPts val="0"/>
              </a:spcAft>
              <a:buClr>
                <a:schemeClr val="dk1"/>
              </a:buClr>
              <a:buSzPts val="1100"/>
              <a:buFont typeface="Arial"/>
              <a:buNone/>
            </a:pPr>
            <a:r>
              <a:rPr lang="en" sz="1500"/>
              <a:t>        static void Main(string[] args)</a:t>
            </a:r>
            <a:endParaRPr sz="1500"/>
          </a:p>
          <a:p>
            <a:pPr indent="0" lvl="0" marL="0" rtl="0" algn="l">
              <a:spcBef>
                <a:spcPts val="0"/>
              </a:spcBef>
              <a:spcAft>
                <a:spcPts val="0"/>
              </a:spcAft>
              <a:buClr>
                <a:schemeClr val="dk1"/>
              </a:buClr>
              <a:buSzPts val="1100"/>
              <a:buFont typeface="Arial"/>
              <a:buNone/>
            </a:pPr>
            <a:r>
              <a:rPr lang="en" sz="1500"/>
              <a:t>        {</a:t>
            </a:r>
            <a:endParaRPr sz="1500"/>
          </a:p>
          <a:p>
            <a:pPr indent="0" lvl="0" marL="0" rtl="0" algn="l">
              <a:spcBef>
                <a:spcPts val="0"/>
              </a:spcBef>
              <a:spcAft>
                <a:spcPts val="0"/>
              </a:spcAft>
              <a:buClr>
                <a:schemeClr val="dk1"/>
              </a:buClr>
              <a:buSzPts val="1100"/>
              <a:buFont typeface="Arial"/>
              <a:buNone/>
            </a:pPr>
            <a:r>
              <a:rPr lang="en" sz="1500"/>
              <a:t>            int[] number = { 89, 76, 45, 92, 67, 12, 99 };</a:t>
            </a:r>
            <a:endParaRPr sz="1500"/>
          </a:p>
          <a:p>
            <a:pPr indent="0" lvl="0" marL="0" rtl="0" algn="l">
              <a:spcBef>
                <a:spcPts val="0"/>
              </a:spcBef>
              <a:spcAft>
                <a:spcPts val="0"/>
              </a:spcAft>
              <a:buClr>
                <a:schemeClr val="dk1"/>
              </a:buClr>
              <a:buSzPts val="1100"/>
              <a:buFont typeface="Arial"/>
              <a:buNone/>
            </a:pPr>
            <a:r>
              <a:rPr lang="en" sz="1500"/>
              <a:t>            bool flag = true;</a:t>
            </a:r>
            <a:endParaRPr sz="1500"/>
          </a:p>
          <a:p>
            <a:pPr indent="0" lvl="0" marL="0" rtl="0" algn="l">
              <a:spcBef>
                <a:spcPts val="0"/>
              </a:spcBef>
              <a:spcAft>
                <a:spcPts val="0"/>
              </a:spcAft>
              <a:buClr>
                <a:schemeClr val="dk1"/>
              </a:buClr>
              <a:buSzPts val="1100"/>
              <a:buFont typeface="Arial"/>
              <a:buNone/>
            </a:pPr>
            <a:r>
              <a:rPr lang="en" sz="1500"/>
              <a:t>            int temp;</a:t>
            </a:r>
            <a:endParaRPr sz="1500"/>
          </a:p>
          <a:p>
            <a:pPr indent="0" lvl="0" marL="0" rtl="0" algn="l">
              <a:spcBef>
                <a:spcPts val="0"/>
              </a:spcBef>
              <a:spcAft>
                <a:spcPts val="0"/>
              </a:spcAft>
              <a:buClr>
                <a:schemeClr val="dk1"/>
              </a:buClr>
              <a:buSzPts val="1100"/>
              <a:buFont typeface="Arial"/>
              <a:buNone/>
            </a:pPr>
            <a:r>
              <a:rPr lang="en" sz="1500"/>
              <a:t>            int numLength = number.Length;</a:t>
            </a:r>
            <a:endParaRPr sz="1500"/>
          </a:p>
        </p:txBody>
      </p:sp>
      <p:sp>
        <p:nvSpPr>
          <p:cNvPr id="85" name="Google Shape;85;p17"/>
          <p:cNvSpPr txBox="1"/>
          <p:nvPr/>
        </p:nvSpPr>
        <p:spPr>
          <a:xfrm>
            <a:off x="778250" y="3746900"/>
            <a:ext cx="7597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t>//sorting an array  </a:t>
            </a:r>
            <a:endParaRPr sz="1600"/>
          </a:p>
          <a:p>
            <a:pPr indent="0" lvl="0" marL="0" rtl="0" algn="l">
              <a:spcBef>
                <a:spcPts val="0"/>
              </a:spcBef>
              <a:spcAft>
                <a:spcPts val="0"/>
              </a:spcAft>
              <a:buClr>
                <a:schemeClr val="dk1"/>
              </a:buClr>
              <a:buSzPts val="1100"/>
              <a:buFont typeface="Arial"/>
              <a:buNone/>
            </a:pPr>
            <a:r>
              <a:rPr lang="en" sz="1600"/>
              <a:t>            for (int i = 1; (i &lt;= (numLength - 1)) &amp;&amp; flag; i++)</a:t>
            </a:r>
            <a:endParaRPr sz="1600"/>
          </a:p>
          <a:p>
            <a:pPr indent="0" lvl="0" marL="0" rtl="0" algn="l">
              <a:spcBef>
                <a:spcPts val="0"/>
              </a:spcBef>
              <a:spcAft>
                <a:spcPts val="0"/>
              </a:spcAft>
              <a:buClr>
                <a:schemeClr val="dk1"/>
              </a:buClr>
              <a:buSzPts val="1100"/>
              <a:buFont typeface="Arial"/>
              <a:buNone/>
            </a:pPr>
            <a:r>
              <a:rPr lang="en" sz="1600"/>
              <a:t>            {</a:t>
            </a:r>
            <a:endParaRPr sz="1600"/>
          </a:p>
          <a:p>
            <a:pPr indent="0" lvl="0" marL="0" rtl="0" algn="l">
              <a:spcBef>
                <a:spcPts val="0"/>
              </a:spcBef>
              <a:spcAft>
                <a:spcPts val="0"/>
              </a:spcAft>
              <a:buClr>
                <a:schemeClr val="dk1"/>
              </a:buClr>
              <a:buSzPts val="1100"/>
              <a:buFont typeface="Arial"/>
              <a:buNone/>
            </a:pPr>
            <a:r>
              <a:rPr lang="en" sz="1600"/>
              <a:t>                flag = false;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137375" y="0"/>
            <a:ext cx="77658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for (int j = 0; j &lt; (numLength - 1); j++)</a:t>
            </a:r>
            <a:endParaRPr sz="1700"/>
          </a:p>
          <a:p>
            <a:pPr indent="0" lvl="0" marL="0" rtl="0" algn="l">
              <a:spcBef>
                <a:spcPts val="0"/>
              </a:spcBef>
              <a:spcAft>
                <a:spcPts val="0"/>
              </a:spcAft>
              <a:buClr>
                <a:schemeClr val="dk1"/>
              </a:buClr>
              <a:buSzPts val="1100"/>
              <a:buFont typeface="Arial"/>
              <a:buNone/>
            </a:pPr>
            <a:r>
              <a:rPr lang="en" sz="1700"/>
              <a:t>                {</a:t>
            </a:r>
            <a:endParaRPr sz="2300"/>
          </a:p>
          <a:p>
            <a:pPr indent="0" lvl="0" marL="0" rtl="0" algn="l">
              <a:spcBef>
                <a:spcPts val="0"/>
              </a:spcBef>
              <a:spcAft>
                <a:spcPts val="0"/>
              </a:spcAft>
              <a:buClr>
                <a:schemeClr val="dk1"/>
              </a:buClr>
              <a:buSzPts val="1100"/>
              <a:buFont typeface="Arial"/>
              <a:buNone/>
            </a:pPr>
            <a:r>
              <a:rPr lang="en" sz="1700"/>
              <a:t>                    if (number[j + 1] &gt; number[j])</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temp = number[j];</a:t>
            </a:r>
            <a:endParaRPr sz="100"/>
          </a:p>
          <a:p>
            <a:pPr indent="0" lvl="0" marL="0" rtl="0" algn="l">
              <a:spcBef>
                <a:spcPts val="0"/>
              </a:spcBef>
              <a:spcAft>
                <a:spcPts val="0"/>
              </a:spcAft>
              <a:buClr>
                <a:schemeClr val="dk1"/>
              </a:buClr>
              <a:buSzPts val="1100"/>
              <a:buFont typeface="Arial"/>
              <a:buNone/>
            </a:pPr>
            <a:r>
              <a:rPr lang="en" sz="1700"/>
              <a:t>                        number[j] = number[j + 1];</a:t>
            </a:r>
            <a:endParaRPr sz="1700"/>
          </a:p>
          <a:p>
            <a:pPr indent="0" lvl="0" marL="0" rtl="0" algn="l">
              <a:spcBef>
                <a:spcPts val="0"/>
              </a:spcBef>
              <a:spcAft>
                <a:spcPts val="0"/>
              </a:spcAft>
              <a:buClr>
                <a:schemeClr val="dk1"/>
              </a:buClr>
              <a:buSzPts val="1100"/>
              <a:buFont typeface="Arial"/>
              <a:buNone/>
            </a:pPr>
            <a:r>
              <a:rPr lang="en" sz="1700"/>
              <a:t>                        number[j + 1] = temp;</a:t>
            </a:r>
            <a:endParaRPr/>
          </a:p>
          <a:p>
            <a:pPr indent="0" lvl="0" marL="0" rtl="0" algn="l">
              <a:spcBef>
                <a:spcPts val="0"/>
              </a:spcBef>
              <a:spcAft>
                <a:spcPts val="0"/>
              </a:spcAft>
              <a:buClr>
                <a:schemeClr val="dk1"/>
              </a:buClr>
              <a:buSzPts val="1100"/>
              <a:buFont typeface="Arial"/>
              <a:buNone/>
            </a:pPr>
            <a:r>
              <a:rPr lang="en" sz="1700"/>
              <a:t>                        flag = true;</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a:t>
            </a:r>
            <a:endParaRPr sz="2000"/>
          </a:p>
          <a:p>
            <a:pPr indent="0" lvl="0" marL="0" rtl="0" algn="l">
              <a:spcBef>
                <a:spcPts val="0"/>
              </a:spcBef>
              <a:spcAft>
                <a:spcPts val="0"/>
              </a:spcAft>
              <a:buNone/>
            </a:pPr>
            <a:r>
              <a:t/>
            </a:r>
            <a:endParaRPr sz="2000"/>
          </a:p>
        </p:txBody>
      </p:sp>
      <p:sp>
        <p:nvSpPr>
          <p:cNvPr id="91" name="Google Shape;91;p18"/>
          <p:cNvSpPr txBox="1"/>
          <p:nvPr/>
        </p:nvSpPr>
        <p:spPr>
          <a:xfrm>
            <a:off x="244200" y="3357775"/>
            <a:ext cx="85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p18"/>
          <p:cNvSpPr txBox="1"/>
          <p:nvPr/>
        </p:nvSpPr>
        <p:spPr>
          <a:xfrm>
            <a:off x="244200" y="2930425"/>
            <a:ext cx="82722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//Sorted array  </a:t>
            </a:r>
            <a:endParaRPr sz="1700"/>
          </a:p>
          <a:p>
            <a:pPr indent="0" lvl="0" marL="0" rtl="0" algn="l">
              <a:spcBef>
                <a:spcPts val="0"/>
              </a:spcBef>
              <a:spcAft>
                <a:spcPts val="0"/>
              </a:spcAft>
              <a:buClr>
                <a:schemeClr val="dk1"/>
              </a:buClr>
              <a:buSzPts val="1100"/>
              <a:buFont typeface="Arial"/>
              <a:buNone/>
            </a:pPr>
            <a:r>
              <a:rPr lang="en" sz="1700"/>
              <a:t>            foreach (int num in number)</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Console.Write("\t {0}", num);</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Console.Read();</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351050" y="183150"/>
            <a:ext cx="7643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a:t>  }</a:t>
            </a:r>
            <a:endParaRPr sz="2200"/>
          </a:p>
          <a:p>
            <a:pPr indent="0" lvl="0" marL="0" rtl="0" algn="l">
              <a:spcBef>
                <a:spcPts val="0"/>
              </a:spcBef>
              <a:spcAft>
                <a:spcPts val="0"/>
              </a:spcAft>
              <a:buClr>
                <a:schemeClr val="dk1"/>
              </a:buClr>
              <a:buSzPts val="1100"/>
              <a:buFont typeface="Arial"/>
              <a:buNone/>
            </a:pPr>
            <a:r>
              <a:rPr lang="en" sz="2200"/>
              <a:t>}</a:t>
            </a:r>
            <a:endParaRPr sz="2200"/>
          </a:p>
        </p:txBody>
      </p:sp>
      <p:sp>
        <p:nvSpPr>
          <p:cNvPr id="98" name="Google Shape;98;p19"/>
          <p:cNvSpPr txBox="1"/>
          <p:nvPr/>
        </p:nvSpPr>
        <p:spPr>
          <a:xfrm>
            <a:off x="351050" y="1045050"/>
            <a:ext cx="7460400" cy="5694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0utput:</a:t>
            </a:r>
            <a:endParaRPr sz="2500"/>
          </a:p>
        </p:txBody>
      </p:sp>
      <p:sp>
        <p:nvSpPr>
          <p:cNvPr id="99" name="Google Shape;99;p19"/>
          <p:cNvSpPr txBox="1"/>
          <p:nvPr/>
        </p:nvSpPr>
        <p:spPr>
          <a:xfrm>
            <a:off x="595250" y="2075725"/>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351050" y="1877300"/>
            <a:ext cx="5464249" cy="24007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74725"/>
            <a:ext cx="8520600" cy="1602600"/>
          </a:xfrm>
          <a:prstGeom prst="rect">
            <a:avLst/>
          </a:prstGeom>
          <a:solidFill>
            <a:srgbClr val="8E7CC3"/>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3200"/>
              <a:t>Using Arrays,</a:t>
            </a:r>
            <a:endParaRPr sz="3200"/>
          </a:p>
          <a:p>
            <a:pPr indent="0" lvl="0" marL="0" rtl="0" algn="ctr">
              <a:spcBef>
                <a:spcPts val="0"/>
              </a:spcBef>
              <a:spcAft>
                <a:spcPts val="0"/>
              </a:spcAft>
              <a:buNone/>
            </a:pPr>
            <a:r>
              <a:rPr lang="en" sz="3200"/>
              <a:t>Explain Linear Search</a:t>
            </a:r>
            <a:endParaRPr sz="3200"/>
          </a:p>
        </p:txBody>
      </p:sp>
      <p:sp>
        <p:nvSpPr>
          <p:cNvPr id="106" name="Google Shape;106;p20"/>
          <p:cNvSpPr txBox="1"/>
          <p:nvPr/>
        </p:nvSpPr>
        <p:spPr>
          <a:xfrm>
            <a:off x="311700" y="2002350"/>
            <a:ext cx="8520600" cy="6003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t> Linear Search:</a:t>
            </a:r>
            <a:endParaRPr sz="2700"/>
          </a:p>
        </p:txBody>
      </p:sp>
      <p:sp>
        <p:nvSpPr>
          <p:cNvPr id="107" name="Google Shape;107;p20"/>
          <p:cNvSpPr txBox="1"/>
          <p:nvPr/>
        </p:nvSpPr>
        <p:spPr>
          <a:xfrm>
            <a:off x="311700" y="2823575"/>
            <a:ext cx="8520600" cy="2720700"/>
          </a:xfrm>
          <a:prstGeom prst="rect">
            <a:avLst/>
          </a:prstGeom>
          <a:noFill/>
          <a:ln>
            <a:noFill/>
          </a:ln>
        </p:spPr>
        <p:txBody>
          <a:bodyPr anchorCtr="0" anchor="t" bIns="91425" lIns="91425" spcFirstLastPara="1" rIns="91425" wrap="square" tIns="91425">
            <a:spAutoFit/>
          </a:bodyPr>
          <a:lstStyle/>
          <a:p>
            <a:pPr indent="-342900" lvl="0" marL="685800" rtl="0" algn="l">
              <a:lnSpc>
                <a:spcPct val="158000"/>
              </a:lnSpc>
              <a:spcBef>
                <a:spcPts val="0"/>
              </a:spcBef>
              <a:spcAft>
                <a:spcPts val="0"/>
              </a:spcAft>
              <a:buClr>
                <a:srgbClr val="273239"/>
              </a:buClr>
              <a:buSzPts val="1800"/>
              <a:buChar char="●"/>
            </a:pPr>
            <a:r>
              <a:rPr lang="en" sz="1800">
                <a:solidFill>
                  <a:srgbClr val="273239"/>
                </a:solidFill>
                <a:highlight>
                  <a:srgbClr val="FFFFFF"/>
                </a:highlight>
              </a:rPr>
              <a:t>Start from the leftmost element of arr[] and one by one compare x with each element of arr[]</a:t>
            </a:r>
            <a:endParaRPr sz="1800">
              <a:solidFill>
                <a:srgbClr val="273239"/>
              </a:solidFill>
              <a:highlight>
                <a:srgbClr val="FFFFFF"/>
              </a:highlight>
            </a:endParaRPr>
          </a:p>
          <a:p>
            <a:pPr indent="-342900" lvl="0" marL="685800" rtl="0" algn="l">
              <a:lnSpc>
                <a:spcPct val="158000"/>
              </a:lnSpc>
              <a:spcBef>
                <a:spcPts val="0"/>
              </a:spcBef>
              <a:spcAft>
                <a:spcPts val="0"/>
              </a:spcAft>
              <a:buClr>
                <a:srgbClr val="273239"/>
              </a:buClr>
              <a:buSzPts val="1800"/>
              <a:buChar char="●"/>
            </a:pPr>
            <a:r>
              <a:rPr lang="en" sz="1800">
                <a:solidFill>
                  <a:srgbClr val="273239"/>
                </a:solidFill>
                <a:highlight>
                  <a:srgbClr val="FFFFFF"/>
                </a:highlight>
              </a:rPr>
              <a:t>If x matches with an element, return the index.</a:t>
            </a:r>
            <a:endParaRPr sz="1800">
              <a:solidFill>
                <a:srgbClr val="273239"/>
              </a:solidFill>
              <a:highlight>
                <a:srgbClr val="FFFFFF"/>
              </a:highlight>
            </a:endParaRPr>
          </a:p>
          <a:p>
            <a:pPr indent="-342900" lvl="0" marL="685800" rtl="0" algn="l">
              <a:lnSpc>
                <a:spcPct val="158000"/>
              </a:lnSpc>
              <a:spcBef>
                <a:spcPts val="0"/>
              </a:spcBef>
              <a:spcAft>
                <a:spcPts val="0"/>
              </a:spcAft>
              <a:buClr>
                <a:srgbClr val="273239"/>
              </a:buClr>
              <a:buSzPts val="1800"/>
              <a:buChar char="●"/>
            </a:pPr>
            <a:r>
              <a:rPr lang="en" sz="1800">
                <a:solidFill>
                  <a:srgbClr val="273239"/>
                </a:solidFill>
                <a:highlight>
                  <a:srgbClr val="FFFFFF"/>
                </a:highlight>
              </a:rPr>
              <a:t>If x doesn’t match with any of elements, return -1.</a:t>
            </a:r>
            <a:endParaRPr sz="1800">
              <a:solidFill>
                <a:srgbClr val="273239"/>
              </a:solidFill>
              <a:highlight>
                <a:srgbClr val="FFFFFF"/>
              </a:highlight>
            </a:endParaRPr>
          </a:p>
          <a:p>
            <a:pPr indent="0" lvl="0" marL="0" rtl="0" algn="l">
              <a:spcBef>
                <a:spcPts val="3600"/>
              </a:spcBef>
              <a:spcAft>
                <a:spcPts val="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518950" y="152625"/>
            <a:ext cx="7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3" name="Google Shape;113;p21"/>
          <p:cNvSpPr txBox="1"/>
          <p:nvPr/>
        </p:nvSpPr>
        <p:spPr>
          <a:xfrm>
            <a:off x="518950" y="152625"/>
            <a:ext cx="7722300" cy="6003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t>Example:</a:t>
            </a:r>
            <a:endParaRPr sz="2700"/>
          </a:p>
        </p:txBody>
      </p:sp>
      <p:sp>
        <p:nvSpPr>
          <p:cNvPr id="114" name="Google Shape;114;p21"/>
          <p:cNvSpPr txBox="1"/>
          <p:nvPr/>
        </p:nvSpPr>
        <p:spPr>
          <a:xfrm>
            <a:off x="549425" y="1266800"/>
            <a:ext cx="7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5" name="Google Shape;115;p21"/>
          <p:cNvSpPr txBox="1"/>
          <p:nvPr/>
        </p:nvSpPr>
        <p:spPr>
          <a:xfrm>
            <a:off x="610475" y="1159950"/>
            <a:ext cx="7475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t>using System;</a:t>
            </a:r>
            <a:endParaRPr sz="1700"/>
          </a:p>
          <a:p>
            <a:pPr indent="0" lvl="0" marL="0" rtl="0" algn="l">
              <a:spcBef>
                <a:spcPts val="0"/>
              </a:spcBef>
              <a:spcAft>
                <a:spcPts val="0"/>
              </a:spcAft>
              <a:buClr>
                <a:schemeClr val="dk1"/>
              </a:buClr>
              <a:buSzPts val="1100"/>
              <a:buFont typeface="Arial"/>
              <a:buNone/>
            </a:pPr>
            <a:r>
              <a:rPr lang="en" sz="1700"/>
              <a:t>namespace LinerSearch</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a:t>
            </a:r>
            <a:endParaRPr sz="1700"/>
          </a:p>
          <a:p>
            <a:pPr indent="0" lvl="0" marL="0" rtl="0" algn="l">
              <a:spcBef>
                <a:spcPts val="0"/>
              </a:spcBef>
              <a:spcAft>
                <a:spcPts val="0"/>
              </a:spcAft>
              <a:buClr>
                <a:schemeClr val="dk1"/>
              </a:buClr>
              <a:buSzPts val="1100"/>
              <a:buFont typeface="Arial"/>
              <a:buNone/>
            </a:pPr>
            <a:r>
              <a:rPr lang="en" sz="1700"/>
              <a:t>    class Program</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static void Main(string[] args)</a:t>
            </a:r>
            <a:endParaRPr sz="1700"/>
          </a:p>
          <a:p>
            <a:pPr indent="0" lvl="0" marL="0" rtl="0" algn="l">
              <a:spcBef>
                <a:spcPts val="0"/>
              </a:spcBef>
              <a:spcAft>
                <a:spcPts val="0"/>
              </a:spcAft>
              <a:buClr>
                <a:schemeClr val="dk1"/>
              </a:buClr>
              <a:buSzPts val="1100"/>
              <a:buFont typeface="Arial"/>
              <a:buNone/>
            </a:pPr>
            <a:r>
              <a:rPr lang="en" sz="1700"/>
              <a:t>        {</a:t>
            </a:r>
            <a:endParaRPr sz="1700"/>
          </a:p>
          <a:p>
            <a:pPr indent="0" lvl="0" marL="0" rtl="0" algn="l">
              <a:spcBef>
                <a:spcPts val="0"/>
              </a:spcBef>
              <a:spcAft>
                <a:spcPts val="0"/>
              </a:spcAft>
              <a:buClr>
                <a:schemeClr val="dk1"/>
              </a:buClr>
              <a:buSzPts val="1100"/>
              <a:buFont typeface="Arial"/>
              <a:buNone/>
            </a:pPr>
            <a:r>
              <a:rPr lang="en" sz="1700"/>
              <a:t>            int[] a = new int[100];</a:t>
            </a:r>
            <a:endParaRPr sz="1700"/>
          </a:p>
          <a:p>
            <a:pPr indent="0" lvl="0" marL="0" rtl="0" algn="l">
              <a:spcBef>
                <a:spcPts val="0"/>
              </a:spcBef>
              <a:spcAft>
                <a:spcPts val="0"/>
              </a:spcAft>
              <a:buClr>
                <a:schemeClr val="dk1"/>
              </a:buClr>
              <a:buSzPts val="1100"/>
              <a:buFont typeface="Arial"/>
              <a:buNone/>
            </a:pPr>
            <a:r>
              <a:rPr lang="en" sz="1700"/>
              <a:t>            Console.WriteLine("Enter the number of elements you want to add in the array ?");</a:t>
            </a:r>
            <a:endParaRPr sz="1700"/>
          </a:p>
          <a:p>
            <a:pPr indent="0" lvl="0" marL="0" rtl="0" algn="l">
              <a:spcBef>
                <a:spcPts val="0"/>
              </a:spcBef>
              <a:spcAft>
                <a:spcPts val="0"/>
              </a:spcAft>
              <a:buClr>
                <a:schemeClr val="dk1"/>
              </a:buClr>
              <a:buSzPts val="1100"/>
              <a:buFont typeface="Arial"/>
              <a:buNone/>
            </a:pPr>
            <a:r>
              <a:rPr lang="en" sz="1700"/>
              <a:t>            string s = Console.ReadLine();</a:t>
            </a:r>
            <a:endParaRPr sz="1700"/>
          </a:p>
          <a:p>
            <a:pPr indent="0" lvl="0" marL="0" rtl="0" algn="l">
              <a:spcBef>
                <a:spcPts val="0"/>
              </a:spcBef>
              <a:spcAft>
                <a:spcPts val="0"/>
              </a:spcAft>
              <a:buClr>
                <a:schemeClr val="dk1"/>
              </a:buClr>
              <a:buSzPts val="1100"/>
              <a:buFont typeface="Arial"/>
              <a:buNone/>
            </a:pPr>
            <a:r>
              <a:rPr lang="en" sz="1700"/>
              <a:t>            int x = Int32.Parse(s);</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