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Fira Code Light"/>
      <p:regular r:id="rId23"/>
      <p:bold r:id="rId24"/>
    </p:embeddedFont>
    <p:embeddedFont>
      <p:font typeface="Bebas Neue"/>
      <p:regular r:id="rId25"/>
    </p:embeddedFont>
    <p:embeddedFont>
      <p:font typeface="Fira Code"/>
      <p:regular r:id="rId26"/>
      <p:bold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0BAC8D-9A16-4ABB-8BDF-58E76E2964B1}">
  <a:tblStyle styleId="{C50BAC8D-9A16-4ABB-8BDF-58E76E2964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FiraCodeLight-bold.fntdata"/><Relationship Id="rId23" Type="http://schemas.openxmlformats.org/officeDocument/2006/relationships/font" Target="fonts/FiraCode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Code-regular.fntdata"/><Relationship Id="rId25" Type="http://schemas.openxmlformats.org/officeDocument/2006/relationships/font" Target="fonts/BebasNeue-regular.fntdata"/><Relationship Id="rId28" Type="http://schemas.openxmlformats.org/officeDocument/2006/relationships/font" Target="fonts/Oswald-regular.fntdata"/><Relationship Id="rId27" Type="http://schemas.openxmlformats.org/officeDocument/2006/relationships/font" Target="fonts/FiraCod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9d68ab4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f9d68ab4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259dd2935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259dd2935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25b4ae93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25b4ae93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259dd29355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259dd2935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259dd2935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259dd2935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259dd29355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259dd29355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125fbfc45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125fbfc45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25b4ae938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25b4ae938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fad8134eea_0_2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fad8134eea_0_2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f65840171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f65840171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223918c4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223918c4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259dd2935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259dd2935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259dd2935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259dd2935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25fbfc450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25fbfc450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25fbfc450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25fbfc450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25fbfc450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25fbfc450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2268b579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2268b579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"/>
          <p:cNvSpPr txBox="1"/>
          <p:nvPr>
            <p:ph hasCustomPrompt="1" type="title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/>
          <p:nvPr>
            <p:ph idx="1" type="subTitle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03" name="Google Shape;103;p1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04" name="Google Shape;104;p1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1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" name="Google Shape;106;p1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07" name="Google Shape;107;p1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" name="Google Shape;108;p1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 txBox="1"/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13"/>
          <p:cNvSpPr txBox="1"/>
          <p:nvPr>
            <p:ph hasCustomPrompt="1" idx="2" type="title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/>
          <p:nvPr>
            <p:ph idx="1" type="subTitle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3" type="title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6" name="Google Shape;116;p13"/>
          <p:cNvSpPr txBox="1"/>
          <p:nvPr>
            <p:ph hasCustomPrompt="1" idx="4" type="title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/>
          <p:nvPr>
            <p:ph idx="5" type="subTitle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6" type="title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" name="Google Shape;119;p13"/>
          <p:cNvSpPr txBox="1"/>
          <p:nvPr>
            <p:ph hasCustomPrompt="1" idx="7" type="title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/>
          <p:nvPr>
            <p:ph idx="8" type="subTitle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9" type="title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" name="Google Shape;122;p13"/>
          <p:cNvSpPr txBox="1"/>
          <p:nvPr>
            <p:ph hasCustomPrompt="1" idx="13" type="title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/>
          <p:nvPr>
            <p:ph idx="14" type="subTitle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 txBox="1"/>
          <p:nvPr>
            <p:ph type="title"/>
          </p:nvPr>
        </p:nvSpPr>
        <p:spPr>
          <a:xfrm>
            <a:off x="2143500" y="3457200"/>
            <a:ext cx="4857000" cy="4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4" name="Google Shape;134;p14"/>
          <p:cNvSpPr txBox="1"/>
          <p:nvPr>
            <p:ph idx="1" type="subTitle"/>
          </p:nvPr>
        </p:nvSpPr>
        <p:spPr>
          <a:xfrm>
            <a:off x="2143500" y="1743588"/>
            <a:ext cx="4857000" cy="17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35" name="Google Shape;135;p1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6" name="Google Shape;136;p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7" name="Google Shape;137;p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" name="Google Shape;138;p1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39" name="Google Shape;139;p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" name="Google Shape;140;p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/>
          <p:nvPr/>
        </p:nvSpPr>
        <p:spPr>
          <a:xfrm>
            <a:off x="720000" y="5586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 txBox="1"/>
          <p:nvPr>
            <p:ph idx="1" type="subTitle"/>
          </p:nvPr>
        </p:nvSpPr>
        <p:spPr>
          <a:xfrm>
            <a:off x="1308288" y="3356450"/>
            <a:ext cx="36015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type="title"/>
          </p:nvPr>
        </p:nvSpPr>
        <p:spPr>
          <a:xfrm>
            <a:off x="1308288" y="768350"/>
            <a:ext cx="3601500" cy="25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5" name="Google Shape;145;p1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46" name="Google Shape;146;p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" name="Google Shape;147;p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" name="Google Shape;148;p1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49" name="Google Shape;149;p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" name="Google Shape;150;p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/>
        </p:nvSpPr>
        <p:spPr>
          <a:xfrm>
            <a:off x="720000" y="5512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subTitle"/>
          </p:nvPr>
        </p:nvSpPr>
        <p:spPr>
          <a:xfrm>
            <a:off x="4512026" y="2815650"/>
            <a:ext cx="37920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type="title"/>
          </p:nvPr>
        </p:nvSpPr>
        <p:spPr>
          <a:xfrm>
            <a:off x="4512025" y="1294325"/>
            <a:ext cx="3792000" cy="15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5" name="Google Shape;155;p1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56" name="Google Shape;156;p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7" name="Google Shape;157;p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" name="Google Shape;158;p1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59" name="Google Shape;159;p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" name="Google Shape;160;p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>
            <p:ph idx="1" type="subTitle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 txBox="1"/>
          <p:nvPr>
            <p:ph idx="1" type="subTitle"/>
          </p:nvPr>
        </p:nvSpPr>
        <p:spPr>
          <a:xfrm>
            <a:off x="720000" y="1265088"/>
            <a:ext cx="49662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8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5" name="Google Shape;175;p18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8"/>
          <p:cNvSpPr txBox="1"/>
          <p:nvPr>
            <p:ph idx="3" type="subTitle"/>
          </p:nvPr>
        </p:nvSpPr>
        <p:spPr>
          <a:xfrm>
            <a:off x="719975" y="2497429"/>
            <a:ext cx="49662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5" type="subTitle"/>
          </p:nvPr>
        </p:nvSpPr>
        <p:spPr>
          <a:xfrm>
            <a:off x="719963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6" type="subTitle"/>
          </p:nvPr>
        </p:nvSpPr>
        <p:spPr>
          <a:xfrm>
            <a:off x="5686250" y="2080938"/>
            <a:ext cx="2738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7" type="subTitle"/>
          </p:nvPr>
        </p:nvSpPr>
        <p:spPr>
          <a:xfrm>
            <a:off x="5686200" y="2497412"/>
            <a:ext cx="2738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81" name="Google Shape;181;p1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82" name="Google Shape;182;p1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3" name="Google Shape;183;p1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" name="Google Shape;184;p1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85" name="Google Shape;185;p1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1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 txBox="1"/>
          <p:nvPr>
            <p:ph idx="1" type="subTitle"/>
          </p:nvPr>
        </p:nvSpPr>
        <p:spPr>
          <a:xfrm>
            <a:off x="720000" y="1265100"/>
            <a:ext cx="5147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9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19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3" type="subTitle"/>
          </p:nvPr>
        </p:nvSpPr>
        <p:spPr>
          <a:xfrm>
            <a:off x="719988" y="2497413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5" type="subTitle"/>
          </p:nvPr>
        </p:nvSpPr>
        <p:spPr>
          <a:xfrm>
            <a:off x="719988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95" name="Google Shape;195;p1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96" name="Google Shape;196;p1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7" name="Google Shape;197;p1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8" name="Google Shape;198;p1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99" name="Google Shape;199;p1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" name="Google Shape;200;p1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 txBox="1"/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6" name="Google Shape;206;p20"/>
          <p:cNvSpPr txBox="1"/>
          <p:nvPr>
            <p:ph idx="1" type="subTitle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0"/>
          <p:cNvSpPr txBox="1"/>
          <p:nvPr>
            <p:ph idx="2" type="title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8" name="Google Shape;208;p20"/>
          <p:cNvSpPr txBox="1"/>
          <p:nvPr>
            <p:ph idx="3" type="subTitle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0"/>
          <p:cNvSpPr txBox="1"/>
          <p:nvPr>
            <p:ph idx="4" type="title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0" name="Google Shape;210;p20"/>
          <p:cNvSpPr txBox="1"/>
          <p:nvPr>
            <p:ph idx="5" type="subTitle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0"/>
          <p:cNvSpPr txBox="1"/>
          <p:nvPr>
            <p:ph idx="6" type="title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12" name="Google Shape;212;p2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3" name="Google Shape;213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4" name="Google Shape;214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5" name="Google Shape;215;p2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6" name="Google Shape;216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" name="Google Shape;23;p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" name="Google Shape;25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 txBox="1"/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1" name="Google Shape;221;p21"/>
          <p:cNvSpPr txBox="1"/>
          <p:nvPr>
            <p:ph idx="1" type="subTitle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1"/>
          <p:cNvSpPr txBox="1"/>
          <p:nvPr>
            <p:ph idx="2" type="title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3" name="Google Shape;223;p21"/>
          <p:cNvSpPr txBox="1"/>
          <p:nvPr>
            <p:ph idx="3" type="subTitle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1"/>
          <p:cNvSpPr txBox="1"/>
          <p:nvPr>
            <p:ph idx="4" type="title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5" name="Google Shape;225;p21"/>
          <p:cNvSpPr txBox="1"/>
          <p:nvPr>
            <p:ph idx="5" type="subTitle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1"/>
          <p:cNvSpPr txBox="1"/>
          <p:nvPr>
            <p:ph idx="6" type="title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" name="Google Shape;227;p21"/>
          <p:cNvSpPr txBox="1"/>
          <p:nvPr>
            <p:ph idx="7" type="subTitle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>
            <p:ph idx="8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9" name="Google Shape;229;p2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30" name="Google Shape;230;p2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1" name="Google Shape;231;p2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" name="Google Shape;232;p2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3" name="Google Shape;233;p2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4" name="Google Shape;234;p2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 txBox="1"/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8" name="Google Shape;238;p22"/>
          <p:cNvSpPr txBox="1"/>
          <p:nvPr>
            <p:ph idx="1" type="subTitle"/>
          </p:nvPr>
        </p:nvSpPr>
        <p:spPr>
          <a:xfrm>
            <a:off x="1257513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2"/>
          <p:cNvSpPr txBox="1"/>
          <p:nvPr>
            <p:ph idx="2" type="title"/>
          </p:nvPr>
        </p:nvSpPr>
        <p:spPr>
          <a:xfrm>
            <a:off x="3755775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0" name="Google Shape;240;p22"/>
          <p:cNvSpPr txBox="1"/>
          <p:nvPr>
            <p:ph idx="3" type="subTitle"/>
          </p:nvPr>
        </p:nvSpPr>
        <p:spPr>
          <a:xfrm>
            <a:off x="3755782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2"/>
          <p:cNvSpPr txBox="1"/>
          <p:nvPr>
            <p:ph idx="4" type="title"/>
          </p:nvPr>
        </p:nvSpPr>
        <p:spPr>
          <a:xfrm>
            <a:off x="1257538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2" name="Google Shape;242;p22"/>
          <p:cNvSpPr txBox="1"/>
          <p:nvPr>
            <p:ph idx="5" type="subTitle"/>
          </p:nvPr>
        </p:nvSpPr>
        <p:spPr>
          <a:xfrm>
            <a:off x="1257513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2"/>
          <p:cNvSpPr txBox="1"/>
          <p:nvPr>
            <p:ph idx="6" type="title"/>
          </p:nvPr>
        </p:nvSpPr>
        <p:spPr>
          <a:xfrm>
            <a:off x="3755775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4" name="Google Shape;244;p22"/>
          <p:cNvSpPr txBox="1"/>
          <p:nvPr>
            <p:ph idx="7" type="subTitle"/>
          </p:nvPr>
        </p:nvSpPr>
        <p:spPr>
          <a:xfrm>
            <a:off x="3755741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2"/>
          <p:cNvSpPr txBox="1"/>
          <p:nvPr>
            <p:ph idx="8" type="title"/>
          </p:nvPr>
        </p:nvSpPr>
        <p:spPr>
          <a:xfrm>
            <a:off x="6254050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6" name="Google Shape;246;p22"/>
          <p:cNvSpPr txBox="1"/>
          <p:nvPr>
            <p:ph idx="9" type="subTitle"/>
          </p:nvPr>
        </p:nvSpPr>
        <p:spPr>
          <a:xfrm>
            <a:off x="6254051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2"/>
          <p:cNvSpPr txBox="1"/>
          <p:nvPr>
            <p:ph idx="13" type="title"/>
          </p:nvPr>
        </p:nvSpPr>
        <p:spPr>
          <a:xfrm>
            <a:off x="6254050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8" name="Google Shape;248;p22"/>
          <p:cNvSpPr txBox="1"/>
          <p:nvPr>
            <p:ph idx="14" type="subTitle"/>
          </p:nvPr>
        </p:nvSpPr>
        <p:spPr>
          <a:xfrm>
            <a:off x="6254006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2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0" name="Google Shape;250;p2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51" name="Google Shape;251;p2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2" name="Google Shape;252;p2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3" name="Google Shape;253;p2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54" name="Google Shape;254;p2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5" name="Google Shape;255;p2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 txBox="1"/>
          <p:nvPr>
            <p:ph hasCustomPrompt="1" type="title"/>
          </p:nvPr>
        </p:nvSpPr>
        <p:spPr>
          <a:xfrm>
            <a:off x="1024800" y="976100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9" name="Google Shape;259;p23"/>
          <p:cNvSpPr txBox="1"/>
          <p:nvPr>
            <p:ph idx="1" type="subTitle"/>
          </p:nvPr>
        </p:nvSpPr>
        <p:spPr>
          <a:xfrm>
            <a:off x="1024800" y="1627026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3"/>
          <p:cNvSpPr txBox="1"/>
          <p:nvPr>
            <p:ph hasCustomPrompt="1" idx="2" type="title"/>
          </p:nvPr>
        </p:nvSpPr>
        <p:spPr>
          <a:xfrm>
            <a:off x="2138250" y="2114836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1" name="Google Shape;261;p23"/>
          <p:cNvSpPr txBox="1"/>
          <p:nvPr>
            <p:ph idx="3" type="subTitle"/>
          </p:nvPr>
        </p:nvSpPr>
        <p:spPr>
          <a:xfrm>
            <a:off x="2138250" y="2765660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3"/>
          <p:cNvSpPr txBox="1"/>
          <p:nvPr>
            <p:ph hasCustomPrompt="1" idx="4" type="title"/>
          </p:nvPr>
        </p:nvSpPr>
        <p:spPr>
          <a:xfrm>
            <a:off x="3251700" y="3278901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3" name="Google Shape;263;p23"/>
          <p:cNvSpPr txBox="1"/>
          <p:nvPr>
            <p:ph idx="5" type="subTitle"/>
          </p:nvPr>
        </p:nvSpPr>
        <p:spPr>
          <a:xfrm>
            <a:off x="3251700" y="3929725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4" name="Google Shape;264;p2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65" name="Google Shape;265;p2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6" name="Google Shape;266;p2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7" name="Google Shape;267;p2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68" name="Google Shape;268;p2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9" name="Google Shape;269;p2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"/>
          <p:cNvSpPr txBox="1"/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3" name="Google Shape;273;p24"/>
          <p:cNvSpPr txBox="1"/>
          <p:nvPr>
            <p:ph idx="1" type="subTitle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4" name="Google Shape;274;p24"/>
          <p:cNvSpPr txBox="1"/>
          <p:nvPr>
            <p:ph idx="2" type="subTitle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5" name="Google Shape;275;p24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76" name="Google Shape;276;p2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77" name="Google Shape;277;p2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8" name="Google Shape;278;p2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9" name="Google Shape;279;p2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80" name="Google Shape;280;p2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2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4" name="Google Shape;294;p25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8" name="Google Shape;318;p26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1" name="Google Shape;341;p27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fmla="val 28586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rect b="b" l="l" r="r" t="t"/>
              <a:pathLst>
                <a:path extrusionOk="0" h="8234" w="8321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0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2" type="subTitle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3" type="subTitle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4" type="subTitle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7" name="Google Shape;47;p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" name="Google Shape;49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" name="Google Shape;50;p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6" name="Google Shape;56;p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7" name="Google Shape;5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" name="Google Shape;5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0" name="Google Shape;6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" name="Google Shape;6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" type="body"/>
          </p:nvPr>
        </p:nvSpPr>
        <p:spPr>
          <a:xfrm>
            <a:off x="1056600" y="1598400"/>
            <a:ext cx="3492000" cy="25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indent="-279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indent="-2794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indent="-2794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indent="-2730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indent="-2730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indent="-2667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grpSp>
        <p:nvGrpSpPr>
          <p:cNvPr id="66" name="Google Shape;66;p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67" name="Google Shape;67;p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" name="Google Shape;68;p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0" name="Google Shape;70;p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p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75" name="Google Shape;75;p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76" name="Google Shape;76;p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" name="Google Shape;77;p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" name="Google Shape;78;p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9" name="Google Shape;79;p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" name="Google Shape;80;p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 txBox="1"/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9"/>
          <p:cNvSpPr txBox="1"/>
          <p:nvPr>
            <p:ph idx="1" type="subTitle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5" name="Google Shape;85;p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/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3" name="Google Shape;93;p1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94" name="Google Shape;94;p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" name="Google Shape;95;p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" name="Google Shape;96;p1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97" name="Google Shape;97;p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p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1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.xml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.xml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1.xml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1.xml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1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1.xm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1.xm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1.xml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1.xm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8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BTC Price Prediction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2" name="Google Shape;392;p28"/>
          <p:cNvSpPr txBox="1"/>
          <p:nvPr>
            <p:ph type="ctrTitle"/>
          </p:nvPr>
        </p:nvSpPr>
        <p:spPr>
          <a:xfrm>
            <a:off x="904975" y="857600"/>
            <a:ext cx="4087800" cy="16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BTC Price Prediction</a:t>
            </a:r>
            <a:endParaRPr/>
          </a:p>
        </p:txBody>
      </p:sp>
      <p:grpSp>
        <p:nvGrpSpPr>
          <p:cNvPr id="393" name="Google Shape;393;p28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394" name="Google Shape;394;p28"/>
            <p:cNvSpPr/>
            <p:nvPr/>
          </p:nvSpPr>
          <p:spPr>
            <a:xfrm>
              <a:off x="6273950" y="3298356"/>
              <a:ext cx="426300" cy="396873"/>
            </a:xfrm>
            <a:custGeom>
              <a:rect b="b" l="l" r="r" t="t"/>
              <a:pathLst>
                <a:path extrusionOk="0" h="15982" w="17167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6154104" y="3665446"/>
              <a:ext cx="666008" cy="37249"/>
            </a:xfrm>
            <a:custGeom>
              <a:rect b="b" l="l" r="r" t="t"/>
              <a:pathLst>
                <a:path extrusionOk="0" h="1500" w="2682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6273950" y="3303326"/>
              <a:ext cx="426300" cy="126596"/>
            </a:xfrm>
            <a:custGeom>
              <a:rect b="b" l="l" r="r" t="t"/>
              <a:pathLst>
                <a:path extrusionOk="0" h="5098" w="17167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5375029" y="3097292"/>
              <a:ext cx="2224098" cy="218476"/>
            </a:xfrm>
            <a:custGeom>
              <a:rect b="b" l="l" r="r" t="t"/>
              <a:pathLst>
                <a:path extrusionOk="0" h="8798" w="89564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5375029" y="1818088"/>
              <a:ext cx="2224161" cy="1289166"/>
            </a:xfrm>
            <a:custGeom>
              <a:rect b="b" l="l" r="r" t="t"/>
              <a:pathLst>
                <a:path extrusionOk="0" h="51913" w="89564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5434356" y="1871380"/>
              <a:ext cx="2105483" cy="1171978"/>
            </a:xfrm>
            <a:custGeom>
              <a:rect b="b" l="l" r="r" t="t"/>
              <a:pathLst>
                <a:path extrusionOk="0" h="47194" w="84785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5527258" y="1968354"/>
              <a:ext cx="677425" cy="476599"/>
            </a:xfrm>
            <a:custGeom>
              <a:rect b="b" l="l" r="r" t="t"/>
              <a:pathLst>
                <a:path extrusionOk="0" h="19192" w="27279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5527258" y="2497898"/>
              <a:ext cx="1407769" cy="476698"/>
            </a:xfrm>
            <a:custGeom>
              <a:rect b="b" l="l" r="r" t="t"/>
              <a:pathLst>
                <a:path extrusionOk="0" h="19196" w="56689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6257635" y="1968354"/>
              <a:ext cx="677400" cy="476599"/>
            </a:xfrm>
            <a:custGeom>
              <a:rect b="b" l="l" r="r" t="t"/>
              <a:pathLst>
                <a:path extrusionOk="0" h="19192" w="27278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7002489" y="1968354"/>
              <a:ext cx="479554" cy="221338"/>
            </a:xfrm>
            <a:custGeom>
              <a:rect b="b" l="l" r="r" t="t"/>
              <a:pathLst>
                <a:path extrusionOk="0" h="8913" w="19311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7002489" y="2241370"/>
              <a:ext cx="479554" cy="733225"/>
            </a:xfrm>
            <a:custGeom>
              <a:rect b="b" l="l" r="r" t="t"/>
              <a:pathLst>
                <a:path extrusionOk="0" h="29526" w="19311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28"/>
          <p:cNvGrpSpPr/>
          <p:nvPr/>
        </p:nvGrpSpPr>
        <p:grpSpPr>
          <a:xfrm>
            <a:off x="7194442" y="1511941"/>
            <a:ext cx="795392" cy="626115"/>
            <a:chOff x="7542675" y="1392460"/>
            <a:chExt cx="879178" cy="692069"/>
          </a:xfrm>
        </p:grpSpPr>
        <p:sp>
          <p:nvSpPr>
            <p:cNvPr id="406" name="Google Shape;406;p28"/>
            <p:cNvSpPr/>
            <p:nvPr/>
          </p:nvSpPr>
          <p:spPr>
            <a:xfrm>
              <a:off x="7542675" y="1392460"/>
              <a:ext cx="879178" cy="692069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7" name="Google Shape;407;p28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08" name="Google Shape;408;p28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8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8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8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2" name="Google Shape;412;p2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13" name="Google Shape;413;p2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" name="Google Shape;414;p2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2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6" name="Google Shape;416;p28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17" name="Google Shape;417;p28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18" name="Google Shape;418;p28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9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9" name="Google Shape;419;p28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0" name="Google Shape;420;p28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rect b="b" l="l" r="r" t="t"/>
                  <a:pathLst>
                    <a:path extrusionOk="0" h="14209" w="14203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" name="Google Shape;421;p28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rect b="b" l="l" r="r" t="t"/>
                  <a:pathLst>
                    <a:path extrusionOk="0" h="4650" w="4656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28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rect b="b" l="l" r="r" t="t"/>
                  <a:pathLst>
                    <a:path extrusionOk="0" h="5727" w="9793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23" name="Google Shape;423;p28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24" name="Google Shape;424;p28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fmla="val 50000" name="adj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8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fmla="val 50000" name="adj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8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fmla="val 50000" name="adj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7" name="Google Shape;427;p28"/>
          <p:cNvGrpSpPr/>
          <p:nvPr/>
        </p:nvGrpSpPr>
        <p:grpSpPr>
          <a:xfrm>
            <a:off x="7427195" y="2464693"/>
            <a:ext cx="694832" cy="494692"/>
            <a:chOff x="3336290" y="764021"/>
            <a:chExt cx="810300" cy="576900"/>
          </a:xfrm>
        </p:grpSpPr>
        <p:sp>
          <p:nvSpPr>
            <p:cNvPr id="428" name="Google Shape;428;p28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3414726" y="1013671"/>
              <a:ext cx="653730" cy="281110"/>
            </a:xfrm>
            <a:custGeom>
              <a:rect b="b" l="l" r="r" t="t"/>
              <a:pathLst>
                <a:path extrusionOk="0" h="14176" w="28015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3848871" y="832785"/>
              <a:ext cx="144823" cy="144867"/>
            </a:xfrm>
            <a:custGeom>
              <a:rect b="b" l="l" r="r" t="t"/>
              <a:pathLst>
                <a:path extrusionOk="0" h="4417" w="4416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28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2" name="Google Shape;432;p28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28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38" name="Google Shape;438;p2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9" name="Google Shape;439;p2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0" name="Google Shape;440;p2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41" name="Google Shape;441;p2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2" name="Google Shape;442;p2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43" name="Google Shape;443;p2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44" name="Google Shape;444;p2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45" name="Google Shape;445;p2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2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447" name="Google Shape;447;p28">
            <a:hlinkClick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48" name="Google Shape;448;p28"/>
          <p:cNvSpPr txBox="1"/>
          <p:nvPr>
            <p:ph idx="1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1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9" name="Google Shape;449;p28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8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8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8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3" name="Google Shape;4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575" y="907044"/>
            <a:ext cx="999300" cy="999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4" name="Google Shape;454;p28"/>
          <p:cNvGraphicFramePr/>
          <p:nvPr/>
        </p:nvGraphicFramePr>
        <p:xfrm>
          <a:off x="1009038" y="264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{C50BAC8D-9A16-4ABB-8BDF-58E76E2964B1}</a:tableStyleId>
              </a:tblPr>
              <a:tblGrid>
                <a:gridCol w="596700"/>
                <a:gridCol w="1989750"/>
                <a:gridCol w="1293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Roll</a:t>
                      </a:r>
                      <a:endParaRPr b="1">
                        <a:solidFill>
                          <a:schemeClr val="dk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Name</a:t>
                      </a:r>
                      <a:endParaRPr b="1">
                        <a:solidFill>
                          <a:schemeClr val="dk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Exam Seat no</a:t>
                      </a:r>
                      <a:endParaRPr b="1">
                        <a:solidFill>
                          <a:schemeClr val="dk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82</a:t>
                      </a:r>
                      <a:endParaRPr>
                        <a:solidFill>
                          <a:schemeClr val="dk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Vedant Dawange</a:t>
                      </a:r>
                      <a:endParaRPr>
                        <a:solidFill>
                          <a:schemeClr val="dk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T214058</a:t>
                      </a:r>
                      <a:endParaRPr>
                        <a:solidFill>
                          <a:schemeClr val="dk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159</a:t>
                      </a:r>
                      <a:endParaRPr>
                        <a:solidFill>
                          <a:schemeClr val="dk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Uddhav Patil</a:t>
                      </a:r>
                      <a:endParaRPr>
                        <a:solidFill>
                          <a:schemeClr val="dk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T214148</a:t>
                      </a:r>
                      <a:endParaRPr>
                        <a:solidFill>
                          <a:schemeClr val="dk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7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BTC Price Prediction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05" name="Google Shape;705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06" name="Google Shape;706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09" name="Google Shape;709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10" name="Google Shape;710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1" name="Google Shape;711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12" name="Google Shape;712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13" name="Google Shape;713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14" name="Google Shape;714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5" name="Google Shape;715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16" name="Google Shape;716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17" name="Google Shape;717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9" name="Google Shape;719;p37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10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0" name="Google Shape;720;p3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Libraries: </a:t>
            </a:r>
            <a:endParaRPr/>
          </a:p>
        </p:txBody>
      </p:sp>
      <p:sp>
        <p:nvSpPr>
          <p:cNvPr id="721" name="Google Shape;721;p37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yfinance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Pandas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Numpy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M</a:t>
            </a:r>
            <a:r>
              <a:rPr lang="en" sz="1700"/>
              <a:t>ath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Matplotlib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Sklearn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statsmodel</a:t>
            </a:r>
            <a:endParaRPr sz="1700"/>
          </a:p>
        </p:txBody>
      </p:sp>
      <p:sp>
        <p:nvSpPr>
          <p:cNvPr id="722" name="Google Shape;722;p37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7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7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7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6" name="Google Shape;726;p3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27" name="Google Shape;727;p3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8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BTC Price Prediction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35" name="Google Shape;735;p3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36" name="Google Shape;736;p3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p3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3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39" name="Google Shape;739;p3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40" name="Google Shape;740;p3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1" name="Google Shape;741;p3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42" name="Google Shape;742;p3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3" name="Google Shape;743;p3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44" name="Google Shape;744;p3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45" name="Google Shape;745;p3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46" name="Google Shape;746;p3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47" name="Google Shape;747;p3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9" name="Google Shape;749;p38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11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0" name="Google Shape;750;p3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r>
              <a:rPr lang="en"/>
              <a:t>:  ‘BTC-USD’</a:t>
            </a:r>
            <a:endParaRPr/>
          </a:p>
        </p:txBody>
      </p:sp>
      <p:sp>
        <p:nvSpPr>
          <p:cNvPr id="751" name="Google Shape;751;p38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Features Present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Date – Data available on each date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Open - Open value of day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High - High value of day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Low - Low value of day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Close - Close value of day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Volume - Avg Value of BTC of day</a:t>
            </a:r>
            <a:endParaRPr sz="17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752" name="Google Shape;752;p38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8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8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8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6" name="Google Shape;756;p38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57" name="Google Shape;757;p38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9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BTC Price Prediction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65" name="Google Shape;765;p3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66" name="Google Shape;766;p3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7" name="Google Shape;767;p3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" name="Google Shape;768;p3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69" name="Google Shape;769;p3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70" name="Google Shape;770;p3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1" name="Google Shape;771;p3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72" name="Google Shape;772;p3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73" name="Google Shape;773;p3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74" name="Google Shape;774;p3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75" name="Google Shape;775;p3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76" name="Google Shape;776;p3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77" name="Google Shape;777;p3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3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79" name="Google Shape;779;p39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12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0" name="Google Shape;780;p3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:  ‘BTC-USD’ - Visualisation</a:t>
            </a:r>
            <a:endParaRPr/>
          </a:p>
        </p:txBody>
      </p:sp>
      <p:sp>
        <p:nvSpPr>
          <p:cNvPr id="781" name="Google Shape;781;p39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39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9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9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5" name="Google Shape;785;p3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86" name="Google Shape;786;p3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89" name="Google Shape;78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1700" y="1329913"/>
            <a:ext cx="4600575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0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BTC Price Prediction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95" name="Google Shape;795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96" name="Google Shape;796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7" name="Google Shape;797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8" name="Google Shape;798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99" name="Google Shape;799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00" name="Google Shape;800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1" name="Google Shape;801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02" name="Google Shape;802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3" name="Google Shape;803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04" name="Google Shape;804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05" name="Google Shape;805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06" name="Google Shape;806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07" name="Google Shape;807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09" name="Google Shape;809;p40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13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0" name="Google Shape;810;p40"/>
          <p:cNvSpPr txBox="1"/>
          <p:nvPr>
            <p:ph type="title"/>
          </p:nvPr>
        </p:nvSpPr>
        <p:spPr>
          <a:xfrm>
            <a:off x="621500" y="503625"/>
            <a:ext cx="8235900" cy="6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:  ‘BTC-USD’ - Visualisation (Data Split)</a:t>
            </a:r>
            <a:endParaRPr/>
          </a:p>
        </p:txBody>
      </p:sp>
      <p:sp>
        <p:nvSpPr>
          <p:cNvPr id="811" name="Google Shape;811;p40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40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40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40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5" name="Google Shape;81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8961" y="1307625"/>
            <a:ext cx="5246088" cy="30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41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BTC Price Prediction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21" name="Google Shape;821;p4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22" name="Google Shape;822;p4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3" name="Google Shape;823;p4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4" name="Google Shape;824;p4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25" name="Google Shape;825;p4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26" name="Google Shape;826;p4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7" name="Google Shape;827;p4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28" name="Google Shape;828;p4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29" name="Google Shape;829;p4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30" name="Google Shape;830;p4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31" name="Google Shape;831;p4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32" name="Google Shape;832;p4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33" name="Google Shape;833;p4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4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35" name="Google Shape;835;p41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14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6" name="Google Shape;836;p41"/>
          <p:cNvSpPr txBox="1"/>
          <p:nvPr>
            <p:ph type="title"/>
          </p:nvPr>
        </p:nvSpPr>
        <p:spPr>
          <a:xfrm>
            <a:off x="621500" y="503625"/>
            <a:ext cx="8235900" cy="6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:  ‘BTC-USD’ - Visualisation (Prediction)</a:t>
            </a:r>
            <a:endParaRPr/>
          </a:p>
        </p:txBody>
      </p:sp>
      <p:sp>
        <p:nvSpPr>
          <p:cNvPr id="837" name="Google Shape;837;p41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41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41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41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1" name="Google Shape;84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7338" y="1228649"/>
            <a:ext cx="5449332" cy="331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42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BTC Price Prediction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47" name="Google Shape;847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48" name="Google Shape;848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9" name="Google Shape;849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0" name="Google Shape;850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51" name="Google Shape;851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52" name="Google Shape;852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3" name="Google Shape;853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54" name="Google Shape;854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55" name="Google Shape;855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56" name="Google Shape;856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57" name="Google Shape;857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58" name="Google Shape;858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59" name="Google Shape;859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61" name="Google Shape;861;p42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15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2" name="Google Shape;862;p42"/>
          <p:cNvSpPr txBox="1"/>
          <p:nvPr>
            <p:ph type="title"/>
          </p:nvPr>
        </p:nvSpPr>
        <p:spPr>
          <a:xfrm>
            <a:off x="621500" y="503625"/>
            <a:ext cx="8235900" cy="6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Tableau: Data Visualization</a:t>
            </a:r>
            <a:endParaRPr/>
          </a:p>
        </p:txBody>
      </p:sp>
      <p:sp>
        <p:nvSpPr>
          <p:cNvPr id="863" name="Google Shape;863;p42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42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42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42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7" name="Google Shape;867;p42"/>
          <p:cNvPicPr preferRelativeResize="0"/>
          <p:nvPr/>
        </p:nvPicPr>
        <p:blipFill rotWithShape="1">
          <a:blip r:embed="rId4">
            <a:alphaModFix/>
          </a:blip>
          <a:srcRect b="5338" l="0" r="0" t="0"/>
          <a:stretch/>
        </p:blipFill>
        <p:spPr>
          <a:xfrm>
            <a:off x="1445474" y="1228650"/>
            <a:ext cx="6253056" cy="332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3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BTC Price Prediction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73" name="Google Shape;873;p4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74" name="Google Shape;874;p4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5" name="Google Shape;875;p4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6" name="Google Shape;876;p4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7" name="Google Shape;877;p4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78" name="Google Shape;878;p4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9" name="Google Shape;879;p4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80" name="Google Shape;880;p4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81" name="Google Shape;881;p4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82" name="Google Shape;882;p4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3" name="Google Shape;883;p4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84" name="Google Shape;884;p4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85" name="Google Shape;885;p4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4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87" name="Google Shape;887;p43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16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8" name="Google Shape;888;p43"/>
          <p:cNvSpPr txBox="1"/>
          <p:nvPr>
            <p:ph type="title"/>
          </p:nvPr>
        </p:nvSpPr>
        <p:spPr>
          <a:xfrm>
            <a:off x="621500" y="503625"/>
            <a:ext cx="8235900" cy="6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 (Accuracy)</a:t>
            </a:r>
            <a:endParaRPr/>
          </a:p>
        </p:txBody>
      </p:sp>
      <p:sp>
        <p:nvSpPr>
          <p:cNvPr id="889" name="Google Shape;889;p43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43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43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43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43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Metrics used for Accuracy </a:t>
            </a:r>
            <a:endParaRPr sz="17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Mean Absolute Percentage Error(MAPE):</a:t>
            </a:r>
            <a:endParaRPr sz="1700"/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</a:rPr>
              <a:t>MAPE</a:t>
            </a:r>
            <a:r>
              <a:rPr lang="en" sz="1700">
                <a:solidFill>
                  <a:schemeClr val="lt1"/>
                </a:solidFill>
              </a:rPr>
              <a:t> is a statistical measure to define the accuracy of a machine learning algorithm on a particular dataset.</a:t>
            </a:r>
            <a:endParaRPr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44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BTC Price Prediction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99" name="Google Shape;899;p4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00" name="Google Shape;900;p4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1" name="Google Shape;901;p4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2" name="Google Shape;902;p4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03" name="Google Shape;903;p4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04" name="Google Shape;904;p4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5" name="Google Shape;905;p4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06" name="Google Shape;906;p4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07" name="Google Shape;907;p4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08" name="Google Shape;908;p4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09" name="Google Shape;909;p4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910" name="Google Shape;910;p4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11" name="Google Shape;911;p4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4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13" name="Google Shape;913;p44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17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4" name="Google Shape;914;p44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44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44"/>
          <p:cNvSpPr txBox="1"/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#Thanks</a:t>
            </a:r>
            <a:endParaRPr/>
          </a:p>
        </p:txBody>
      </p:sp>
      <p:sp>
        <p:nvSpPr>
          <p:cNvPr id="917" name="Google Shape;917;p44"/>
          <p:cNvSpPr txBox="1"/>
          <p:nvPr>
            <p:ph idx="1" type="subTitle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Question?</a:t>
            </a:r>
            <a:endParaRPr/>
          </a:p>
        </p:txBody>
      </p:sp>
      <p:grpSp>
        <p:nvGrpSpPr>
          <p:cNvPr id="918" name="Google Shape;918;p44"/>
          <p:cNvGrpSpPr/>
          <p:nvPr/>
        </p:nvGrpSpPr>
        <p:grpSpPr>
          <a:xfrm>
            <a:off x="4351569" y="3669202"/>
            <a:ext cx="440861" cy="441047"/>
            <a:chOff x="4351574" y="3669202"/>
            <a:chExt cx="440861" cy="441047"/>
          </a:xfrm>
        </p:grpSpPr>
        <p:sp>
          <p:nvSpPr>
            <p:cNvPr id="919" name="Google Shape;919;p44"/>
            <p:cNvSpPr/>
            <p:nvPr/>
          </p:nvSpPr>
          <p:spPr>
            <a:xfrm>
              <a:off x="4351574" y="3669202"/>
              <a:ext cx="440861" cy="441047"/>
            </a:xfrm>
            <a:custGeom>
              <a:rect b="b" l="l" r="r" t="t"/>
              <a:pathLst>
                <a:path extrusionOk="0" h="14209" w="14203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4"/>
            <p:cNvSpPr/>
            <p:nvPr/>
          </p:nvSpPr>
          <p:spPr>
            <a:xfrm>
              <a:off x="4491563" y="3777150"/>
              <a:ext cx="160875" cy="225150"/>
            </a:xfrm>
            <a:custGeom>
              <a:rect b="b" l="l" r="r" t="t"/>
              <a:pathLst>
                <a:path extrusionOk="0" h="9006" w="6435">
                  <a:moveTo>
                    <a:pt x="3218" y="1"/>
                  </a:moveTo>
                  <a:cubicBezTo>
                    <a:pt x="2870" y="1"/>
                    <a:pt x="2589" y="282"/>
                    <a:pt x="2589" y="629"/>
                  </a:cubicBezTo>
                  <a:lnTo>
                    <a:pt x="2589" y="819"/>
                  </a:lnTo>
                  <a:cubicBezTo>
                    <a:pt x="2589" y="839"/>
                    <a:pt x="2599" y="860"/>
                    <a:pt x="2599" y="881"/>
                  </a:cubicBezTo>
                  <a:cubicBezTo>
                    <a:pt x="1582" y="1151"/>
                    <a:pt x="819" y="2077"/>
                    <a:pt x="819" y="3187"/>
                  </a:cubicBezTo>
                  <a:lnTo>
                    <a:pt x="819" y="5073"/>
                  </a:lnTo>
                  <a:cubicBezTo>
                    <a:pt x="319" y="5385"/>
                    <a:pt x="1" y="5948"/>
                    <a:pt x="1" y="6551"/>
                  </a:cubicBezTo>
                  <a:lnTo>
                    <a:pt x="1" y="7053"/>
                  </a:lnTo>
                  <a:cubicBezTo>
                    <a:pt x="1" y="7313"/>
                    <a:pt x="211" y="7523"/>
                    <a:pt x="472" y="7523"/>
                  </a:cubicBezTo>
                  <a:lnTo>
                    <a:pt x="5964" y="7523"/>
                  </a:lnTo>
                  <a:cubicBezTo>
                    <a:pt x="6225" y="7523"/>
                    <a:pt x="6434" y="7313"/>
                    <a:pt x="6434" y="7053"/>
                  </a:cubicBezTo>
                  <a:lnTo>
                    <a:pt x="6434" y="6551"/>
                  </a:lnTo>
                  <a:cubicBezTo>
                    <a:pt x="6434" y="5948"/>
                    <a:pt x="6118" y="5385"/>
                    <a:pt x="5616" y="5073"/>
                  </a:cubicBezTo>
                  <a:lnTo>
                    <a:pt x="5616" y="3187"/>
                  </a:lnTo>
                  <a:cubicBezTo>
                    <a:pt x="5616" y="2077"/>
                    <a:pt x="4854" y="1151"/>
                    <a:pt x="3836" y="881"/>
                  </a:cubicBezTo>
                  <a:cubicBezTo>
                    <a:pt x="3836" y="860"/>
                    <a:pt x="3847" y="839"/>
                    <a:pt x="3847" y="819"/>
                  </a:cubicBezTo>
                  <a:lnTo>
                    <a:pt x="3847" y="629"/>
                  </a:lnTo>
                  <a:cubicBezTo>
                    <a:pt x="3847" y="282"/>
                    <a:pt x="3565" y="1"/>
                    <a:pt x="3218" y="1"/>
                  </a:cubicBezTo>
                  <a:close/>
                  <a:moveTo>
                    <a:pt x="2118" y="7907"/>
                  </a:moveTo>
                  <a:cubicBezTo>
                    <a:pt x="2118" y="8515"/>
                    <a:pt x="2609" y="9006"/>
                    <a:pt x="3218" y="9006"/>
                  </a:cubicBezTo>
                  <a:cubicBezTo>
                    <a:pt x="3826" y="9006"/>
                    <a:pt x="4317" y="8515"/>
                    <a:pt x="4317" y="790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44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922" name="Google Shape;922;p44"/>
            <p:cNvSpPr/>
            <p:nvPr/>
          </p:nvSpPr>
          <p:spPr>
            <a:xfrm>
              <a:off x="2374371" y="2938926"/>
              <a:ext cx="76322" cy="151849"/>
            </a:xfrm>
            <a:custGeom>
              <a:rect b="b" l="l" r="r" t="t"/>
              <a:pathLst>
                <a:path extrusionOk="0" h="10895" w="5478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23" name="Google Shape;923;p44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rect b="b" l="l" r="r" t="t"/>
              <a:pathLst>
                <a:path extrusionOk="0" h="10895" w="5478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924" name="Google Shape;924;p44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25" name="Google Shape;925;p44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26" name="Google Shape;926;p44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44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44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9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BTC Price Prediction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60" name="Google Shape;460;p2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1" name="Google Shape;461;p2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2" name="Google Shape;462;p2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3" name="Google Shape;463;p2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4" name="Google Shape;464;p2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65" name="Google Shape;465;p2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6" name="Google Shape;466;p2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67" name="Google Shape;467;p2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68" name="Google Shape;468;p2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69" name="Google Shape;469;p2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0" name="Google Shape;470;p2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71" name="Google Shape;471;p2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2" name="Google Shape;472;p2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4" name="Google Shape;474;p29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5" name="Google Shape;475;p2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Bitcoin: </a:t>
            </a:r>
            <a:endParaRPr/>
          </a:p>
        </p:txBody>
      </p:sp>
      <p:sp>
        <p:nvSpPr>
          <p:cNvPr id="476" name="Google Shape;476;p29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Bitcoin (₿) is a decentralised digital currency that may be sent from user to user on the peer-to-peer bitcoin network without the use of intermediaries. </a:t>
            </a:r>
            <a:endParaRPr sz="17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It has no central bank or single administrator. Network nodes use cryptography to verify transactions, which are then stored in a public distributed ledger called a blockchain.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few local and national governments are officially using Bitcoin in some capacity, with one country, El Salvador, adopting it as a legal tender.</a:t>
            </a:r>
            <a:endParaRPr sz="1700"/>
          </a:p>
        </p:txBody>
      </p:sp>
      <p:sp>
        <p:nvSpPr>
          <p:cNvPr id="477" name="Google Shape;477;p29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9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9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9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1" name="Google Shape;481;p2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2" name="Google Shape;482;p2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5" name="Google Shape;4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9375" y="541797"/>
            <a:ext cx="569100" cy="5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0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BTC Price Prediction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1" name="Google Shape;491;p3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2" name="Google Shape;492;p3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3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3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95" name="Google Shape;495;p3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96" name="Google Shape;496;p3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7" name="Google Shape;497;p3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98" name="Google Shape;498;p3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99" name="Google Shape;499;p3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0" name="Google Shape;500;p3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01" name="Google Shape;501;p3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02" name="Google Shape;502;p3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3" name="Google Shape;503;p3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3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5" name="Google Shape;505;p30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6" name="Google Shape;506;p3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Structure: </a:t>
            </a:r>
            <a:endParaRPr/>
          </a:p>
        </p:txBody>
      </p:sp>
      <p:sp>
        <p:nvSpPr>
          <p:cNvPr id="507" name="Google Shape;507;p30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Yahoo finance API- to get the daily price of Bitcoin</a:t>
            </a:r>
            <a:endParaRPr sz="17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Daily prices - Data Used to train and predict the value.  </a:t>
            </a:r>
            <a:endParaRPr sz="17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Will use 90% of the historical data to predict remaining 10% test data</a:t>
            </a:r>
            <a:endParaRPr sz="17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Predicting Bitcoin Price for the next day</a:t>
            </a:r>
            <a:endParaRPr sz="17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Machine Learning Model: ARIMA</a:t>
            </a:r>
            <a:endParaRPr sz="1700"/>
          </a:p>
        </p:txBody>
      </p:sp>
      <p:sp>
        <p:nvSpPr>
          <p:cNvPr id="508" name="Google Shape;508;p30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0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0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0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2" name="Google Shape;512;p3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13" name="Google Shape;513;p3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1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BTC Price Prediction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21" name="Google Shape;521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22" name="Google Shape;522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" name="Google Shape;523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4" name="Google Shape;524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5" name="Google Shape;525;p3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26" name="Google Shape;526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7" name="Google Shape;527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28" name="Google Shape;528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9" name="Google Shape;529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30" name="Google Shape;530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1" name="Google Shape;531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32" name="Google Shape;532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33" name="Google Shape;533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5" name="Google Shape;535;p31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151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6" name="Google Shape;536;p3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ARIMA- Time Series </a:t>
            </a:r>
            <a:r>
              <a:rPr lang="en"/>
              <a:t>Forecasting</a:t>
            </a:r>
            <a:endParaRPr/>
          </a:p>
        </p:txBody>
      </p:sp>
      <p:sp>
        <p:nvSpPr>
          <p:cNvPr id="537" name="Google Shape;537;p31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ARIMA = </a:t>
            </a:r>
            <a:r>
              <a:rPr lang="en" sz="1700"/>
              <a:t>Auto-Regressive</a:t>
            </a:r>
            <a:r>
              <a:rPr lang="en" sz="1700"/>
              <a:t> Integrated Moving Average</a:t>
            </a:r>
            <a:endParaRPr sz="17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AR: Autoregression. A model that uses the dependent relationship between an observation and some number of lagged observations.</a:t>
            </a:r>
            <a:endParaRPr sz="17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I: Integrated. The use of differencing of raw observations (e.g. subtracting an observation from an observation at the previous time step) in order to make the time series stationary.</a:t>
            </a:r>
            <a:endParaRPr sz="17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MA: Moving Average. A model that uses the dependency between an observation and a residual error from a moving average model applied to lagged observations.</a:t>
            </a:r>
            <a:endParaRPr sz="1700"/>
          </a:p>
        </p:txBody>
      </p:sp>
      <p:sp>
        <p:nvSpPr>
          <p:cNvPr id="538" name="Google Shape;538;p31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1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1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1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2" name="Google Shape;542;p31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43" name="Google Shape;543;p31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2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BTC Price Prediction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51" name="Google Shape;551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52" name="Google Shape;552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5" name="Google Shape;555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56" name="Google Shape;556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7" name="Google Shape;557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58" name="Google Shape;558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59" name="Google Shape;559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60" name="Google Shape;560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1" name="Google Shape;561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62" name="Google Shape;562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63" name="Google Shape;563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65" name="Google Shape;565;p32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5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6" name="Google Shape;566;p3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Parameters we’ll be using </a:t>
            </a:r>
            <a:endParaRPr/>
          </a:p>
        </p:txBody>
      </p:sp>
      <p:sp>
        <p:nvSpPr>
          <p:cNvPr id="567" name="Google Shape;567;p32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p: The number of lag observations included in the model, also called the lag order.</a:t>
            </a:r>
            <a:endParaRPr sz="17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d: The number of times that the raw observations are differenced, also called the degree of differencing.</a:t>
            </a:r>
            <a:endParaRPr sz="17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q: The size of the moving average window, also called the order of moving average.</a:t>
            </a:r>
            <a:endParaRPr sz="1700"/>
          </a:p>
        </p:txBody>
      </p:sp>
      <p:sp>
        <p:nvSpPr>
          <p:cNvPr id="568" name="Google Shape;568;p32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2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2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2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" name="Google Shape;572;p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73" name="Google Shape;573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3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BTC Price Prediction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81" name="Google Shape;581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82" name="Google Shape;582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85" name="Google Shape;585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86" name="Google Shape;586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7" name="Google Shape;587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88" name="Google Shape;588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89" name="Google Shape;589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90" name="Google Shape;590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91" name="Google Shape;591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92" name="Google Shape;592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93" name="Google Shape;593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95" name="Google Shape;595;p33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6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6" name="Google Shape;596;p3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Explanation of ARIMA</a:t>
            </a:r>
            <a:endParaRPr/>
          </a:p>
        </p:txBody>
      </p:sp>
      <p:sp>
        <p:nvSpPr>
          <p:cNvPr id="597" name="Google Shape;597;p33"/>
          <p:cNvSpPr txBox="1"/>
          <p:nvPr>
            <p:ph idx="1" type="body"/>
          </p:nvPr>
        </p:nvSpPr>
        <p:spPr>
          <a:xfrm>
            <a:off x="720000" y="2191338"/>
            <a:ext cx="7704000" cy="23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Here the Φ is the parameter P here used by the A</a:t>
            </a:r>
            <a:r>
              <a:rPr lang="en" sz="1700"/>
              <a:t>utoregressive</a:t>
            </a:r>
            <a:r>
              <a:rPr lang="en" sz="1700"/>
              <a:t> model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Ө is the </a:t>
            </a:r>
            <a:r>
              <a:rPr lang="en" sz="1700"/>
              <a:t>parameter</a:t>
            </a:r>
            <a:r>
              <a:rPr lang="en" sz="1700"/>
              <a:t> q of the Model. 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And a is the random error in the model in normal distribution.</a:t>
            </a:r>
            <a:endParaRPr sz="1700"/>
          </a:p>
        </p:txBody>
      </p:sp>
      <p:sp>
        <p:nvSpPr>
          <p:cNvPr id="598" name="Google Shape;598;p33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3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3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3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2" name="Google Shape;602;p33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03" name="Google Shape;603;p33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06" name="Google Shape;60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4075" y="1354938"/>
            <a:ext cx="469582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4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BTC Price Prediction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12" name="Google Shape;612;p3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13" name="Google Shape;613;p3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3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3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16" name="Google Shape;616;p3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17" name="Google Shape;617;p3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8" name="Google Shape;618;p3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19" name="Google Shape;619;p3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0" name="Google Shape;620;p3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21" name="Google Shape;621;p3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22" name="Google Shape;622;p3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23" name="Google Shape;623;p3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24" name="Google Shape;624;p3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3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6" name="Google Shape;626;p34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7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7" name="Google Shape;627;p3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Explanation of ARIMA</a:t>
            </a:r>
            <a:endParaRPr/>
          </a:p>
        </p:txBody>
      </p:sp>
      <p:sp>
        <p:nvSpPr>
          <p:cNvPr id="628" name="Google Shape;628;p34"/>
          <p:cNvSpPr txBox="1"/>
          <p:nvPr>
            <p:ph idx="1" type="body"/>
          </p:nvPr>
        </p:nvSpPr>
        <p:spPr>
          <a:xfrm>
            <a:off x="720000" y="1210870"/>
            <a:ext cx="7704000" cy="3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When time series exhibit nonstationary behavior (which commonly occurs in practice), then the ARMA model presented above can be extended and written using differences, which are defined as follows:</a:t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629" name="Google Shape;629;p34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4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4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4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3" name="Google Shape;633;p3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34" name="Google Shape;634;p3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37" name="Google Shape;63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262" y="2484046"/>
            <a:ext cx="3725476" cy="16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5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BTC Price Prediction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43" name="Google Shape;643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44" name="Google Shape;644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47" name="Google Shape;647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48" name="Google Shape;648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9" name="Google Shape;649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50" name="Google Shape;650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51" name="Google Shape;651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52" name="Google Shape;652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3" name="Google Shape;653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54" name="Google Shape;654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55" name="Google Shape;655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7" name="Google Shape;657;p35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8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8" name="Google Shape;658;p3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Explanation of ARIMA</a:t>
            </a:r>
            <a:endParaRPr/>
          </a:p>
        </p:txBody>
      </p:sp>
      <p:sp>
        <p:nvSpPr>
          <p:cNvPr id="659" name="Google Shape;659;p35"/>
          <p:cNvSpPr txBox="1"/>
          <p:nvPr>
            <p:ph idx="1" type="body"/>
          </p:nvPr>
        </p:nvSpPr>
        <p:spPr>
          <a:xfrm>
            <a:off x="720000" y="1210870"/>
            <a:ext cx="7704000" cy="3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When time series exhibit nonstationary behavior (which commonly occurs in practice), then the ARMA model presented above can be extended and written using differences, which are defined as follows:</a:t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</a:t>
            </a:r>
            <a:r>
              <a:rPr lang="en" sz="1700"/>
              <a:t>here d is the order of differencing. Replacing Y</a:t>
            </a:r>
            <a:r>
              <a:rPr baseline="-25000" lang="en" sz="1700"/>
              <a:t>t </a:t>
            </a:r>
            <a:r>
              <a:rPr lang="en" sz="1700"/>
              <a:t>in the ARMA model with the differences defined above yields the formal ARIMA(p,d,q) model:</a:t>
            </a:r>
            <a:endParaRPr sz="1700"/>
          </a:p>
        </p:txBody>
      </p:sp>
      <p:sp>
        <p:nvSpPr>
          <p:cNvPr id="660" name="Google Shape;660;p35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5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5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5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4" name="Google Shape;664;p3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65" name="Google Shape;665;p3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68" name="Google Shape;66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1985" y="2386424"/>
            <a:ext cx="3120025" cy="13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6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BTC Price Prediction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74" name="Google Shape;674;p3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3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6" name="Google Shape;676;p3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7" name="Google Shape;677;p3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78" name="Google Shape;678;p3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3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0" name="Google Shape;680;p3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3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82" name="Google Shape;682;p3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3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84" name="Google Shape;684;p3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85" name="Google Shape;685;p3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3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8" name="Google Shape;688;p36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9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9" name="Google Shape;689;p3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Explanation of ARIMA</a:t>
            </a:r>
            <a:endParaRPr/>
          </a:p>
        </p:txBody>
      </p:sp>
      <p:sp>
        <p:nvSpPr>
          <p:cNvPr id="690" name="Google Shape;690;p36"/>
          <p:cNvSpPr txBox="1"/>
          <p:nvPr>
            <p:ph idx="1" type="body"/>
          </p:nvPr>
        </p:nvSpPr>
        <p:spPr>
          <a:xfrm>
            <a:off x="720000" y="1210870"/>
            <a:ext cx="7704000" cy="3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So the Final form of the Mathematical form of the ARIMA(p,d,q) model developed  from the ARMA(p,q) model is</a:t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691" name="Google Shape;691;p36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6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6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6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5" name="Google Shape;695;p36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96" name="Google Shape;696;p36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99" name="Google Shape;69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0338" y="2252663"/>
            <a:ext cx="374332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