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6" r:id="rId5"/>
  </p:sldIdLst>
  <p:sldSz cx="36576000" cy="29260800"/>
  <p:notesSz cx="9144000" cy="6858000"/>
  <p:defaultTextStyle>
    <a:defPPr>
      <a:defRPr lang="en-US"/>
    </a:defPPr>
    <a:lvl1pPr marL="0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5FF"/>
    <a:srgbClr val="A0A3FF"/>
    <a:srgbClr val="8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 autoAdjust="0"/>
    <p:restoredTop sz="94712"/>
  </p:normalViewPr>
  <p:slideViewPr>
    <p:cSldViewPr snapToGrid="0" snapToObjects="1">
      <p:cViewPr>
        <p:scale>
          <a:sx n="26" d="100"/>
          <a:sy n="26" d="100"/>
        </p:scale>
        <p:origin x="1152" y="-742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3863" y="514350"/>
            <a:ext cx="3216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3863" y="514350"/>
            <a:ext cx="32162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8802775"/>
            <a:ext cx="31089600" cy="581152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2401979"/>
            <a:ext cx="31089600" cy="6400798"/>
          </a:xfrm>
        </p:spPr>
        <p:txBody>
          <a:bodyPr anchor="b"/>
          <a:lstStyle>
            <a:lvl1pPr marL="0" indent="0">
              <a:buNone/>
              <a:defRPr sz="8083">
                <a:solidFill>
                  <a:schemeClr val="tx1">
                    <a:tint val="75000"/>
                  </a:schemeClr>
                </a:solidFill>
              </a:defRPr>
            </a:lvl1pPr>
            <a:lvl2pPr marL="1828689" indent="0">
              <a:buNone/>
              <a:defRPr sz="7250">
                <a:solidFill>
                  <a:schemeClr val="tx1">
                    <a:tint val="75000"/>
                  </a:schemeClr>
                </a:solidFill>
              </a:defRPr>
            </a:lvl2pPr>
            <a:lvl3pPr marL="3657377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06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75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443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6549816"/>
            <a:ext cx="16160753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9279468"/>
            <a:ext cx="16160753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549816"/>
            <a:ext cx="16167100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9279468"/>
            <a:ext cx="16167100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165013"/>
            <a:ext cx="12033253" cy="4958080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7"/>
            <a:ext cx="20447000" cy="24973282"/>
          </a:xfr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83"/>
            </a:lvl4pPr>
            <a:lvl5pPr>
              <a:defRPr sz="8083"/>
            </a:lvl5pPr>
            <a:lvl6pPr>
              <a:defRPr sz="8083"/>
            </a:lvl6pPr>
            <a:lvl7pPr>
              <a:defRPr sz="8083"/>
            </a:lvl7pPr>
            <a:lvl8pPr>
              <a:defRPr sz="8083"/>
            </a:lvl8pPr>
            <a:lvl9pPr>
              <a:defRPr sz="8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6123097"/>
            <a:ext cx="12033253" cy="20015202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3" y="20482561"/>
            <a:ext cx="21945600" cy="2418082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3" y="3811804"/>
            <a:ext cx="21945600" cy="15960436"/>
          </a:xfrm>
        </p:spPr>
        <p:txBody>
          <a:bodyPr/>
          <a:lstStyle>
            <a:lvl1pPr marL="0" indent="0">
              <a:buNone/>
              <a:defRPr sz="12833"/>
            </a:lvl1pPr>
            <a:lvl2pPr marL="1828689" indent="0">
              <a:buNone/>
              <a:defRPr sz="11166"/>
            </a:lvl2pPr>
            <a:lvl3pPr marL="3657377" indent="0">
              <a:buNone/>
              <a:defRPr sz="9583"/>
            </a:lvl3pPr>
            <a:lvl4pPr marL="5486066" indent="0">
              <a:buNone/>
              <a:defRPr sz="8083"/>
            </a:lvl4pPr>
            <a:lvl5pPr marL="7314755" indent="0">
              <a:buNone/>
              <a:defRPr sz="8083"/>
            </a:lvl5pPr>
            <a:lvl6pPr marL="9143443" indent="0">
              <a:buNone/>
              <a:defRPr sz="8083"/>
            </a:lvl6pPr>
            <a:lvl7pPr marL="10972132" indent="0">
              <a:buNone/>
              <a:defRPr sz="8083"/>
            </a:lvl7pPr>
            <a:lvl8pPr marL="12800820" indent="0">
              <a:buNone/>
              <a:defRPr sz="8083"/>
            </a:lvl8pPr>
            <a:lvl9pPr marL="14629511" indent="0">
              <a:buNone/>
              <a:defRPr sz="8083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3" y="22900643"/>
            <a:ext cx="21945600" cy="3434078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601906"/>
            <a:ext cx="32918400" cy="4433455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809654"/>
            <a:ext cx="32918400" cy="19310775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ctr" defTabSz="1828689" rtl="0" eaLnBrk="1" latinLnBrk="0" hangingPunct="1">
        <a:spcBef>
          <a:spcPct val="0"/>
        </a:spcBef>
        <a:buNone/>
        <a:defRPr sz="1758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17" indent="-1371517" algn="l" defTabSz="1828689" rtl="0" eaLnBrk="1" latinLnBrk="0" hangingPunct="1">
        <a:spcBef>
          <a:spcPct val="20000"/>
        </a:spcBef>
        <a:buFont typeface="Arial"/>
        <a:buChar char="•"/>
        <a:defRPr sz="1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71619" indent="-1142931" algn="l" defTabSz="1828689" rtl="0" eaLnBrk="1" latinLnBrk="0" hangingPunct="1">
        <a:spcBef>
          <a:spcPct val="20000"/>
        </a:spcBef>
        <a:buFont typeface="Arial"/>
        <a:buChar char="–"/>
        <a:defRPr sz="9583" kern="1200">
          <a:solidFill>
            <a:schemeClr val="tx1"/>
          </a:solidFill>
          <a:latin typeface="+mn-lt"/>
          <a:ea typeface="+mn-ea"/>
          <a:cs typeface="+mn-cs"/>
        </a:defRPr>
      </a:lvl2pPr>
      <a:lvl3pPr marL="4571722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411" indent="-914344" algn="l" defTabSz="1828689" rtl="0" eaLnBrk="1" latinLnBrk="0" hangingPunct="1">
        <a:spcBef>
          <a:spcPct val="20000"/>
        </a:spcBef>
        <a:buFont typeface="Arial"/>
        <a:buChar char="–"/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9" indent="-914344" algn="l" defTabSz="1828689" rtl="0" eaLnBrk="1" latinLnBrk="0" hangingPunct="1">
        <a:spcBef>
          <a:spcPct val="20000"/>
        </a:spcBef>
        <a:buFont typeface="Arial"/>
        <a:buChar char="»"/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788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6pPr>
      <a:lvl7pPr marL="1188647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7pPr>
      <a:lvl8pPr marL="1371516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8pPr>
      <a:lvl9pPr marL="15543855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89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2pPr>
      <a:lvl3pPr marL="3657377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66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7314755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9143443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132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82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511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914401"/>
            <a:ext cx="36575999" cy="2761474"/>
          </a:xfrm>
          <a:prstGeom prst="rect">
            <a:avLst/>
          </a:prstGeom>
        </p:spPr>
        <p:txBody>
          <a:bodyPr vert="horz" lIns="365753" tIns="182876" rIns="365753" bIns="182876" rtlCol="0" anchor="ctr">
            <a:normAutofit/>
          </a:bodyPr>
          <a:lstStyle>
            <a:lvl1pPr algn="ctr" defTabSz="2194514" rtl="0" eaLnBrk="1" latinLnBrk="0" hangingPunct="1">
              <a:spcBef>
                <a:spcPct val="0"/>
              </a:spcBef>
              <a:buNone/>
              <a:defRPr sz="21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333" dirty="0"/>
              <a:t>G-means Clustering</a:t>
            </a:r>
          </a:p>
        </p:txBody>
      </p:sp>
      <p:pic>
        <p:nvPicPr>
          <p:cNvPr id="7" name="Picture 6" descr="ncstate-brick-4x1-red-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1" y="1628176"/>
            <a:ext cx="5737829" cy="91057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11101" y="2562731"/>
            <a:ext cx="5737829" cy="699027"/>
          </a:xfrm>
          <a:prstGeom prst="rect">
            <a:avLst/>
          </a:prstGeom>
        </p:spPr>
        <p:txBody>
          <a:bodyPr vert="horz" lIns="365753" tIns="182876" rIns="365753" bIns="182876" rtlCol="0">
            <a:normAutofit fontScale="92500" lnSpcReduction="20000"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chemeClr val="tx1"/>
                </a:solidFill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56" y="4205356"/>
            <a:ext cx="3657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Uddhav Bhosle(1), Deepak </a:t>
            </a:r>
            <a:r>
              <a:rPr lang="en-US" sz="4000" b="1" dirty="0" err="1"/>
              <a:t>Patil</a:t>
            </a:r>
            <a:r>
              <a:rPr lang="en-US" sz="4000" b="1" dirty="0"/>
              <a:t>(2), Satish </a:t>
            </a:r>
            <a:r>
              <a:rPr lang="en-US" sz="4000" b="1" dirty="0" err="1"/>
              <a:t>Gurav</a:t>
            </a:r>
            <a:r>
              <a:rPr lang="en-US" sz="4000" b="1" dirty="0"/>
              <a:t>(3), Rasika </a:t>
            </a:r>
            <a:r>
              <a:rPr lang="en-US" sz="4000" b="1" dirty="0" err="1"/>
              <a:t>Pande</a:t>
            </a:r>
            <a:r>
              <a:rPr lang="en-US" sz="4000" b="1" dirty="0"/>
              <a:t>(4), </a:t>
            </a:r>
            <a:r>
              <a:rPr lang="en-US" sz="4000" b="1" dirty="0" err="1"/>
              <a:t>Atefeh</a:t>
            </a:r>
            <a:r>
              <a:rPr lang="en-US" sz="4000" b="1" dirty="0"/>
              <a:t> </a:t>
            </a:r>
            <a:r>
              <a:rPr lang="en-US" sz="4000" b="1" dirty="0" err="1"/>
              <a:t>Morasali</a:t>
            </a:r>
            <a:r>
              <a:rPr lang="en-US" sz="4000" b="1" dirty="0"/>
              <a:t>(5), </a:t>
            </a:r>
            <a:r>
              <a:rPr lang="en-US" sz="4000" b="1" dirty="0" err="1"/>
              <a:t>Nielarshi</a:t>
            </a:r>
            <a:r>
              <a:rPr lang="en-US" sz="4000" b="1" dirty="0"/>
              <a:t> Kumar(6)</a:t>
            </a:r>
          </a:p>
          <a:p>
            <a:pPr algn="ctr"/>
            <a:r>
              <a:rPr lang="en-US" sz="4000" b="1" dirty="0"/>
              <a:t>North Carolina State University</a:t>
            </a:r>
            <a:endParaRPr lang="en-US" sz="4000" b="1" baseline="300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8056" y="3114230"/>
            <a:ext cx="36575999" cy="1048620"/>
          </a:xfrm>
          <a:prstGeom prst="rect">
            <a:avLst/>
          </a:prstGeom>
          <a:solidFill>
            <a:srgbClr val="B6C5FF">
              <a:alpha val="70000"/>
            </a:srgbClr>
          </a:solidFill>
        </p:spPr>
        <p:txBody>
          <a:bodyPr wrap="square" rtlCol="0">
            <a:spAutoFit/>
          </a:bodyPr>
          <a:lstStyle/>
          <a:p>
            <a:endParaRPr lang="en-US" sz="6214"/>
          </a:p>
        </p:txBody>
      </p:sp>
      <p:sp>
        <p:nvSpPr>
          <p:cNvPr id="11" name="TextBox 10"/>
          <p:cNvSpPr txBox="1"/>
          <p:nvPr/>
        </p:nvSpPr>
        <p:spPr>
          <a:xfrm>
            <a:off x="1272725" y="5878342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1. 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782" y="15591059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2. Data description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71683" y="5883730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3. </a:t>
            </a:r>
            <a:r>
              <a:rPr lang="en-US" sz="5500" b="1" dirty="0" err="1"/>
              <a:t>Implemention</a:t>
            </a:r>
            <a:r>
              <a:rPr lang="en-US" sz="5500" b="1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9740" y="15639715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4. 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35877" y="5875704"/>
            <a:ext cx="7622724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5. Parameter choices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35877" y="1563971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6. 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27489" y="2206712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7.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101" y="7094109"/>
            <a:ext cx="8083826" cy="419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Learning the K in K-means using Gaussian distribution based clustering and Bisecting K-means.</a:t>
            </a:r>
          </a:p>
          <a:p>
            <a:endParaRPr lang="en-US" sz="3333" dirty="0"/>
          </a:p>
          <a:p>
            <a:r>
              <a:rPr lang="en-US" sz="3333" dirty="0"/>
              <a:t>(The data in the cluster is divided into small clusters that have gaussian distribution or are small enough to not be divided further.)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744264" y="6928263"/>
                <a:ext cx="7614336" cy="316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33" dirty="0"/>
                  <a:t>Confidence (</a:t>
                </a:r>
                <a14:m>
                  <m:oMath xmlns:m="http://schemas.openxmlformats.org/officeDocument/2006/math">
                    <m:r>
                      <a:rPr lang="en-US" sz="3333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333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)=0.0001</m:t>
                    </m:r>
                  </m:oMath>
                </a14:m>
                <a:endParaRPr lang="en-US" sz="3333" dirty="0"/>
              </a:p>
              <a:p>
                <a:r>
                  <a:rPr lang="en-US" sz="3333" dirty="0"/>
                  <a:t>Initial </a:t>
                </a:r>
                <a:r>
                  <a:rPr lang="en-US" sz="3333" dirty="0" err="1"/>
                  <a:t>centres</a:t>
                </a:r>
                <a:r>
                  <a:rPr lang="en-US" sz="3333" dirty="0"/>
                  <a:t>: farthest points on axes with maximum variance. Chosen to give two clusters with evenly allocated data points.</a:t>
                </a:r>
              </a:p>
              <a:p>
                <a:endParaRPr lang="en-US" sz="3333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264" y="6928263"/>
                <a:ext cx="7614336" cy="3169714"/>
              </a:xfrm>
              <a:prstGeom prst="rect">
                <a:avLst/>
              </a:prstGeom>
              <a:blipFill>
                <a:blip r:embed="rId4"/>
                <a:stretch>
                  <a:fillRect l="-2162" t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300782" y="17181443"/>
            <a:ext cx="7595453" cy="2656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333" dirty="0"/>
              <a:t>The data used in the implementation was in numeric form.</a:t>
            </a:r>
          </a:p>
          <a:p>
            <a:pPr marL="457200" indent="-457200">
              <a:buFontTx/>
              <a:buChar char="-"/>
            </a:pPr>
            <a:r>
              <a:rPr lang="en-US" sz="3333" dirty="0"/>
              <a:t>String input must be converted to numeric form.</a:t>
            </a:r>
          </a:p>
          <a:p>
            <a:pPr marL="457200" indent="-457200">
              <a:buFontTx/>
              <a:buChar char="-"/>
            </a:pPr>
            <a:endParaRPr lang="en-US" sz="3333" dirty="0"/>
          </a:p>
        </p:txBody>
      </p:sp>
      <p:sp>
        <p:nvSpPr>
          <p:cNvPr id="35" name="TextBox 34"/>
          <p:cNvSpPr txBox="1"/>
          <p:nvPr/>
        </p:nvSpPr>
        <p:spPr>
          <a:xfrm>
            <a:off x="10699740" y="6982344"/>
            <a:ext cx="15232632" cy="829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62" indent="-952462">
              <a:buFont typeface="Arial" charset="0"/>
              <a:buChar char="•"/>
            </a:pPr>
            <a:r>
              <a:rPr lang="en-US" sz="3333" dirty="0"/>
              <a:t>Each cluster is bisected based on K-means clustering.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/>
              <a:t>The two centroids are chosen based on the farthest points along the maximum variance axes.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/>
              <a:t>The data is converted to 1 dimensional form and </a:t>
            </a:r>
            <a:r>
              <a:rPr lang="en-US" sz="3333" dirty="0" err="1"/>
              <a:t>Anderon</a:t>
            </a:r>
            <a:r>
              <a:rPr lang="en-US" sz="3333" dirty="0"/>
              <a:t> Darling test is applied to the data for checking if it is Gaussian or not.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/>
              <a:t>If cluster is Gaussian or smaller than a particular size, it is added to the final set of clusters.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/>
              <a:t>Else it is broken down further into two clusters.</a:t>
            </a:r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pPr marL="952462" indent="-952462">
              <a:buFont typeface="Arial" charset="0"/>
              <a:buChar char="•"/>
            </a:pPr>
            <a:endParaRPr lang="en-US" sz="3333" dirty="0"/>
          </a:p>
          <a:p>
            <a:endParaRPr lang="en-US" sz="3333" dirty="0"/>
          </a:p>
        </p:txBody>
      </p:sp>
      <p:sp>
        <p:nvSpPr>
          <p:cNvPr id="36" name="TextBox 35"/>
          <p:cNvSpPr txBox="1"/>
          <p:nvPr/>
        </p:nvSpPr>
        <p:spPr>
          <a:xfrm>
            <a:off x="10699741" y="17181444"/>
            <a:ext cx="15204575" cy="368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333" dirty="0"/>
          </a:p>
          <a:p>
            <a:endParaRPr lang="en-US" sz="3333" dirty="0"/>
          </a:p>
          <a:p>
            <a:endParaRPr lang="en-US" sz="3333" dirty="0"/>
          </a:p>
          <a:p>
            <a:endParaRPr lang="en-US" sz="3333" dirty="0"/>
          </a:p>
          <a:p>
            <a:endParaRPr lang="en-US" sz="3333" dirty="0"/>
          </a:p>
          <a:p>
            <a:endParaRPr lang="en-US" sz="3333" dirty="0"/>
          </a:p>
          <a:p>
            <a:endParaRPr lang="en-US" sz="3333" dirty="0"/>
          </a:p>
        </p:txBody>
      </p:sp>
      <p:sp>
        <p:nvSpPr>
          <p:cNvPr id="41" name="TextBox 40"/>
          <p:cNvSpPr txBox="1"/>
          <p:nvPr/>
        </p:nvSpPr>
        <p:spPr>
          <a:xfrm>
            <a:off x="26877108" y="23418614"/>
            <a:ext cx="8473105" cy="329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0" dirty="0"/>
              <a:t>- Learning the k in k-means - Greg </a:t>
            </a:r>
            <a:r>
              <a:rPr lang="en-US" sz="3330" dirty="0" err="1"/>
              <a:t>Hamerly</a:t>
            </a:r>
            <a:r>
              <a:rPr lang="en-US" sz="3330" dirty="0"/>
              <a:t>, Charles Elkan</a:t>
            </a:r>
          </a:p>
          <a:p>
            <a:endParaRPr lang="en-US" sz="3600" dirty="0"/>
          </a:p>
          <a:p>
            <a:r>
              <a:rPr lang="en-US" sz="3600" dirty="0" err="1"/>
              <a:t>Github</a:t>
            </a:r>
            <a:r>
              <a:rPr lang="en-US" sz="3600" dirty="0"/>
              <a:t>: https://github.ncsu.edu/sjgurav/G-Means</a:t>
            </a:r>
            <a:br>
              <a:rPr lang="en-US" sz="3600" dirty="0"/>
            </a:br>
            <a:endParaRPr lang="en-US" sz="3333" dirty="0"/>
          </a:p>
        </p:txBody>
      </p:sp>
      <p:sp>
        <p:nvSpPr>
          <p:cNvPr id="43" name="TextBox 42"/>
          <p:cNvSpPr txBox="1"/>
          <p:nvPr/>
        </p:nvSpPr>
        <p:spPr>
          <a:xfrm>
            <a:off x="27735877" y="16850138"/>
            <a:ext cx="7614336" cy="2656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G-means clustering performs well in finding the optimal value of k, in k-means clustering algorithm and divides data into clusters such that they each cluster has a normal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CD790-B96F-4725-8FC6-9736ADC42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3995" y="17061472"/>
            <a:ext cx="6999705" cy="42806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D98679-C05A-4513-A766-0C4243690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6055" y="16529778"/>
            <a:ext cx="7535713" cy="53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resentation-36x48">
  <a:themeElements>
    <a:clrScheme name="NC State Colors">
      <a:dk1>
        <a:srgbClr val="1A1718"/>
      </a:dk1>
      <a:lt1>
        <a:sysClr val="window" lastClr="FFFFFF"/>
      </a:lt1>
      <a:dk2>
        <a:srgbClr val="313133"/>
      </a:dk2>
      <a:lt2>
        <a:srgbClr val="DFE0E1"/>
      </a:lt2>
      <a:accent1>
        <a:srgbClr val="D7002A"/>
      </a:accent1>
      <a:accent2>
        <a:srgbClr val="175AA3"/>
      </a:accent2>
      <a:accent3>
        <a:srgbClr val="ACB519"/>
      </a:accent3>
      <a:accent4>
        <a:srgbClr val="B4001C"/>
      </a:accent4>
      <a:accent5>
        <a:srgbClr val="FFE04C"/>
      </a:accent5>
      <a:accent6>
        <a:srgbClr val="E0703C"/>
      </a:accent6>
      <a:hlink>
        <a:srgbClr val="4299B7"/>
      </a:hlink>
      <a:folHlink>
        <a:srgbClr val="175A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NCState-Presentation-48x36</Template>
  <TotalTime>2648</TotalTime>
  <Words>288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NCState-Presentation-36x48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Bharathkumar Ramachandra</dc:creator>
  <cp:lastModifiedBy>uddhav bhosle</cp:lastModifiedBy>
  <cp:revision>88</cp:revision>
  <dcterms:created xsi:type="dcterms:W3CDTF">2016-05-09T14:19:31Z</dcterms:created>
  <dcterms:modified xsi:type="dcterms:W3CDTF">2018-04-19T04:44:52Z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