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varScale="1">
        <p:scale>
          <a:sx n="26" d="100"/>
          <a:sy n="26" d="100"/>
        </p:scale>
        <p:origin x="1243" y="-706"/>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4/19/2018</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emf"/><Relationship Id="rId7" Type="http://schemas.openxmlformats.org/officeDocument/2006/relationships/hyperlink" Target="https://github.ncsu.edu/sjgurav/G-Mean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rchive.ics.uci.edu/ml/datasets/ecoli" TargetMode="External"/><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 y="914401"/>
            <a:ext cx="36575999" cy="240113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dirty="0"/>
              <a:t>G-means Clustering</a:t>
            </a:r>
          </a:p>
        </p:txBody>
      </p:sp>
      <p:pic>
        <p:nvPicPr>
          <p:cNvPr id="7" name="Picture 6" descr="ncstate-brick-4x1-red-rgb.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101" y="1247176"/>
            <a:ext cx="5737829" cy="910574"/>
          </a:xfrm>
          <a:prstGeom prst="rect">
            <a:avLst/>
          </a:prstGeom>
        </p:spPr>
      </p:pic>
      <p:sp>
        <p:nvSpPr>
          <p:cNvPr id="8" name="Subtitle 2"/>
          <p:cNvSpPr txBox="1">
            <a:spLocks/>
          </p:cNvSpPr>
          <p:nvPr/>
        </p:nvSpPr>
        <p:spPr>
          <a:xfrm>
            <a:off x="1111100" y="2220807"/>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28056" y="4205356"/>
            <a:ext cx="36576000" cy="1323439"/>
          </a:xfrm>
          <a:prstGeom prst="rect">
            <a:avLst/>
          </a:prstGeom>
          <a:noFill/>
        </p:spPr>
        <p:txBody>
          <a:bodyPr wrap="square" rtlCol="0">
            <a:spAutoFit/>
          </a:bodyPr>
          <a:lstStyle/>
          <a:p>
            <a:pPr algn="ctr"/>
            <a:r>
              <a:rPr lang="en-US" sz="4000" b="1" dirty="0"/>
              <a:t>Uddhav Bhosle(1), Deepak </a:t>
            </a:r>
            <a:r>
              <a:rPr lang="en-US" sz="4000" b="1" dirty="0" err="1"/>
              <a:t>Patil</a:t>
            </a:r>
            <a:r>
              <a:rPr lang="en-US" sz="4000" b="1" dirty="0"/>
              <a:t>(2), Satish Gurav(3), Rasika </a:t>
            </a:r>
            <a:r>
              <a:rPr lang="en-US" sz="4000" b="1" dirty="0" err="1"/>
              <a:t>Pande</a:t>
            </a:r>
            <a:r>
              <a:rPr lang="en-US" sz="4000" b="1" dirty="0"/>
              <a:t>(4), </a:t>
            </a:r>
            <a:r>
              <a:rPr lang="en-US" sz="4000" b="1" dirty="0" err="1"/>
              <a:t>Atefeh</a:t>
            </a:r>
            <a:r>
              <a:rPr lang="en-US" sz="4000" b="1" dirty="0"/>
              <a:t> </a:t>
            </a:r>
            <a:r>
              <a:rPr lang="en-US" sz="4000" b="1" dirty="0" err="1"/>
              <a:t>Morasali</a:t>
            </a:r>
            <a:r>
              <a:rPr lang="en-US" sz="4000" b="1" dirty="0"/>
              <a:t>(5), Kumar </a:t>
            </a:r>
            <a:r>
              <a:rPr lang="en-US" sz="4000" b="1" dirty="0" err="1"/>
              <a:t>Nielarshi</a:t>
            </a:r>
            <a:r>
              <a:rPr lang="en-US" sz="4000" b="1" dirty="0"/>
              <a:t>(6)</a:t>
            </a:r>
          </a:p>
          <a:p>
            <a:pPr algn="ctr"/>
            <a:r>
              <a:rPr lang="en-US" sz="4000" b="1" dirty="0"/>
              <a:t>North Carolina State University</a:t>
            </a:r>
            <a:endParaRPr lang="en-US" sz="4000" b="1" baseline="30000" dirty="0"/>
          </a:p>
        </p:txBody>
      </p:sp>
      <p:sp>
        <p:nvSpPr>
          <p:cNvPr id="4" name="TextBox 3"/>
          <p:cNvSpPr txBox="1"/>
          <p:nvPr/>
        </p:nvSpPr>
        <p:spPr>
          <a:xfrm flipH="1">
            <a:off x="28056" y="3114230"/>
            <a:ext cx="36575999" cy="1048620"/>
          </a:xfrm>
          <a:prstGeom prst="rect">
            <a:avLst/>
          </a:prstGeom>
          <a:solidFill>
            <a:srgbClr val="B6C5FF">
              <a:alpha val="70000"/>
            </a:srgbClr>
          </a:solidFill>
        </p:spPr>
        <p:txBody>
          <a:bodyPr wrap="square" rtlCol="0">
            <a:spAutoFit/>
          </a:bodyPr>
          <a:lstStyle/>
          <a:p>
            <a:endParaRPr lang="en-US" sz="6214"/>
          </a:p>
        </p:txBody>
      </p:sp>
      <p:sp>
        <p:nvSpPr>
          <p:cNvPr id="11" name="TextBox 10"/>
          <p:cNvSpPr txBox="1"/>
          <p:nvPr/>
        </p:nvSpPr>
        <p:spPr>
          <a:xfrm>
            <a:off x="1272725" y="5878342"/>
            <a:ext cx="7595453" cy="938719"/>
          </a:xfrm>
          <a:prstGeom prst="rect">
            <a:avLst/>
          </a:prstGeom>
          <a:solidFill>
            <a:srgbClr val="B6C5FF">
              <a:alpha val="70000"/>
            </a:srgbClr>
          </a:solidFill>
          <a:effectLst>
            <a:softEdge rad="31750"/>
          </a:effectLst>
        </p:spPr>
        <p:txBody>
          <a:bodyPr wrap="square" rtlCol="0">
            <a:spAutoFit/>
          </a:bodyPr>
          <a:lstStyle/>
          <a:p>
            <a:r>
              <a:rPr lang="en-US" sz="5500" b="1" dirty="0"/>
              <a:t>1. Introduction</a:t>
            </a:r>
          </a:p>
        </p:txBody>
      </p:sp>
      <p:sp>
        <p:nvSpPr>
          <p:cNvPr id="12" name="TextBox 11"/>
          <p:cNvSpPr txBox="1"/>
          <p:nvPr/>
        </p:nvSpPr>
        <p:spPr>
          <a:xfrm>
            <a:off x="1300782" y="16581659"/>
            <a:ext cx="7595453" cy="938719"/>
          </a:xfrm>
          <a:prstGeom prst="rect">
            <a:avLst/>
          </a:prstGeom>
          <a:solidFill>
            <a:srgbClr val="B6C5FF">
              <a:alpha val="70000"/>
            </a:srgbClr>
          </a:solidFill>
          <a:effectLst>
            <a:softEdge rad="31750"/>
          </a:effectLst>
        </p:spPr>
        <p:txBody>
          <a:bodyPr wrap="square" rtlCol="0">
            <a:spAutoFit/>
          </a:bodyPr>
          <a:lstStyle/>
          <a:p>
            <a:r>
              <a:rPr lang="en-US" sz="5500" b="1" dirty="0"/>
              <a:t>2. Data description </a:t>
            </a:r>
          </a:p>
        </p:txBody>
      </p:sp>
      <p:sp>
        <p:nvSpPr>
          <p:cNvPr id="13" name="TextBox 12"/>
          <p:cNvSpPr txBox="1"/>
          <p:nvPr/>
        </p:nvSpPr>
        <p:spPr>
          <a:xfrm>
            <a:off x="10671683" y="5883730"/>
            <a:ext cx="15232632" cy="938719"/>
          </a:xfrm>
          <a:prstGeom prst="rect">
            <a:avLst/>
          </a:prstGeom>
          <a:solidFill>
            <a:srgbClr val="B6C5FF">
              <a:alpha val="70000"/>
            </a:srgbClr>
          </a:solidFill>
          <a:effectLst>
            <a:softEdge rad="31750"/>
          </a:effectLst>
        </p:spPr>
        <p:txBody>
          <a:bodyPr wrap="square" rtlCol="0">
            <a:spAutoFit/>
          </a:bodyPr>
          <a:lstStyle/>
          <a:p>
            <a:r>
              <a:rPr lang="en-US" sz="5500" b="1" dirty="0"/>
              <a:t>3. Implementation </a:t>
            </a:r>
          </a:p>
        </p:txBody>
      </p:sp>
      <p:sp>
        <p:nvSpPr>
          <p:cNvPr id="14" name="TextBox 13"/>
          <p:cNvSpPr txBox="1"/>
          <p:nvPr/>
        </p:nvSpPr>
        <p:spPr>
          <a:xfrm>
            <a:off x="10699740" y="16630315"/>
            <a:ext cx="15232632" cy="938719"/>
          </a:xfrm>
          <a:prstGeom prst="rect">
            <a:avLst/>
          </a:prstGeom>
          <a:solidFill>
            <a:srgbClr val="B6C5FF">
              <a:alpha val="70000"/>
            </a:srgbClr>
          </a:solidFill>
          <a:effectLst>
            <a:softEdge rad="31750"/>
          </a:effectLst>
        </p:spPr>
        <p:txBody>
          <a:bodyPr wrap="square" rtlCol="0">
            <a:spAutoFit/>
          </a:bodyPr>
          <a:lstStyle/>
          <a:p>
            <a:r>
              <a:rPr lang="en-US" sz="5500" b="1" dirty="0"/>
              <a:t>4. Results</a:t>
            </a:r>
          </a:p>
        </p:txBody>
      </p:sp>
      <p:sp>
        <p:nvSpPr>
          <p:cNvPr id="15" name="TextBox 14"/>
          <p:cNvSpPr txBox="1"/>
          <p:nvPr/>
        </p:nvSpPr>
        <p:spPr>
          <a:xfrm>
            <a:off x="27735877" y="5875704"/>
            <a:ext cx="7622724" cy="938719"/>
          </a:xfrm>
          <a:prstGeom prst="rect">
            <a:avLst/>
          </a:prstGeom>
          <a:solidFill>
            <a:srgbClr val="B6C5FF">
              <a:alpha val="70000"/>
            </a:srgbClr>
          </a:solidFill>
          <a:effectLst>
            <a:softEdge rad="31750"/>
          </a:effectLst>
        </p:spPr>
        <p:txBody>
          <a:bodyPr wrap="square" rtlCol="0">
            <a:spAutoFit/>
          </a:bodyPr>
          <a:lstStyle/>
          <a:p>
            <a:r>
              <a:rPr lang="en-US" sz="5500" b="1" dirty="0"/>
              <a:t>5. Parameter choices</a:t>
            </a:r>
          </a:p>
        </p:txBody>
      </p:sp>
      <p:sp>
        <p:nvSpPr>
          <p:cNvPr id="16" name="TextBox 15"/>
          <p:cNvSpPr txBox="1"/>
          <p:nvPr/>
        </p:nvSpPr>
        <p:spPr>
          <a:xfrm>
            <a:off x="27713355" y="16670215"/>
            <a:ext cx="7645246" cy="938719"/>
          </a:xfrm>
          <a:prstGeom prst="rect">
            <a:avLst/>
          </a:prstGeom>
          <a:solidFill>
            <a:srgbClr val="B6C5FF">
              <a:alpha val="70000"/>
            </a:srgbClr>
          </a:solidFill>
          <a:effectLst>
            <a:softEdge rad="31750"/>
          </a:effectLst>
        </p:spPr>
        <p:txBody>
          <a:bodyPr wrap="square" rtlCol="0">
            <a:spAutoFit/>
          </a:bodyPr>
          <a:lstStyle/>
          <a:p>
            <a:r>
              <a:rPr lang="en-US" sz="5500" b="1" dirty="0"/>
              <a:t>6. Conclusions</a:t>
            </a:r>
          </a:p>
        </p:txBody>
      </p:sp>
      <p:sp>
        <p:nvSpPr>
          <p:cNvPr id="17" name="TextBox 16"/>
          <p:cNvSpPr txBox="1"/>
          <p:nvPr/>
        </p:nvSpPr>
        <p:spPr>
          <a:xfrm>
            <a:off x="27727489" y="22067125"/>
            <a:ext cx="7622723" cy="938719"/>
          </a:xfrm>
          <a:prstGeom prst="rect">
            <a:avLst/>
          </a:prstGeom>
          <a:solidFill>
            <a:srgbClr val="B6C5FF">
              <a:alpha val="70000"/>
            </a:srgbClr>
          </a:solidFill>
          <a:effectLst>
            <a:softEdge rad="31750"/>
          </a:effectLst>
        </p:spPr>
        <p:txBody>
          <a:bodyPr wrap="square" rtlCol="0">
            <a:spAutoFit/>
          </a:bodyPr>
          <a:lstStyle/>
          <a:p>
            <a:r>
              <a:rPr lang="en-US" sz="5500" b="1" dirty="0"/>
              <a:t>7. References</a:t>
            </a:r>
          </a:p>
        </p:txBody>
      </p:sp>
      <p:sp>
        <p:nvSpPr>
          <p:cNvPr id="2" name="TextBox 1"/>
          <p:cNvSpPr txBox="1"/>
          <p:nvPr/>
        </p:nvSpPr>
        <p:spPr>
          <a:xfrm>
            <a:off x="1111101" y="7094109"/>
            <a:ext cx="8083826" cy="7272888"/>
          </a:xfrm>
          <a:prstGeom prst="rect">
            <a:avLst/>
          </a:prstGeom>
          <a:noFill/>
        </p:spPr>
        <p:txBody>
          <a:bodyPr wrap="square" rtlCol="0">
            <a:spAutoFit/>
          </a:bodyPr>
          <a:lstStyle/>
          <a:p>
            <a:r>
              <a:rPr lang="en-US" sz="3333" dirty="0"/>
              <a:t>One of the primary difficulties in cluster analysis is determining whether the obtained solution actually represents the underlying structure in the data or is merely an artifact of the procedure used to obtain that solution.</a:t>
            </a:r>
          </a:p>
          <a:p>
            <a:endParaRPr lang="en-US" sz="3333" dirty="0"/>
          </a:p>
          <a:p>
            <a:r>
              <a:rPr lang="en-US" sz="3333" dirty="0"/>
              <a:t>Here, we explore an improved algorithm, called G-means, for learning the value of k while clustering</a:t>
            </a:r>
          </a:p>
          <a:p>
            <a:endParaRPr lang="en-US" sz="3333" dirty="0"/>
          </a:p>
          <a:p>
            <a:r>
              <a:rPr lang="en-US" sz="3333" dirty="0"/>
              <a:t>It is based on a statistical test for the hypothesis that a subset of data follows Gaussian Distribution.</a:t>
            </a:r>
          </a:p>
        </p:txBody>
      </p:sp>
      <mc:AlternateContent xmlns:mc="http://schemas.openxmlformats.org/markup-compatibility/2006" xmlns:a14="http://schemas.microsoft.com/office/drawing/2010/main">
        <mc:Choice Requires="a14">
          <p:sp>
            <p:nvSpPr>
              <p:cNvPr id="19" name="TextBox 18"/>
              <p:cNvSpPr txBox="1"/>
              <p:nvPr/>
            </p:nvSpPr>
            <p:spPr>
              <a:xfrm>
                <a:off x="27744264" y="6928263"/>
                <a:ext cx="7614336" cy="6759992"/>
              </a:xfrm>
              <a:prstGeom prst="rect">
                <a:avLst/>
              </a:prstGeom>
              <a:noFill/>
            </p:spPr>
            <p:txBody>
              <a:bodyPr wrap="square" rtlCol="0">
                <a:spAutoFit/>
              </a:bodyPr>
              <a:lstStyle/>
              <a:p>
                <a:pPr marL="457200" indent="-457200">
                  <a:buFont typeface="Arial" panose="020B0604020202020204" pitchFamily="34" charset="0"/>
                  <a:buChar char="•"/>
                </a:pPr>
                <a:r>
                  <a:rPr lang="en-US" sz="3333" dirty="0"/>
                  <a:t>Confidence (</a:t>
                </a:r>
                <a14:m>
                  <m:oMath xmlns:m="http://schemas.openxmlformats.org/officeDocument/2006/math">
                    <m:r>
                      <a:rPr lang="en-US" sz="3333" i="1" smtClean="0">
                        <a:latin typeface="Cambria Math" panose="02040503050406030204" pitchFamily="18" charset="0"/>
                        <a:ea typeface="Cambria Math" panose="02040503050406030204" pitchFamily="18" charset="0"/>
                      </a:rPr>
                      <m:t>𝛼</m:t>
                    </m:r>
                    <m:r>
                      <a:rPr lang="en-US" sz="3333" b="0" i="1" smtClean="0">
                        <a:latin typeface="Cambria Math" panose="02040503050406030204" pitchFamily="18" charset="0"/>
                        <a:ea typeface="Cambria Math" panose="02040503050406030204" pitchFamily="18" charset="0"/>
                      </a:rPr>
                      <m:t>)=0.0001</m:t>
                    </m:r>
                  </m:oMath>
                </a14:m>
                <a:endParaRPr lang="en-US" sz="3333" dirty="0"/>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Initial centers: farthest points on axes with maximum variance. Chosen to give two clusters with evenly allocated data points.</a:t>
                </a:r>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Critical Value for Anderson-Darling test : 1.869</a:t>
                </a:r>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Cut-off for clustering: 7 data points in a sub set of data</a:t>
                </a:r>
              </a:p>
              <a:p>
                <a:endParaRPr lang="en-US" sz="3333" dirty="0"/>
              </a:p>
            </p:txBody>
          </p:sp>
        </mc:Choice>
        <mc:Fallback xmlns="">
          <p:sp>
            <p:nvSpPr>
              <p:cNvPr id="19" name="TextBox 18"/>
              <p:cNvSpPr txBox="1">
                <a:spLocks noRot="1" noChangeAspect="1" noMove="1" noResize="1" noEditPoints="1" noAdjustHandles="1" noChangeArrowheads="1" noChangeShapeType="1" noTextEdit="1"/>
              </p:cNvSpPr>
              <p:nvPr/>
            </p:nvSpPr>
            <p:spPr>
              <a:xfrm>
                <a:off x="27744264" y="6928263"/>
                <a:ext cx="7614336" cy="6759992"/>
              </a:xfrm>
              <a:prstGeom prst="rect">
                <a:avLst/>
              </a:prstGeom>
              <a:blipFill>
                <a:blip r:embed="rId4"/>
                <a:stretch>
                  <a:fillRect l="-1922" t="-1173" r="-2722"/>
                </a:stretch>
              </a:blipFill>
            </p:spPr>
            <p:txBody>
              <a:bodyPr/>
              <a:lstStyle/>
              <a:p>
                <a:r>
                  <a:rPr lang="en-US">
                    <a:noFill/>
                  </a:rPr>
                  <a:t> </a:t>
                </a:r>
              </a:p>
            </p:txBody>
          </p:sp>
        </mc:Fallback>
      </mc:AlternateContent>
      <p:sp>
        <p:nvSpPr>
          <p:cNvPr id="34" name="TextBox 33"/>
          <p:cNvSpPr txBox="1"/>
          <p:nvPr/>
        </p:nvSpPr>
        <p:spPr>
          <a:xfrm>
            <a:off x="1300782" y="18286343"/>
            <a:ext cx="7595453" cy="7426777"/>
          </a:xfrm>
          <a:prstGeom prst="rect">
            <a:avLst/>
          </a:prstGeom>
          <a:noFill/>
        </p:spPr>
        <p:txBody>
          <a:bodyPr wrap="square" rtlCol="0">
            <a:spAutoFit/>
          </a:bodyPr>
          <a:lstStyle/>
          <a:p>
            <a:pPr marL="457200" indent="-457200">
              <a:buFont typeface="Arial" panose="020B0604020202020204" pitchFamily="34" charset="0"/>
              <a:buChar char="•"/>
            </a:pPr>
            <a:r>
              <a:rPr lang="en-US" sz="3333" dirty="0"/>
              <a:t>The data used in the implementation was in numeric form.</a:t>
            </a:r>
          </a:p>
          <a:p>
            <a:pPr marL="457200" indent="-457200">
              <a:buFont typeface="Arial" panose="020B0604020202020204" pitchFamily="34" charset="0"/>
              <a:buChar char="•"/>
            </a:pPr>
            <a:endParaRPr lang="en-US" sz="3333" dirty="0"/>
          </a:p>
          <a:p>
            <a:pPr marL="457200" indent="-457200">
              <a:buFont typeface="Arial" panose="020B0604020202020204" pitchFamily="34" charset="0"/>
              <a:buChar char="•"/>
            </a:pPr>
            <a:r>
              <a:rPr lang="en-US" sz="3333" dirty="0"/>
              <a:t>String input must be converted to numeric form.</a:t>
            </a:r>
          </a:p>
          <a:p>
            <a:pPr marL="457200" indent="-457200">
              <a:buFont typeface="Arial" panose="020B0604020202020204" pitchFamily="34" charset="0"/>
              <a:buChar char="•"/>
            </a:pPr>
            <a:endParaRPr lang="en-US" sz="3333" dirty="0"/>
          </a:p>
          <a:p>
            <a:pPr marL="457200" indent="-457200">
              <a:spcBef>
                <a:spcPts val="600"/>
              </a:spcBef>
              <a:spcAft>
                <a:spcPts val="600"/>
              </a:spcAft>
              <a:buFont typeface="Arial" panose="020B0604020202020204" pitchFamily="34" charset="0"/>
              <a:buChar char="•"/>
            </a:pPr>
            <a:r>
              <a:rPr lang="en-US" sz="3333" dirty="0"/>
              <a:t>We have made use of two datasets, 1. Synthetic dataset</a:t>
            </a:r>
            <a:br>
              <a:rPr lang="en-US" sz="3333" dirty="0"/>
            </a:br>
            <a:r>
              <a:rPr lang="en-US" sz="3333" dirty="0"/>
              <a:t>- 300 data points with 2 attributes</a:t>
            </a:r>
            <a:br>
              <a:rPr lang="en-US" sz="3333" dirty="0"/>
            </a:br>
            <a:r>
              <a:rPr lang="en-US" sz="3333" dirty="0"/>
              <a:t>2. </a:t>
            </a:r>
            <a:r>
              <a:rPr lang="en-US" sz="3333" dirty="0" err="1"/>
              <a:t>ecoli</a:t>
            </a:r>
            <a:r>
              <a:rPr lang="en-US" sz="3333" dirty="0"/>
              <a:t> dataset</a:t>
            </a:r>
            <a:br>
              <a:rPr lang="en-US" sz="3333" dirty="0"/>
            </a:br>
            <a:r>
              <a:rPr lang="en-US" sz="3333" dirty="0"/>
              <a:t>- 336 data points with 8 attributes</a:t>
            </a:r>
            <a:br>
              <a:rPr lang="en-US" sz="3333" dirty="0"/>
            </a:br>
            <a:r>
              <a:rPr lang="en-US" sz="3333" dirty="0"/>
              <a:t>obtained from UCI machine learning repository</a:t>
            </a:r>
          </a:p>
          <a:p>
            <a:pPr marL="457200" indent="-457200">
              <a:buFontTx/>
              <a:buChar char="-"/>
            </a:pPr>
            <a:endParaRPr lang="en-US" sz="3333" dirty="0"/>
          </a:p>
        </p:txBody>
      </p:sp>
      <mc:AlternateContent xmlns:mc="http://schemas.openxmlformats.org/markup-compatibility/2006">
        <mc:Choice xmlns:a14="http://schemas.microsoft.com/office/drawing/2010/main" Requires="a14">
          <p:sp>
            <p:nvSpPr>
              <p:cNvPr id="35" name="TextBox 34"/>
              <p:cNvSpPr txBox="1"/>
              <p:nvPr/>
            </p:nvSpPr>
            <p:spPr>
              <a:xfrm>
                <a:off x="10699740" y="6982344"/>
                <a:ext cx="15232632" cy="8787277"/>
              </a:xfrm>
              <a:prstGeom prst="rect">
                <a:avLst/>
              </a:prstGeom>
              <a:noFill/>
            </p:spPr>
            <p:txBody>
              <a:bodyPr wrap="square" rtlCol="0">
                <a:spAutoFit/>
              </a:bodyPr>
              <a:lstStyle/>
              <a:p>
                <a:pPr marL="952462" indent="-952462">
                  <a:buFont typeface="Arial" charset="0"/>
                  <a:buChar char="•"/>
                </a:pPr>
                <a:r>
                  <a:rPr lang="en-US" sz="3333" dirty="0"/>
                  <a:t>Within a cluster X, find initial two centroids that are farthest from each other on major axis</a:t>
                </a:r>
              </a:p>
              <a:p>
                <a:pPr marL="952462" indent="-952462">
                  <a:buFont typeface="Arial" charset="0"/>
                  <a:buChar char="•"/>
                </a:pPr>
                <a:r>
                  <a:rPr lang="en-US" sz="3333" dirty="0"/>
                  <a:t>Run k-means on cluster X with k=2 which will give final centers c1 and c2</a:t>
                </a:r>
              </a:p>
              <a:p>
                <a:pPr marL="952462" indent="-952462">
                  <a:buFont typeface="Arial" charset="0"/>
                  <a:buChar char="•"/>
                </a:pPr>
                <a:r>
                  <a:rPr lang="en-US" sz="3333" dirty="0"/>
                  <a:t>Let v = c1-c2, a d-dimensional vector that connects to centers</a:t>
                </a:r>
              </a:p>
              <a:p>
                <a:pPr marL="952462" indent="-952462">
                  <a:buFont typeface="Arial" charset="0"/>
                  <a:buChar char="•"/>
                </a:pPr>
                <a:r>
                  <a:rPr lang="en-US" sz="3333" dirty="0"/>
                  <a:t>Project X onto v: </a:t>
                </a:r>
                <a14:m>
                  <m:oMath xmlns:m="http://schemas.openxmlformats.org/officeDocument/2006/math">
                    <m:sSubSup>
                      <m:sSubSupPr>
                        <m:ctrlPr>
                          <a:rPr lang="en-US" sz="3333" b="1" i="1" smtClean="0">
                            <a:latin typeface="Cambria Math" panose="02040503050406030204" pitchFamily="18" charset="0"/>
                          </a:rPr>
                        </m:ctrlPr>
                      </m:sSubSupPr>
                      <m:e>
                        <m:r>
                          <a:rPr lang="en-US" sz="3333" b="1" i="1" smtClean="0">
                            <a:latin typeface="Cambria Math" panose="02040503050406030204" pitchFamily="18" charset="0"/>
                          </a:rPr>
                          <m:t>𝒙</m:t>
                        </m:r>
                      </m:e>
                      <m:sub>
                        <m:r>
                          <a:rPr lang="en-US" sz="3333" b="1" i="1" smtClean="0">
                            <a:latin typeface="Cambria Math" panose="02040503050406030204" pitchFamily="18" charset="0"/>
                          </a:rPr>
                          <m:t>𝒊</m:t>
                        </m:r>
                      </m:sub>
                      <m:sup>
                        <m:r>
                          <a:rPr lang="en-US" sz="3333" b="1" i="1" smtClean="0">
                            <a:latin typeface="Cambria Math" panose="02040503050406030204" pitchFamily="18" charset="0"/>
                          </a:rPr>
                          <m:t>′</m:t>
                        </m:r>
                      </m:sup>
                    </m:sSubSup>
                    <m:r>
                      <a:rPr lang="en-US" sz="3333" b="1" i="1" smtClean="0">
                        <a:latin typeface="Cambria Math" panose="02040503050406030204" pitchFamily="18" charset="0"/>
                      </a:rPr>
                      <m:t>=</m:t>
                    </m:r>
                  </m:oMath>
                </a14:m>
                <a:r>
                  <a:rPr lang="en-US" sz="3333" b="1" dirty="0"/>
                  <a:t> (</a:t>
                </a:r>
                <a14:m>
                  <m:oMath xmlns:m="http://schemas.openxmlformats.org/officeDocument/2006/math">
                    <m:sSub>
                      <m:sSubPr>
                        <m:ctrlPr>
                          <a:rPr lang="en-US" sz="3333" b="1" i="1" dirty="0" smtClean="0">
                            <a:latin typeface="Cambria Math" panose="02040503050406030204" pitchFamily="18" charset="0"/>
                          </a:rPr>
                        </m:ctrlPr>
                      </m:sSubPr>
                      <m:e>
                        <m:r>
                          <a:rPr lang="en-US" sz="3333" b="1" i="1" dirty="0" smtClean="0">
                            <a:latin typeface="Cambria Math" panose="02040503050406030204" pitchFamily="18" charset="0"/>
                          </a:rPr>
                          <m:t>𝒙</m:t>
                        </m:r>
                      </m:e>
                      <m:sub>
                        <m:r>
                          <a:rPr lang="en-US" sz="3333" b="1" i="1" dirty="0" smtClean="0">
                            <a:latin typeface="Cambria Math" panose="02040503050406030204" pitchFamily="18" charset="0"/>
                          </a:rPr>
                          <m:t>𝒊</m:t>
                        </m:r>
                      </m:sub>
                    </m:sSub>
                    <m:r>
                      <a:rPr lang="en-US" sz="3333" b="1" i="1" dirty="0" smtClean="0">
                        <a:latin typeface="Cambria Math" panose="02040503050406030204" pitchFamily="18" charset="0"/>
                      </a:rPr>
                      <m:t>, </m:t>
                    </m:r>
                    <m:r>
                      <a:rPr lang="en-US" sz="3333" b="1" i="1" dirty="0" smtClean="0">
                        <a:latin typeface="Cambria Math" panose="02040503050406030204" pitchFamily="18" charset="0"/>
                      </a:rPr>
                      <m:t>𝒗</m:t>
                    </m:r>
                  </m:oMath>
                </a14:m>
                <a:r>
                  <a:rPr lang="en-US" sz="3333" b="1" dirty="0"/>
                  <a:t>)/</a:t>
                </a:r>
                <a14:m>
                  <m:oMath xmlns:m="http://schemas.openxmlformats.org/officeDocument/2006/math">
                    <m:r>
                      <a:rPr lang="en-US" sz="3333" b="1" i="1" dirty="0" smtClean="0">
                        <a:latin typeface="Cambria Math" panose="02040503050406030204" pitchFamily="18" charset="0"/>
                      </a:rPr>
                      <m:t> </m:t>
                    </m:r>
                    <m:sSup>
                      <m:sSupPr>
                        <m:ctrlPr>
                          <a:rPr lang="pt-BR" sz="3333" b="1" i="1" dirty="0" smtClean="0">
                            <a:latin typeface="Cambria Math" panose="02040503050406030204" pitchFamily="18" charset="0"/>
                          </a:rPr>
                        </m:ctrlPr>
                      </m:sSupPr>
                      <m:e>
                        <m:r>
                          <a:rPr lang="en-US" sz="3333" b="1" i="1" dirty="0" smtClean="0">
                            <a:latin typeface="Cambria Math" panose="02040503050406030204" pitchFamily="18" charset="0"/>
                          </a:rPr>
                          <m:t>||</m:t>
                        </m:r>
                        <m:r>
                          <a:rPr lang="en-US" sz="3333" b="1" i="1" dirty="0" smtClean="0">
                            <a:latin typeface="Cambria Math" panose="02040503050406030204" pitchFamily="18" charset="0"/>
                          </a:rPr>
                          <m:t>𝒗</m:t>
                        </m:r>
                        <m:r>
                          <a:rPr lang="en-US" sz="3333" b="1" i="1" dirty="0" smtClean="0">
                            <a:latin typeface="Cambria Math" panose="02040503050406030204" pitchFamily="18" charset="0"/>
                          </a:rPr>
                          <m:t>||</m:t>
                        </m:r>
                      </m:e>
                      <m:sup>
                        <m:r>
                          <a:rPr lang="en-US" sz="3333" b="1" i="1" dirty="0" smtClean="0">
                            <a:latin typeface="Cambria Math" panose="02040503050406030204" pitchFamily="18" charset="0"/>
                          </a:rPr>
                          <m:t>𝟐</m:t>
                        </m:r>
                      </m:sup>
                    </m:sSup>
                  </m:oMath>
                </a14:m>
                <a:r>
                  <a:rPr lang="en-US" sz="3333" b="1" dirty="0"/>
                  <a:t> </a:t>
                </a:r>
                <a:r>
                  <a:rPr lang="en-US" sz="3333" dirty="0"/>
                  <a:t>where X’ is a 1-dimensional representation of the data.</a:t>
                </a:r>
                <a:endParaRPr lang="en-US" sz="3333" b="1" dirty="0"/>
              </a:p>
              <a:p>
                <a:pPr marL="952462" indent="-952462">
                  <a:buFont typeface="Arial" charset="0"/>
                  <a:buChar char="•"/>
                </a:pPr>
                <a:r>
                  <a:rPr lang="en-US" sz="3333" dirty="0"/>
                  <a:t>Transform X’ so that it has mean 0 and variance 1</a:t>
                </a:r>
              </a:p>
              <a:p>
                <a:pPr marL="952462" indent="-952462">
                  <a:buFont typeface="Arial" charset="0"/>
                  <a:buChar char="•"/>
                </a:pPr>
                <a:r>
                  <a:rPr lang="en-US" sz="3333" dirty="0"/>
                  <a:t>Perform </a:t>
                </a:r>
                <a:r>
                  <a:rPr lang="en-US" sz="3333" b="1" dirty="0"/>
                  <a:t>Anderson-Darling</a:t>
                </a:r>
                <a:r>
                  <a:rPr lang="en-US" sz="3333" dirty="0"/>
                  <a:t> test:</a:t>
                </a:r>
              </a:p>
              <a:p>
                <a:pPr marL="2833380" lvl="1" indent="-952462">
                  <a:buFont typeface="Arial" charset="0"/>
                  <a:buChar char="•"/>
                </a:pPr>
                <a:r>
                  <a:rPr lang="en-US" sz="3333" dirty="0"/>
                  <a:t>Test Statistics: </a:t>
                </a:r>
              </a:p>
              <a:p>
                <a:pPr lvl="1"/>
                <a14:m>
                  <m:oMathPara xmlns:m="http://schemas.openxmlformats.org/officeDocument/2006/math">
                    <m:oMathParaPr>
                      <m:jc m:val="centerGroup"/>
                    </m:oMathParaPr>
                    <m:oMath xmlns:m="http://schemas.openxmlformats.org/officeDocument/2006/math">
                      <m:sSup>
                        <m:sSupPr>
                          <m:ctrlPr>
                            <a:rPr lang="en-US" sz="3333" i="1">
                              <a:latin typeface="Cambria Math" panose="02040503050406030204" pitchFamily="18" charset="0"/>
                            </a:rPr>
                          </m:ctrlPr>
                        </m:sSupPr>
                        <m:e>
                          <m:r>
                            <m:rPr>
                              <m:sty m:val="p"/>
                            </m:rPr>
                            <a:rPr lang="en-US" sz="3333">
                              <a:latin typeface="Cambria Math" panose="02040503050406030204" pitchFamily="18" charset="0"/>
                            </a:rPr>
                            <m:t>A</m:t>
                          </m:r>
                        </m:e>
                        <m:sup>
                          <m:r>
                            <a:rPr lang="en-US" sz="3333">
                              <a:latin typeface="Cambria Math" panose="02040503050406030204" pitchFamily="18" charset="0"/>
                            </a:rPr>
                            <m:t>2</m:t>
                          </m:r>
                        </m:sup>
                      </m:sSup>
                      <m:d>
                        <m:dPr>
                          <m:ctrlPr>
                            <a:rPr lang="en-US" sz="3333" i="1">
                              <a:latin typeface="Cambria Math" panose="02040503050406030204" pitchFamily="18" charset="0"/>
                            </a:rPr>
                          </m:ctrlPr>
                        </m:dPr>
                        <m:e>
                          <m:r>
                            <m:rPr>
                              <m:sty m:val="p"/>
                            </m:rPr>
                            <a:rPr lang="en-US" sz="3333">
                              <a:latin typeface="Cambria Math" panose="02040503050406030204" pitchFamily="18" charset="0"/>
                            </a:rPr>
                            <m:t>Z</m:t>
                          </m:r>
                        </m:e>
                      </m:d>
                      <m:r>
                        <a:rPr lang="en-US" sz="3333">
                          <a:latin typeface="Cambria Math" panose="02040503050406030204" pitchFamily="18" charset="0"/>
                        </a:rPr>
                        <m:t>=</m:t>
                      </m:r>
                      <m:f>
                        <m:fPr>
                          <m:ctrlPr>
                            <a:rPr lang="en-US" sz="3333" i="1">
                              <a:latin typeface="Cambria Math" panose="02040503050406030204" pitchFamily="18" charset="0"/>
                            </a:rPr>
                          </m:ctrlPr>
                        </m:fPr>
                        <m:num>
                          <m:r>
                            <a:rPr lang="en-US" sz="3333">
                              <a:latin typeface="Cambria Math" panose="02040503050406030204" pitchFamily="18" charset="0"/>
                            </a:rPr>
                            <m:t>−1</m:t>
                          </m:r>
                        </m:num>
                        <m:den>
                          <m:r>
                            <m:rPr>
                              <m:sty m:val="p"/>
                            </m:rPr>
                            <a:rPr lang="en-US" sz="3333">
                              <a:latin typeface="Cambria Math" panose="02040503050406030204" pitchFamily="18" charset="0"/>
                            </a:rPr>
                            <m:t>n</m:t>
                          </m:r>
                        </m:den>
                      </m:f>
                      <m:nary>
                        <m:naryPr>
                          <m:chr m:val="∑"/>
                          <m:ctrlPr>
                            <a:rPr lang="en-US" sz="3333" i="1">
                              <a:latin typeface="Cambria Math" panose="02040503050406030204" pitchFamily="18" charset="0"/>
                            </a:rPr>
                          </m:ctrlPr>
                        </m:naryPr>
                        <m:sub>
                          <m:r>
                            <m:rPr>
                              <m:sty m:val="p"/>
                            </m:rPr>
                            <a:rPr lang="en-US" sz="3333">
                              <a:latin typeface="Cambria Math" panose="02040503050406030204" pitchFamily="18" charset="0"/>
                            </a:rPr>
                            <m:t>i</m:t>
                          </m:r>
                          <m:r>
                            <a:rPr lang="en-US" sz="3333">
                              <a:latin typeface="Cambria Math" panose="02040503050406030204" pitchFamily="18" charset="0"/>
                            </a:rPr>
                            <m:t>=1</m:t>
                          </m:r>
                        </m:sub>
                        <m:sup>
                          <m:r>
                            <m:rPr>
                              <m:sty m:val="p"/>
                            </m:rPr>
                            <a:rPr lang="en-US" sz="3333">
                              <a:latin typeface="Cambria Math" panose="02040503050406030204" pitchFamily="18" charset="0"/>
                            </a:rPr>
                            <m:t>n</m:t>
                          </m:r>
                        </m:sup>
                        <m:e>
                          <m:d>
                            <m:dPr>
                              <m:ctrlPr>
                                <a:rPr lang="en-US" sz="3333" i="1">
                                  <a:latin typeface="Cambria Math" panose="02040503050406030204" pitchFamily="18" charset="0"/>
                                </a:rPr>
                              </m:ctrlPr>
                            </m:dPr>
                            <m:e>
                              <m:r>
                                <a:rPr lang="en-US" sz="3333">
                                  <a:latin typeface="Cambria Math" panose="02040503050406030204" pitchFamily="18" charset="0"/>
                                </a:rPr>
                                <m:t>2</m:t>
                              </m:r>
                              <m:r>
                                <m:rPr>
                                  <m:sty m:val="p"/>
                                </m:rPr>
                                <a:rPr lang="en-US" sz="3333">
                                  <a:latin typeface="Cambria Math" panose="02040503050406030204" pitchFamily="18" charset="0"/>
                                </a:rPr>
                                <m:t>i</m:t>
                              </m:r>
                              <m:r>
                                <a:rPr lang="en-US" sz="3333">
                                  <a:latin typeface="Cambria Math" panose="02040503050406030204" pitchFamily="18" charset="0"/>
                                </a:rPr>
                                <m:t>−1</m:t>
                              </m:r>
                            </m:e>
                          </m:d>
                          <m:d>
                            <m:dPr>
                              <m:begChr m:val="["/>
                              <m:endChr m:val="]"/>
                              <m:ctrlPr>
                                <a:rPr lang="en-US" sz="3333" i="1">
                                  <a:latin typeface="Cambria Math" panose="02040503050406030204" pitchFamily="18" charset="0"/>
                                </a:rPr>
                              </m:ctrlPr>
                            </m:dPr>
                            <m:e>
                              <m:func>
                                <m:funcPr>
                                  <m:ctrlPr>
                                    <a:rPr lang="en-US" sz="3333" i="1">
                                      <a:latin typeface="Cambria Math" panose="02040503050406030204" pitchFamily="18" charset="0"/>
                                    </a:rPr>
                                  </m:ctrlPr>
                                </m:funcPr>
                                <m:fName>
                                  <m:r>
                                    <m:rPr>
                                      <m:sty m:val="p"/>
                                    </m:rPr>
                                    <a:rPr lang="en-US" sz="3333">
                                      <a:latin typeface="Cambria Math" panose="02040503050406030204" pitchFamily="18" charset="0"/>
                                    </a:rPr>
                                    <m:t>ln</m:t>
                                  </m:r>
                                </m:fName>
                                <m:e>
                                  <m:d>
                                    <m:dPr>
                                      <m:ctrlPr>
                                        <a:rPr lang="en-US" sz="3333" i="1">
                                          <a:latin typeface="Cambria Math" panose="02040503050406030204" pitchFamily="18" charset="0"/>
                                        </a:rPr>
                                      </m:ctrlPr>
                                    </m:dPr>
                                    <m:e>
                                      <m:r>
                                        <m:rPr>
                                          <m:sty m:val="p"/>
                                        </m:rPr>
                                        <a:rPr lang="en-US" sz="3333">
                                          <a:latin typeface="Cambria Math" panose="02040503050406030204" pitchFamily="18" charset="0"/>
                                        </a:rPr>
                                        <m:t>Z</m:t>
                                      </m:r>
                                      <m:d>
                                        <m:dPr>
                                          <m:begChr m:val="["/>
                                          <m:endChr m:val="]"/>
                                          <m:ctrlPr>
                                            <a:rPr lang="en-US" sz="3333" i="1">
                                              <a:latin typeface="Cambria Math" panose="02040503050406030204" pitchFamily="18" charset="0"/>
                                            </a:rPr>
                                          </m:ctrlPr>
                                        </m:dPr>
                                        <m:e>
                                          <m:r>
                                            <m:rPr>
                                              <m:sty m:val="p"/>
                                            </m:rPr>
                                            <a:rPr lang="en-US" sz="3333">
                                              <a:latin typeface="Cambria Math" panose="02040503050406030204" pitchFamily="18" charset="0"/>
                                            </a:rPr>
                                            <m:t>i</m:t>
                                          </m:r>
                                        </m:e>
                                      </m:d>
                                    </m:e>
                                  </m:d>
                                </m:e>
                              </m:func>
                              <m:r>
                                <a:rPr lang="en-US" sz="3333">
                                  <a:latin typeface="Cambria Math" panose="02040503050406030204" pitchFamily="18" charset="0"/>
                                </a:rPr>
                                <m:t>+</m:t>
                              </m:r>
                              <m:func>
                                <m:funcPr>
                                  <m:ctrlPr>
                                    <a:rPr lang="en-US" sz="3333" i="1">
                                      <a:latin typeface="Cambria Math" panose="02040503050406030204" pitchFamily="18" charset="0"/>
                                    </a:rPr>
                                  </m:ctrlPr>
                                </m:funcPr>
                                <m:fName>
                                  <m:r>
                                    <m:rPr>
                                      <m:sty m:val="p"/>
                                    </m:rPr>
                                    <a:rPr lang="en-US" sz="3333">
                                      <a:latin typeface="Cambria Math" panose="02040503050406030204" pitchFamily="18" charset="0"/>
                                    </a:rPr>
                                    <m:t>ln</m:t>
                                  </m:r>
                                </m:fName>
                                <m:e>
                                  <m:d>
                                    <m:dPr>
                                      <m:ctrlPr>
                                        <a:rPr lang="en-US" sz="3333" i="1">
                                          <a:latin typeface="Cambria Math" panose="02040503050406030204" pitchFamily="18" charset="0"/>
                                        </a:rPr>
                                      </m:ctrlPr>
                                    </m:dPr>
                                    <m:e>
                                      <m:r>
                                        <a:rPr lang="en-US" sz="3333">
                                          <a:latin typeface="Cambria Math" panose="02040503050406030204" pitchFamily="18" charset="0"/>
                                        </a:rPr>
                                        <m:t>1−</m:t>
                                      </m:r>
                                      <m:r>
                                        <m:rPr>
                                          <m:sty m:val="p"/>
                                        </m:rPr>
                                        <a:rPr lang="en-US" sz="3333">
                                          <a:latin typeface="Cambria Math" panose="02040503050406030204" pitchFamily="18" charset="0"/>
                                        </a:rPr>
                                        <m:t>Z</m:t>
                                      </m:r>
                                      <m:d>
                                        <m:dPr>
                                          <m:begChr m:val="["/>
                                          <m:endChr m:val="]"/>
                                          <m:ctrlPr>
                                            <a:rPr lang="en-US" sz="3333" i="1">
                                              <a:latin typeface="Cambria Math" panose="02040503050406030204" pitchFamily="18" charset="0"/>
                                            </a:rPr>
                                          </m:ctrlPr>
                                        </m:dPr>
                                        <m:e>
                                          <m:r>
                                            <m:rPr>
                                              <m:sty m:val="p"/>
                                            </m:rPr>
                                            <a:rPr lang="en-US" sz="3333">
                                              <a:latin typeface="Cambria Math" panose="02040503050406030204" pitchFamily="18" charset="0"/>
                                            </a:rPr>
                                            <m:t>n</m:t>
                                          </m:r>
                                          <m:r>
                                            <a:rPr lang="en-US" sz="3333">
                                              <a:latin typeface="Cambria Math" panose="02040503050406030204" pitchFamily="18" charset="0"/>
                                            </a:rPr>
                                            <m:t>+1−</m:t>
                                          </m:r>
                                          <m:r>
                                            <m:rPr>
                                              <m:sty m:val="p"/>
                                            </m:rPr>
                                            <a:rPr lang="en-US" sz="3333">
                                              <a:latin typeface="Cambria Math" panose="02040503050406030204" pitchFamily="18" charset="0"/>
                                            </a:rPr>
                                            <m:t>i</m:t>
                                          </m:r>
                                        </m:e>
                                      </m:d>
                                    </m:e>
                                  </m:d>
                                </m:e>
                              </m:func>
                            </m:e>
                          </m:d>
                        </m:e>
                      </m:nary>
                      <m:r>
                        <a:rPr lang="en-US" sz="3333">
                          <a:latin typeface="Cambria Math" panose="02040503050406030204" pitchFamily="18" charset="0"/>
                        </a:rPr>
                        <m:t>−</m:t>
                      </m:r>
                      <m:r>
                        <m:rPr>
                          <m:sty m:val="p"/>
                        </m:rPr>
                        <a:rPr lang="en-US" sz="3333">
                          <a:latin typeface="Cambria Math" panose="02040503050406030204" pitchFamily="18" charset="0"/>
                        </a:rPr>
                        <m:t>n</m:t>
                      </m:r>
                    </m:oMath>
                  </m:oMathPara>
                </a14:m>
                <a:endParaRPr lang="en-US" sz="3333" dirty="0"/>
              </a:p>
              <a:p>
                <a:pPr marL="2338118" lvl="1" indent="-457200">
                  <a:buFont typeface="Arial" panose="020B0604020202020204" pitchFamily="34" charset="0"/>
                  <a:buChar char="•"/>
                </a:pPr>
                <a:r>
                  <a:rPr lang="en-US" sz="3333" dirty="0"/>
                  <a:t>We must correct the statistic</a:t>
                </a:r>
                <a:r>
                  <a:rPr lang="en-US" sz="3600" dirty="0"/>
                  <a:t>, </a:t>
                </a:r>
                <a14:m>
                  <m:oMath xmlns:m="http://schemas.openxmlformats.org/officeDocument/2006/math">
                    <m:sSubSup>
                      <m:sSubSupPr>
                        <m:ctrlPr>
                          <a:rPr lang="en-US" sz="3600" i="1">
                            <a:latin typeface="Cambria Math" panose="02040503050406030204" pitchFamily="18" charset="0"/>
                          </a:rPr>
                        </m:ctrlPr>
                      </m:sSubSupPr>
                      <m:e>
                        <m:r>
                          <m:rPr>
                            <m:sty m:val="p"/>
                          </m:rPr>
                          <a:rPr lang="en-US" sz="3600">
                            <a:latin typeface="Cambria Math" panose="02040503050406030204" pitchFamily="18" charset="0"/>
                          </a:rPr>
                          <m:t>A</m:t>
                        </m:r>
                      </m:e>
                      <m:sub>
                        <m:r>
                          <a:rPr lang="en-US" sz="3600">
                            <a:latin typeface="Cambria Math" panose="02040503050406030204" pitchFamily="18" charset="0"/>
                          </a:rPr>
                          <m:t>∗</m:t>
                        </m:r>
                      </m:sub>
                      <m:sup>
                        <m:r>
                          <a:rPr lang="en-US" sz="3600">
                            <a:latin typeface="Cambria Math" panose="02040503050406030204" pitchFamily="18" charset="0"/>
                          </a:rPr>
                          <m:t>2</m:t>
                        </m:r>
                      </m:sup>
                    </m:sSubSup>
                    <m:r>
                      <a:rPr lang="en-US" sz="3600">
                        <a:latin typeface="Cambria Math" panose="02040503050406030204" pitchFamily="18" charset="0"/>
                      </a:rPr>
                      <m:t>=</m:t>
                    </m:r>
                    <m:sSup>
                      <m:sSupPr>
                        <m:ctrlPr>
                          <a:rPr lang="en-US" sz="3600" i="1">
                            <a:latin typeface="Cambria Math" panose="02040503050406030204" pitchFamily="18" charset="0"/>
                          </a:rPr>
                        </m:ctrlPr>
                      </m:sSupPr>
                      <m:e>
                        <m:r>
                          <m:rPr>
                            <m:sty m:val="p"/>
                          </m:rPr>
                          <a:rPr lang="en-US" sz="3600">
                            <a:latin typeface="Cambria Math" panose="02040503050406030204" pitchFamily="18" charset="0"/>
                          </a:rPr>
                          <m:t>A</m:t>
                        </m:r>
                      </m:e>
                      <m:sup>
                        <m:r>
                          <a:rPr lang="en-US" sz="3600">
                            <a:latin typeface="Cambria Math" panose="02040503050406030204" pitchFamily="18" charset="0"/>
                          </a:rPr>
                          <m:t>2</m:t>
                        </m:r>
                      </m:sup>
                    </m:sSup>
                    <m:d>
                      <m:dPr>
                        <m:ctrlPr>
                          <a:rPr lang="en-US" sz="3600" i="1">
                            <a:latin typeface="Cambria Math" panose="02040503050406030204" pitchFamily="18" charset="0"/>
                          </a:rPr>
                        </m:ctrlPr>
                      </m:dPr>
                      <m:e>
                        <m:r>
                          <m:rPr>
                            <m:sty m:val="p"/>
                          </m:rPr>
                          <a:rPr lang="en-US" sz="3600">
                            <a:latin typeface="Cambria Math" panose="02040503050406030204" pitchFamily="18" charset="0"/>
                          </a:rPr>
                          <m:t>Z</m:t>
                        </m:r>
                      </m:e>
                    </m:d>
                    <m:d>
                      <m:dPr>
                        <m:ctrlPr>
                          <a:rPr lang="en-US" sz="3600" i="1">
                            <a:latin typeface="Cambria Math" panose="02040503050406030204" pitchFamily="18" charset="0"/>
                          </a:rPr>
                        </m:ctrlPr>
                      </m:dPr>
                      <m:e>
                        <m:r>
                          <a:rPr lang="en-US" sz="3600">
                            <a:latin typeface="Cambria Math" panose="02040503050406030204" pitchFamily="18" charset="0"/>
                          </a:rPr>
                          <m:t>1+4</m:t>
                        </m:r>
                        <m:r>
                          <m:rPr>
                            <m:lit/>
                          </m:rPr>
                          <a:rPr lang="en-US" sz="3600">
                            <a:latin typeface="Cambria Math" panose="02040503050406030204" pitchFamily="18" charset="0"/>
                          </a:rPr>
                          <m:t>/</m:t>
                        </m:r>
                        <m:r>
                          <m:rPr>
                            <m:sty m:val="p"/>
                          </m:rPr>
                          <a:rPr lang="en-US" sz="3600">
                            <a:latin typeface="Cambria Math" panose="02040503050406030204" pitchFamily="18" charset="0"/>
                          </a:rPr>
                          <m:t>n</m:t>
                        </m:r>
                        <m:r>
                          <a:rPr lang="en-US" sz="3600">
                            <a:latin typeface="Cambria Math" panose="02040503050406030204" pitchFamily="18" charset="0"/>
                          </a:rPr>
                          <m:t>−25</m:t>
                        </m:r>
                        <m:r>
                          <m:rPr>
                            <m:lit/>
                          </m:rPr>
                          <a:rPr lang="en-US" sz="3600">
                            <a:latin typeface="Cambria Math" panose="02040503050406030204" pitchFamily="18" charset="0"/>
                          </a:rPr>
                          <m:t>/</m:t>
                        </m:r>
                        <m:sSup>
                          <m:sSupPr>
                            <m:ctrlPr>
                              <a:rPr lang="en-US" sz="3600" i="1">
                                <a:latin typeface="Cambria Math" panose="02040503050406030204" pitchFamily="18" charset="0"/>
                              </a:rPr>
                            </m:ctrlPr>
                          </m:sSupPr>
                          <m:e>
                            <m:r>
                              <m:rPr>
                                <m:sty m:val="p"/>
                              </m:rPr>
                              <a:rPr lang="en-US" sz="3600">
                                <a:latin typeface="Cambria Math" panose="02040503050406030204" pitchFamily="18" charset="0"/>
                              </a:rPr>
                              <m:t>n</m:t>
                            </m:r>
                          </m:e>
                          <m:sup>
                            <m:r>
                              <a:rPr lang="en-US" sz="3600">
                                <a:latin typeface="Cambria Math" panose="02040503050406030204" pitchFamily="18" charset="0"/>
                              </a:rPr>
                              <m:t>2</m:t>
                            </m:r>
                          </m:sup>
                        </m:sSup>
                      </m:e>
                    </m:d>
                  </m:oMath>
                </a14:m>
                <a:endParaRPr lang="en-US" sz="3333" dirty="0"/>
              </a:p>
              <a:p>
                <a:pPr marL="952462" indent="-952462">
                  <a:buFont typeface="Arial" charset="0"/>
                  <a:buChar char="•"/>
                </a:pPr>
                <a:r>
                  <a:rPr lang="en-US" sz="3333" dirty="0"/>
                  <a:t>If </a:t>
                </a:r>
                <a14:m>
                  <m:oMath xmlns:m="http://schemas.openxmlformats.org/officeDocument/2006/math">
                    <m:sSubSup>
                      <m:sSubSupPr>
                        <m:ctrlPr>
                          <a:rPr lang="en-US" sz="3333" b="1" i="1" smtClean="0">
                            <a:latin typeface="Cambria Math" panose="02040503050406030204" pitchFamily="18" charset="0"/>
                          </a:rPr>
                        </m:ctrlPr>
                      </m:sSubSupPr>
                      <m:e>
                        <m:r>
                          <a:rPr lang="en-US" sz="3333" b="1" i="1" smtClean="0">
                            <a:latin typeface="Cambria Math" panose="02040503050406030204" pitchFamily="18" charset="0"/>
                          </a:rPr>
                          <m:t>𝑨</m:t>
                        </m:r>
                      </m:e>
                      <m:sub>
                        <m:r>
                          <a:rPr lang="en-US" sz="3333" b="1" i="1" smtClean="0">
                            <a:latin typeface="Cambria Math" panose="02040503050406030204" pitchFamily="18" charset="0"/>
                          </a:rPr>
                          <m:t>∗</m:t>
                        </m:r>
                      </m:sub>
                      <m:sup>
                        <m:r>
                          <a:rPr lang="en-US" sz="3333" b="1" i="1" smtClean="0">
                            <a:latin typeface="Cambria Math" panose="02040503050406030204" pitchFamily="18" charset="0"/>
                          </a:rPr>
                          <m:t>𝟐</m:t>
                        </m:r>
                      </m:sup>
                    </m:sSubSup>
                  </m:oMath>
                </a14:m>
                <a:r>
                  <a:rPr lang="en-US" sz="3333" dirty="0"/>
                  <a:t>(Z) is in the range of non-critical values at </a:t>
                </a:r>
                <a:r>
                  <a:rPr lang="en-US" sz="3333" b="1" dirty="0"/>
                  <a:t>confidence level α</a:t>
                </a:r>
                <a:r>
                  <a:rPr lang="en-US" sz="3333" dirty="0"/>
                  <a:t>, then accept H0, keep the original center, and discard {c1, c2}. Otherwise, reject H0 and keep {c1, c2} in place of the original center</a:t>
                </a:r>
              </a:p>
              <a:p>
                <a:pPr marL="952462" indent="-952462">
                  <a:buFont typeface="Arial" charset="0"/>
                  <a:buChar char="•"/>
                </a:pPr>
                <a:r>
                  <a:rPr lang="en-US" sz="3333" dirty="0"/>
                  <a:t>Repeat above process till all the clusters are </a:t>
                </a:r>
                <a:r>
                  <a:rPr lang="en-US" sz="3333" b="1" dirty="0"/>
                  <a:t>Gaussian</a:t>
                </a:r>
              </a:p>
            </p:txBody>
          </p:sp>
        </mc:Choice>
        <mc:Fallback>
          <p:sp>
            <p:nvSpPr>
              <p:cNvPr id="35" name="TextBox 34"/>
              <p:cNvSpPr txBox="1">
                <a:spLocks noRot="1" noChangeAspect="1" noMove="1" noResize="1" noEditPoints="1" noAdjustHandles="1" noChangeArrowheads="1" noChangeShapeType="1" noTextEdit="1"/>
              </p:cNvSpPr>
              <p:nvPr/>
            </p:nvSpPr>
            <p:spPr>
              <a:xfrm>
                <a:off x="10699740" y="6982344"/>
                <a:ext cx="15232632" cy="8787277"/>
              </a:xfrm>
              <a:prstGeom prst="rect">
                <a:avLst/>
              </a:prstGeom>
              <a:blipFill>
                <a:blip r:embed="rId5"/>
                <a:stretch>
                  <a:fillRect l="-960" t="-832" r="-1521" b="-832"/>
                </a:stretch>
              </a:blipFill>
            </p:spPr>
            <p:txBody>
              <a:bodyPr/>
              <a:lstStyle/>
              <a:p>
                <a:r>
                  <a:rPr lang="en-US">
                    <a:noFill/>
                  </a:rPr>
                  <a:t> </a:t>
                </a:r>
              </a:p>
            </p:txBody>
          </p:sp>
        </mc:Fallback>
      </mc:AlternateContent>
      <p:sp>
        <p:nvSpPr>
          <p:cNvPr id="41" name="TextBox 40"/>
          <p:cNvSpPr txBox="1"/>
          <p:nvPr/>
        </p:nvSpPr>
        <p:spPr>
          <a:xfrm>
            <a:off x="27735877" y="23418614"/>
            <a:ext cx="7614336" cy="5979009"/>
          </a:xfrm>
          <a:prstGeom prst="rect">
            <a:avLst/>
          </a:prstGeom>
          <a:noFill/>
        </p:spPr>
        <p:txBody>
          <a:bodyPr wrap="square" rtlCol="0">
            <a:spAutoFit/>
          </a:bodyPr>
          <a:lstStyle/>
          <a:p>
            <a:r>
              <a:rPr lang="en-US" sz="3330" dirty="0"/>
              <a:t>Greg </a:t>
            </a:r>
            <a:r>
              <a:rPr lang="en-US" sz="3330" dirty="0" err="1"/>
              <a:t>Hamerly</a:t>
            </a:r>
            <a:r>
              <a:rPr lang="en-US" sz="3330" dirty="0"/>
              <a:t>, Charles Elkan, Learning the k in k-means, p.281-288</a:t>
            </a:r>
            <a:br>
              <a:rPr lang="en-US" sz="3330" dirty="0"/>
            </a:br>
            <a:endParaRPr lang="en-US" sz="3330" dirty="0"/>
          </a:p>
          <a:p>
            <a:r>
              <a:rPr lang="en-US" sz="3330" dirty="0"/>
              <a:t>Dataset: </a:t>
            </a:r>
            <a:r>
              <a:rPr lang="en-US" sz="3600" dirty="0">
                <a:hlinkClick r:id="rId6"/>
              </a:rPr>
              <a:t>https://archive.ics.uci.edu/ml/datasets/ecoli</a:t>
            </a:r>
            <a:endParaRPr lang="en-US" sz="3600" dirty="0"/>
          </a:p>
          <a:p>
            <a:endParaRPr lang="en-US" sz="3600" dirty="0"/>
          </a:p>
          <a:p>
            <a:r>
              <a:rPr lang="en-US" sz="3600" dirty="0" err="1"/>
              <a:t>Github</a:t>
            </a:r>
            <a:r>
              <a:rPr lang="en-US" sz="3600" dirty="0"/>
              <a:t>: </a:t>
            </a:r>
            <a:r>
              <a:rPr lang="en-US" sz="3600" dirty="0">
                <a:hlinkClick r:id="rId7"/>
              </a:rPr>
              <a:t>https://github.ncsu.edu/sjgurav/G-Means</a:t>
            </a:r>
            <a:br>
              <a:rPr lang="en-US" sz="3600" dirty="0"/>
            </a:br>
            <a:endParaRPr lang="en-US" sz="3333" dirty="0"/>
          </a:p>
        </p:txBody>
      </p:sp>
      <p:sp>
        <p:nvSpPr>
          <p:cNvPr id="43" name="TextBox 42"/>
          <p:cNvSpPr txBox="1"/>
          <p:nvPr/>
        </p:nvSpPr>
        <p:spPr>
          <a:xfrm>
            <a:off x="27735877" y="17955038"/>
            <a:ext cx="7614336" cy="2656818"/>
          </a:xfrm>
          <a:prstGeom prst="rect">
            <a:avLst/>
          </a:prstGeom>
          <a:noFill/>
        </p:spPr>
        <p:txBody>
          <a:bodyPr wrap="square" rtlCol="0">
            <a:spAutoFit/>
          </a:bodyPr>
          <a:lstStyle/>
          <a:p>
            <a:r>
              <a:rPr lang="en-US" sz="3333" dirty="0"/>
              <a:t>G-means clustering performs well in finding the optimal value of k, in k-means clustering algorithm and divides data into clusters such that they each cluster has a normal distribution.</a:t>
            </a:r>
          </a:p>
        </p:txBody>
      </p:sp>
      <p:pic>
        <p:nvPicPr>
          <p:cNvPr id="9" name="Picture 8">
            <a:extLst>
              <a:ext uri="{FF2B5EF4-FFF2-40B4-BE49-F238E27FC236}">
                <a16:creationId xmlns:a16="http://schemas.microsoft.com/office/drawing/2014/main" id="{51FCD790-B96F-4725-8FC6-9736ADC42F6D}"/>
              </a:ext>
            </a:extLst>
          </p:cNvPr>
          <p:cNvPicPr>
            <a:picLocks noChangeAspect="1"/>
          </p:cNvPicPr>
          <p:nvPr/>
        </p:nvPicPr>
        <p:blipFill>
          <a:blip r:embed="rId8"/>
          <a:stretch>
            <a:fillRect/>
          </a:stretch>
        </p:blipFill>
        <p:spPr>
          <a:xfrm>
            <a:off x="10519968" y="18908063"/>
            <a:ext cx="6999705" cy="4280661"/>
          </a:xfrm>
          <a:prstGeom prst="rect">
            <a:avLst/>
          </a:prstGeom>
        </p:spPr>
      </p:pic>
      <p:pic>
        <p:nvPicPr>
          <p:cNvPr id="18" name="Picture 17">
            <a:extLst>
              <a:ext uri="{FF2B5EF4-FFF2-40B4-BE49-F238E27FC236}">
                <a16:creationId xmlns:a16="http://schemas.microsoft.com/office/drawing/2014/main" id="{D5D98679-C05A-4513-A766-0C4243690209}"/>
              </a:ext>
            </a:extLst>
          </p:cNvPr>
          <p:cNvPicPr>
            <a:picLocks noChangeAspect="1"/>
          </p:cNvPicPr>
          <p:nvPr/>
        </p:nvPicPr>
        <p:blipFill>
          <a:blip r:embed="rId9"/>
          <a:stretch>
            <a:fillRect/>
          </a:stretch>
        </p:blipFill>
        <p:spPr>
          <a:xfrm>
            <a:off x="17951151" y="18466913"/>
            <a:ext cx="7535713" cy="5344051"/>
          </a:xfrm>
          <a:prstGeom prst="rect">
            <a:avLst/>
          </a:prstGeom>
        </p:spPr>
      </p:pic>
      <p:sp>
        <p:nvSpPr>
          <p:cNvPr id="6" name="TextBox 5">
            <a:extLst>
              <a:ext uri="{FF2B5EF4-FFF2-40B4-BE49-F238E27FC236}">
                <a16:creationId xmlns:a16="http://schemas.microsoft.com/office/drawing/2014/main" id="{01334662-976C-410E-B2F6-33A07214BDBB}"/>
              </a:ext>
            </a:extLst>
          </p:cNvPr>
          <p:cNvSpPr txBox="1"/>
          <p:nvPr/>
        </p:nvSpPr>
        <p:spPr>
          <a:xfrm>
            <a:off x="10727797" y="17981418"/>
            <a:ext cx="15204575" cy="1118127"/>
          </a:xfrm>
          <a:prstGeom prst="rect">
            <a:avLst/>
          </a:prstGeom>
          <a:noFill/>
        </p:spPr>
        <p:txBody>
          <a:bodyPr wrap="square" rtlCol="0">
            <a:spAutoFit/>
          </a:bodyPr>
          <a:lstStyle/>
          <a:p>
            <a:pPr marL="514350" indent="-514350">
              <a:buAutoNum type="arabicPeriod"/>
            </a:pPr>
            <a:r>
              <a:rPr lang="en-US" sz="3333" b="1" dirty="0"/>
              <a:t>Synthetic dataset </a:t>
            </a:r>
          </a:p>
          <a:p>
            <a:r>
              <a:rPr lang="en-US" sz="3333" dirty="0"/>
              <a:t>	Predicted value of k = 6		Actual Cluster: 5</a:t>
            </a:r>
          </a:p>
        </p:txBody>
      </p:sp>
      <p:sp>
        <p:nvSpPr>
          <p:cNvPr id="24" name="TextBox 23">
            <a:extLst>
              <a:ext uri="{FF2B5EF4-FFF2-40B4-BE49-F238E27FC236}">
                <a16:creationId xmlns:a16="http://schemas.microsoft.com/office/drawing/2014/main" id="{510BD433-1517-460F-80FC-7BB4CBD5DEBA}"/>
              </a:ext>
            </a:extLst>
          </p:cNvPr>
          <p:cNvSpPr txBox="1"/>
          <p:nvPr/>
        </p:nvSpPr>
        <p:spPr>
          <a:xfrm>
            <a:off x="10671683" y="22937359"/>
            <a:ext cx="15204575" cy="1631024"/>
          </a:xfrm>
          <a:prstGeom prst="rect">
            <a:avLst/>
          </a:prstGeom>
          <a:noFill/>
        </p:spPr>
        <p:txBody>
          <a:bodyPr wrap="square" rtlCol="0">
            <a:spAutoFit/>
          </a:bodyPr>
          <a:lstStyle/>
          <a:p>
            <a:r>
              <a:rPr lang="en-US" sz="3333" b="1" dirty="0"/>
              <a:t>2. Ecoli dataset </a:t>
            </a:r>
          </a:p>
          <a:p>
            <a:r>
              <a:rPr lang="en-US" sz="3333" dirty="0"/>
              <a:t>    Actual Clusters = 8 with 2 clusters of 2 instance 	Predicted k = 4	</a:t>
            </a:r>
          </a:p>
        </p:txBody>
      </p:sp>
      <p:pic>
        <p:nvPicPr>
          <p:cNvPr id="20" name="Picture 19" descr="A screenshot of a cell phone&#10;&#10;Description generated with very high confidence">
            <a:extLst>
              <a:ext uri="{FF2B5EF4-FFF2-40B4-BE49-F238E27FC236}">
                <a16:creationId xmlns:a16="http://schemas.microsoft.com/office/drawing/2014/main" id="{5F1988A1-0A2C-47D3-86E3-7F480FB660F2}"/>
              </a:ext>
            </a:extLst>
          </p:cNvPr>
          <p:cNvPicPr>
            <a:picLocks noChangeAspect="1"/>
          </p:cNvPicPr>
          <p:nvPr/>
        </p:nvPicPr>
        <p:blipFill rotWithShape="1">
          <a:blip r:embed="rId10"/>
          <a:srcRect t="12894"/>
          <a:stretch/>
        </p:blipFill>
        <p:spPr>
          <a:xfrm>
            <a:off x="10026044" y="24231206"/>
            <a:ext cx="7849355" cy="4358564"/>
          </a:xfrm>
          <a:prstGeom prst="rect">
            <a:avLst/>
          </a:prstGeom>
        </p:spPr>
      </p:pic>
      <p:pic>
        <p:nvPicPr>
          <p:cNvPr id="22" name="Picture 21" descr="A close up of a map&#10;&#10;Description generated with very high confidence">
            <a:extLst>
              <a:ext uri="{FF2B5EF4-FFF2-40B4-BE49-F238E27FC236}">
                <a16:creationId xmlns:a16="http://schemas.microsoft.com/office/drawing/2014/main" id="{FC7FB941-23C3-4B89-BB15-CD67CA21DA25}"/>
              </a:ext>
            </a:extLst>
          </p:cNvPr>
          <p:cNvPicPr>
            <a:picLocks noChangeAspect="1"/>
          </p:cNvPicPr>
          <p:nvPr/>
        </p:nvPicPr>
        <p:blipFill rotWithShape="1">
          <a:blip r:embed="rId11"/>
          <a:srcRect t="13616"/>
          <a:stretch/>
        </p:blipFill>
        <p:spPr>
          <a:xfrm>
            <a:off x="17998086" y="24231205"/>
            <a:ext cx="7488777" cy="4384243"/>
          </a:xfrm>
          <a:prstGeom prst="rect">
            <a:avLst/>
          </a:prstGeom>
        </p:spPr>
      </p:pic>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www.w3.org/XML/1998/namespace"/>
    <ds:schemaRef ds:uri="http://schemas.microsoft.com/sharepoint/v3/fields"/>
    <ds:schemaRef ds:uri="http://purl.org/dc/dcmitype/"/>
    <ds:schemaRef ds:uri="http://purl.org/dc/terms/"/>
    <ds:schemaRef ds:uri="http://purl.org/dc/elements/1.1/"/>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4556</TotalTime>
  <Words>447</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Satish Gurav</cp:lastModifiedBy>
  <cp:revision>120</cp:revision>
  <dcterms:created xsi:type="dcterms:W3CDTF">2016-05-09T14:19:31Z</dcterms:created>
  <dcterms:modified xsi:type="dcterms:W3CDTF">2018-04-20T12:49:51Z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