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0" r:id="rId3"/>
    <p:sldId id="257" r:id="rId4"/>
    <p:sldId id="258" r:id="rId5"/>
    <p:sldId id="259" r:id="rId6"/>
    <p:sldId id="261" r:id="rId7"/>
    <p:sldId id="262" r:id="rId8"/>
    <p:sldId id="265" r:id="rId9"/>
    <p:sldId id="264" r:id="rId10"/>
    <p:sldId id="271" r:id="rId11"/>
    <p:sldId id="276" r:id="rId12"/>
    <p:sldId id="277" r:id="rId13"/>
    <p:sldId id="267" r:id="rId14"/>
    <p:sldId id="269" r:id="rId15"/>
    <p:sldId id="268" r:id="rId16"/>
    <p:sldId id="266" r:id="rId17"/>
    <p:sldId id="278" r:id="rId18"/>
    <p:sldId id="279" r:id="rId19"/>
    <p:sldId id="280" r:id="rId20"/>
    <p:sldId id="281" r:id="rId21"/>
    <p:sldId id="272" r:id="rId22"/>
    <p:sldId id="274" r:id="rId23"/>
    <p:sldId id="275"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135307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11791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839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3118370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6046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2938013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3323394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33168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4691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95E33-2DD9-441C-9F56-135A5AC454AA}" type="datetimeFigureOut">
              <a:rPr lang="en-DE" smtClean="0"/>
              <a:t>28/03/2024</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308413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95E33-2DD9-441C-9F56-135A5AC454AA}" type="datetimeFigureOut">
              <a:rPr lang="en-DE" smtClean="0"/>
              <a:t>28/03/2024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1368942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95E33-2DD9-441C-9F56-135A5AC454AA}" type="datetimeFigureOut">
              <a:rPr lang="en-DE" smtClean="0"/>
              <a:t>28/03/2024</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3898603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695E33-2DD9-441C-9F56-135A5AC454AA}" type="datetimeFigureOut">
              <a:rPr lang="en-DE" smtClean="0"/>
              <a:t>28/03/2024</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80737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95E33-2DD9-441C-9F56-135A5AC454AA}" type="datetimeFigureOut">
              <a:rPr lang="en-DE" smtClean="0"/>
              <a:t>28/03/2024</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381278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695E33-2DD9-441C-9F56-135A5AC454AA}" type="datetimeFigureOut">
              <a:rPr lang="en-DE" smtClean="0"/>
              <a:t>28/03/2024</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A197D2A-BB99-4E23-99DC-6218361497E7}" type="slidenum">
              <a:rPr lang="en-DE" smtClean="0"/>
              <a:t>‹#›</a:t>
            </a:fld>
            <a:endParaRPr lang="en-DE"/>
          </a:p>
        </p:txBody>
      </p:sp>
    </p:spTree>
    <p:extLst>
      <p:ext uri="{BB962C8B-B14F-4D97-AF65-F5344CB8AC3E}">
        <p14:creationId xmlns:p14="http://schemas.microsoft.com/office/powerpoint/2010/main" val="89299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DA197D2A-BB99-4E23-99DC-6218361497E7}" type="slidenum">
              <a:rPr lang="en-DE" smtClean="0"/>
              <a:t>‹#›</a:t>
            </a:fld>
            <a:endParaRPr lang="en-DE"/>
          </a:p>
        </p:txBody>
      </p:sp>
      <p:sp>
        <p:nvSpPr>
          <p:cNvPr id="5" name="Date Placeholder 4"/>
          <p:cNvSpPr>
            <a:spLocks noGrp="1"/>
          </p:cNvSpPr>
          <p:nvPr>
            <p:ph type="dt" sz="half" idx="10"/>
          </p:nvPr>
        </p:nvSpPr>
        <p:spPr/>
        <p:txBody>
          <a:bodyPr/>
          <a:lstStyle/>
          <a:p>
            <a:fld id="{24695E33-2DD9-441C-9F56-135A5AC454AA}" type="datetimeFigureOut">
              <a:rPr lang="en-DE" smtClean="0"/>
              <a:t>28/03/2024</a:t>
            </a:fld>
            <a:endParaRPr lang="en-DE"/>
          </a:p>
        </p:txBody>
      </p:sp>
    </p:spTree>
    <p:extLst>
      <p:ext uri="{BB962C8B-B14F-4D97-AF65-F5344CB8AC3E}">
        <p14:creationId xmlns:p14="http://schemas.microsoft.com/office/powerpoint/2010/main" val="400164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695E33-2DD9-441C-9F56-135A5AC454AA}" type="datetimeFigureOut">
              <a:rPr lang="en-DE" smtClean="0"/>
              <a:t>28/03/2024</a:t>
            </a:fld>
            <a:endParaRPr lang="en-D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D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197D2A-BB99-4E23-99DC-6218361497E7}" type="slidenum">
              <a:rPr lang="en-DE" smtClean="0"/>
              <a:t>‹#›</a:t>
            </a:fld>
            <a:endParaRPr lang="en-DE"/>
          </a:p>
        </p:txBody>
      </p:sp>
    </p:spTree>
    <p:extLst>
      <p:ext uri="{BB962C8B-B14F-4D97-AF65-F5344CB8AC3E}">
        <p14:creationId xmlns:p14="http://schemas.microsoft.com/office/powerpoint/2010/main" val="204294368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18771-C90D-F66C-E7D4-C3E9C7881A1B}"/>
              </a:ext>
            </a:extLst>
          </p:cNvPr>
          <p:cNvSpPr>
            <a:spLocks noGrp="1"/>
          </p:cNvSpPr>
          <p:nvPr>
            <p:ph type="ctrTitle"/>
          </p:nvPr>
        </p:nvSpPr>
        <p:spPr>
          <a:xfrm>
            <a:off x="1108364" y="1911574"/>
            <a:ext cx="8165639" cy="1861044"/>
          </a:xfrm>
        </p:spPr>
        <p:txBody>
          <a:bodyPr/>
          <a:lstStyle/>
          <a:p>
            <a:r>
              <a:rPr lang="en-US" sz="3600" dirty="0">
                <a:solidFill>
                  <a:schemeClr val="tx1"/>
                </a:solidFill>
                <a:effectLst/>
                <a:latin typeface="Times New Roman" panose="02020603050405020304" pitchFamily="18" charset="0"/>
                <a:ea typeface="MS Mincho" panose="02020609040205080304" pitchFamily="49" charset="-128"/>
              </a:rPr>
              <a:t>Docker and Kubernetes Support for HTM</a:t>
            </a:r>
            <a:br>
              <a:rPr lang="en-DE" sz="1800" dirty="0">
                <a:effectLst/>
                <a:latin typeface="Times New Roman" panose="02020603050405020304" pitchFamily="18" charset="0"/>
                <a:ea typeface="MS Mincho" panose="02020609040205080304" pitchFamily="49" charset="-128"/>
              </a:rPr>
            </a:br>
            <a:endParaRPr lang="en-DE" dirty="0"/>
          </a:p>
        </p:txBody>
      </p:sp>
      <p:sp>
        <p:nvSpPr>
          <p:cNvPr id="3" name="Subtitle 2">
            <a:extLst>
              <a:ext uri="{FF2B5EF4-FFF2-40B4-BE49-F238E27FC236}">
                <a16:creationId xmlns:a16="http://schemas.microsoft.com/office/drawing/2014/main" id="{7B9CB28B-3BDA-B8EC-178B-566D0BFA116D}"/>
              </a:ext>
            </a:extLst>
          </p:cNvPr>
          <p:cNvSpPr>
            <a:spLocks noGrp="1"/>
          </p:cNvSpPr>
          <p:nvPr>
            <p:ph type="subTitle" idx="1"/>
          </p:nvPr>
        </p:nvSpPr>
        <p:spPr>
          <a:xfrm>
            <a:off x="1507067" y="4050833"/>
            <a:ext cx="7766936" cy="1646302"/>
          </a:xfrm>
        </p:spPr>
        <p:txBody>
          <a:bodyPr>
            <a:normAutofit/>
          </a:bodyPr>
          <a:lstStyle/>
          <a:p>
            <a:pPr algn="ctr"/>
            <a:r>
              <a:rPr lang="en-GB" sz="2400" dirty="0">
                <a:solidFill>
                  <a:schemeClr val="tx1"/>
                </a:solidFill>
              </a:rPr>
              <a:t>Presented by</a:t>
            </a:r>
          </a:p>
          <a:p>
            <a:pPr algn="ctr"/>
            <a:r>
              <a:rPr lang="en-GB" sz="2400" dirty="0">
                <a:solidFill>
                  <a:schemeClr val="tx1"/>
                </a:solidFill>
              </a:rPr>
              <a:t>Shahab Uddin 1437177</a:t>
            </a:r>
          </a:p>
          <a:p>
            <a:pPr algn="ctr"/>
            <a:r>
              <a:rPr lang="en-GB" sz="2400" dirty="0">
                <a:solidFill>
                  <a:schemeClr val="tx1"/>
                </a:solidFill>
              </a:rPr>
              <a:t>Examined by – Prof. Damir </a:t>
            </a:r>
            <a:r>
              <a:rPr lang="en-GB" sz="2400" dirty="0" err="1">
                <a:solidFill>
                  <a:schemeClr val="tx1"/>
                </a:solidFill>
              </a:rPr>
              <a:t>Dobric</a:t>
            </a:r>
            <a:endParaRPr lang="en-DE" sz="2400" dirty="0">
              <a:solidFill>
                <a:schemeClr val="tx1"/>
              </a:solidFill>
            </a:endParaRPr>
          </a:p>
        </p:txBody>
      </p:sp>
      <p:grpSp>
        <p:nvGrpSpPr>
          <p:cNvPr id="4" name="Group 3">
            <a:extLst>
              <a:ext uri="{FF2B5EF4-FFF2-40B4-BE49-F238E27FC236}">
                <a16:creationId xmlns:a16="http://schemas.microsoft.com/office/drawing/2014/main" id="{DFF75630-AA69-16C9-7808-7D9F11D19247}"/>
              </a:ext>
            </a:extLst>
          </p:cNvPr>
          <p:cNvGrpSpPr>
            <a:grpSpLocks/>
          </p:cNvGrpSpPr>
          <p:nvPr/>
        </p:nvGrpSpPr>
        <p:grpSpPr bwMode="auto">
          <a:xfrm>
            <a:off x="2301846" y="416186"/>
            <a:ext cx="5818504" cy="1782904"/>
            <a:chOff x="0" y="0"/>
            <a:chExt cx="58184" cy="17828"/>
          </a:xfrm>
        </p:grpSpPr>
        <p:sp>
          <p:nvSpPr>
            <p:cNvPr id="5" name="Rectangle 4">
              <a:extLst>
                <a:ext uri="{FF2B5EF4-FFF2-40B4-BE49-F238E27FC236}">
                  <a16:creationId xmlns:a16="http://schemas.microsoft.com/office/drawing/2014/main" id="{A584B7E4-C11F-FECB-A33E-A6C5B4E0929B}"/>
                </a:ext>
              </a:extLst>
            </p:cNvPr>
            <p:cNvSpPr>
              <a:spLocks noChangeArrowheads="1"/>
            </p:cNvSpPr>
            <p:nvPr/>
          </p:nvSpPr>
          <p:spPr bwMode="auto">
            <a:xfrm>
              <a:off x="57619" y="10472"/>
              <a:ext cx="45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sp>
          <p:nvSpPr>
            <p:cNvPr id="6" name="Rectangle 5">
              <a:extLst>
                <a:ext uri="{FF2B5EF4-FFF2-40B4-BE49-F238E27FC236}">
                  <a16:creationId xmlns:a16="http://schemas.microsoft.com/office/drawing/2014/main" id="{FAE2D2FE-5BA3-0C80-DD24-23E455204323}"/>
                </a:ext>
              </a:extLst>
            </p:cNvPr>
            <p:cNvSpPr>
              <a:spLocks noChangeArrowheads="1"/>
            </p:cNvSpPr>
            <p:nvPr/>
          </p:nvSpPr>
          <p:spPr bwMode="auto">
            <a:xfrm>
              <a:off x="57726" y="12331"/>
              <a:ext cx="458" cy="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nSpc>
                  <a:spcPct val="107000"/>
                </a:lnSpc>
                <a:spcBef>
                  <a:spcPts val="0"/>
                </a:spcBef>
                <a:spcAft>
                  <a:spcPts val="800"/>
                </a:spcAft>
              </a:pPr>
              <a:r>
                <a:rPr lang="en-US" sz="1200">
                  <a:solidFill>
                    <a:srgbClr val="000000"/>
                  </a:solidFill>
                  <a:effectLst/>
                  <a:latin typeface="Calibri" panose="020F0502020204030204" pitchFamily="34" charset="0"/>
                  <a:ea typeface="Calibri" panose="020F0502020204030204" pitchFamily="34" charset="0"/>
                </a:rPr>
                <a:t> </a:t>
              </a:r>
            </a:p>
          </p:txBody>
        </p:sp>
        <p:pic>
          <p:nvPicPr>
            <p:cNvPr id="7" name="Picture 6">
              <a:extLst>
                <a:ext uri="{FF2B5EF4-FFF2-40B4-BE49-F238E27FC236}">
                  <a16:creationId xmlns:a16="http://schemas.microsoft.com/office/drawing/2014/main" id="{507037C6-61A2-BD31-2220-C4628C5BA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9" y="0"/>
              <a:ext cx="24038" cy="11614"/>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1">
              <a:extLst>
                <a:ext uri="{FF2B5EF4-FFF2-40B4-BE49-F238E27FC236}">
                  <a16:creationId xmlns:a16="http://schemas.microsoft.com/office/drawing/2014/main" id="{7E3F7907-A53A-CE5A-98DA-B3B6B1944C06}"/>
                </a:ext>
              </a:extLst>
            </p:cNvPr>
            <p:cNvSpPr>
              <a:spLocks/>
            </p:cNvSpPr>
            <p:nvPr/>
          </p:nvSpPr>
          <p:spPr bwMode="auto">
            <a:xfrm>
              <a:off x="3" y="13093"/>
              <a:ext cx="57594" cy="108"/>
            </a:xfrm>
            <a:custGeom>
              <a:avLst/>
              <a:gdLst>
                <a:gd name="T0" fmla="*/ 2879725 w 5759450"/>
                <a:gd name="T1" fmla="*/ 0 h 10795"/>
                <a:gd name="T2" fmla="*/ 4470146 w 5759450"/>
                <a:gd name="T3" fmla="*/ 0 h 10795"/>
                <a:gd name="T4" fmla="*/ 5759450 w 5759450"/>
                <a:gd name="T5" fmla="*/ 2413 h 10795"/>
                <a:gd name="T6" fmla="*/ 5759450 w 5759450"/>
                <a:gd name="T7" fmla="*/ 5334 h 10795"/>
                <a:gd name="T8" fmla="*/ 5759450 w 5759450"/>
                <a:gd name="T9" fmla="*/ 8382 h 10795"/>
                <a:gd name="T10" fmla="*/ 4470146 w 5759450"/>
                <a:gd name="T11" fmla="*/ 10795 h 10795"/>
                <a:gd name="T12" fmla="*/ 2879725 w 5759450"/>
                <a:gd name="T13" fmla="*/ 10795 h 10795"/>
                <a:gd name="T14" fmla="*/ 1289304 w 5759450"/>
                <a:gd name="T15" fmla="*/ 10795 h 10795"/>
                <a:gd name="T16" fmla="*/ 0 w 5759450"/>
                <a:gd name="T17" fmla="*/ 8382 h 10795"/>
                <a:gd name="T18" fmla="*/ 0 w 5759450"/>
                <a:gd name="T19" fmla="*/ 5334 h 10795"/>
                <a:gd name="T20" fmla="*/ 0 w 5759450"/>
                <a:gd name="T21" fmla="*/ 2413 h 10795"/>
                <a:gd name="T22" fmla="*/ 1289304 w 5759450"/>
                <a:gd name="T23" fmla="*/ 0 h 10795"/>
                <a:gd name="T24" fmla="*/ 2879725 w 5759450"/>
                <a:gd name="T25" fmla="*/ 0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2879725" y="0"/>
                  </a:moveTo>
                  <a:cubicBezTo>
                    <a:pt x="4470146" y="0"/>
                    <a:pt x="5759450" y="2413"/>
                    <a:pt x="5759450" y="5334"/>
                  </a:cubicBezTo>
                  <a:cubicBezTo>
                    <a:pt x="5759450" y="8382"/>
                    <a:pt x="4470146" y="10795"/>
                    <a:pt x="2879725" y="10795"/>
                  </a:cubicBezTo>
                  <a:cubicBezTo>
                    <a:pt x="1289304" y="10795"/>
                    <a:pt x="0" y="8382"/>
                    <a:pt x="0" y="5334"/>
                  </a:cubicBezTo>
                  <a:cubicBezTo>
                    <a:pt x="0" y="2413"/>
                    <a:pt x="1289304" y="0"/>
                    <a:pt x="2879725" y="0"/>
                  </a:cubicBezTo>
                  <a:close/>
                </a:path>
              </a:pathLst>
            </a:custGeom>
            <a:solidFill>
              <a:srgbClr val="4F81BD"/>
            </a:solidFill>
            <a:ln>
              <a:noFill/>
            </a:ln>
            <a:extLst>
              <a:ext uri="{91240B29-F687-4F45-9708-019B960494DF}">
                <a14:hiddenLine xmlns:a14="http://schemas.microsoft.com/office/drawing/2010/main" w="0">
                  <a:solidFill>
                    <a:srgbClr val="000000"/>
                  </a:solidFill>
                  <a:miter lim="127000"/>
                  <a:headEnd/>
                  <a:tailEnd/>
                </a14:hiddenLine>
              </a:ext>
            </a:extLst>
          </p:spPr>
          <p:txBody>
            <a:bodyPr rot="0" vert="horz" wrap="square" lIns="91440" tIns="45720" rIns="91440" bIns="45720" anchor="t" anchorCtr="0" upright="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9" name="Shape 12">
              <a:extLst>
                <a:ext uri="{FF2B5EF4-FFF2-40B4-BE49-F238E27FC236}">
                  <a16:creationId xmlns:a16="http://schemas.microsoft.com/office/drawing/2014/main" id="{9DD16E70-4F12-F3CA-0545-4F1DF47C8364}"/>
                </a:ext>
              </a:extLst>
            </p:cNvPr>
            <p:cNvSpPr>
              <a:spLocks/>
            </p:cNvSpPr>
            <p:nvPr/>
          </p:nvSpPr>
          <p:spPr bwMode="auto">
            <a:xfrm>
              <a:off x="3" y="13093"/>
              <a:ext cx="57594" cy="108"/>
            </a:xfrm>
            <a:custGeom>
              <a:avLst/>
              <a:gdLst>
                <a:gd name="T0" fmla="*/ 0 w 5759450"/>
                <a:gd name="T1" fmla="*/ 5334 h 10795"/>
                <a:gd name="T2" fmla="*/ 0 w 5759450"/>
                <a:gd name="T3" fmla="*/ 2413 h 10795"/>
                <a:gd name="T4" fmla="*/ 1289304 w 5759450"/>
                <a:gd name="T5" fmla="*/ 0 h 10795"/>
                <a:gd name="T6" fmla="*/ 2879725 w 5759450"/>
                <a:gd name="T7" fmla="*/ 0 h 10795"/>
                <a:gd name="T8" fmla="*/ 4470146 w 5759450"/>
                <a:gd name="T9" fmla="*/ 0 h 10795"/>
                <a:gd name="T10" fmla="*/ 5759450 w 5759450"/>
                <a:gd name="T11" fmla="*/ 2413 h 10795"/>
                <a:gd name="T12" fmla="*/ 5759450 w 5759450"/>
                <a:gd name="T13" fmla="*/ 5334 h 10795"/>
                <a:gd name="T14" fmla="*/ 5759450 w 5759450"/>
                <a:gd name="T15" fmla="*/ 8382 h 10795"/>
                <a:gd name="T16" fmla="*/ 4470146 w 5759450"/>
                <a:gd name="T17" fmla="*/ 10795 h 10795"/>
                <a:gd name="T18" fmla="*/ 2879725 w 5759450"/>
                <a:gd name="T19" fmla="*/ 10795 h 10795"/>
                <a:gd name="T20" fmla="*/ 1289304 w 5759450"/>
                <a:gd name="T21" fmla="*/ 10795 h 10795"/>
                <a:gd name="T22" fmla="*/ 0 w 5759450"/>
                <a:gd name="T23" fmla="*/ 8382 h 10795"/>
                <a:gd name="T24" fmla="*/ 0 w 5759450"/>
                <a:gd name="T25" fmla="*/ 5334 h 10795"/>
                <a:gd name="T26" fmla="*/ 0 w 5759450"/>
                <a:gd name="T27" fmla="*/ 0 h 10795"/>
                <a:gd name="T28" fmla="*/ 5759450 w 5759450"/>
                <a:gd name="T29" fmla="*/ 10795 h 10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5759450" h="10795">
                  <a:moveTo>
                    <a:pt x="0" y="5334"/>
                  </a:moveTo>
                  <a:cubicBezTo>
                    <a:pt x="0" y="2413"/>
                    <a:pt x="1289304" y="0"/>
                    <a:pt x="2879725" y="0"/>
                  </a:cubicBezTo>
                  <a:cubicBezTo>
                    <a:pt x="4470146" y="0"/>
                    <a:pt x="5759450" y="2413"/>
                    <a:pt x="5759450" y="5334"/>
                  </a:cubicBezTo>
                  <a:cubicBezTo>
                    <a:pt x="5759450" y="8382"/>
                    <a:pt x="4470146" y="10795"/>
                    <a:pt x="2879725" y="10795"/>
                  </a:cubicBezTo>
                  <a:cubicBezTo>
                    <a:pt x="1289304" y="10795"/>
                    <a:pt x="0" y="8382"/>
                    <a:pt x="0" y="5334"/>
                  </a:cubicBezTo>
                  <a:close/>
                </a:path>
              </a:pathLst>
            </a:custGeom>
            <a:noFill/>
            <a:ln w="25400">
              <a:solidFill>
                <a:srgbClr val="4F81BD"/>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10" name="Rectangle 9">
              <a:extLst>
                <a:ext uri="{FF2B5EF4-FFF2-40B4-BE49-F238E27FC236}">
                  <a16:creationId xmlns:a16="http://schemas.microsoft.com/office/drawing/2014/main" id="{171853F8-4B2E-4CCD-A8AB-747F8590D670}"/>
                </a:ext>
              </a:extLst>
            </p:cNvPr>
            <p:cNvSpPr>
              <a:spLocks noChangeArrowheads="1"/>
            </p:cNvSpPr>
            <p:nvPr/>
          </p:nvSpPr>
          <p:spPr bwMode="auto">
            <a:xfrm>
              <a:off x="0" y="14050"/>
              <a:ext cx="838" cy="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nSpc>
                  <a:spcPct val="107000"/>
                </a:lnSpc>
                <a:spcBef>
                  <a:spcPts val="0"/>
                </a:spcBef>
                <a:spcAft>
                  <a:spcPts val="800"/>
                </a:spcAft>
              </a:pPr>
              <a:r>
                <a:rPr lang="en-US" sz="2200">
                  <a:solidFill>
                    <a:srgbClr val="000000"/>
                  </a:solidFill>
                  <a:effectLst/>
                  <a:latin typeface="Calibri" panose="020F0502020204030204" pitchFamily="34" charset="0"/>
                  <a:ea typeface="Calibri" panose="020F0502020204030204" pitchFamily="34" charset="0"/>
                </a:rPr>
                <a:t> </a:t>
              </a:r>
              <a:endParaRPr lang="en-US" sz="12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2577149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692B-1EA1-B535-EC55-4E065E47FD24}"/>
              </a:ext>
            </a:extLst>
          </p:cNvPr>
          <p:cNvSpPr>
            <a:spLocks noGrp="1"/>
          </p:cNvSpPr>
          <p:nvPr>
            <p:ph type="title"/>
          </p:nvPr>
        </p:nvSpPr>
        <p:spPr>
          <a:xfrm>
            <a:off x="677334" y="609600"/>
            <a:ext cx="8596668" cy="951345"/>
          </a:xfrm>
        </p:spPr>
        <p:txBody>
          <a:bodyPr>
            <a:normAutofit/>
          </a:bodyPr>
          <a:lstStyle/>
          <a:p>
            <a:r>
              <a:rPr lang="en-GB" dirty="0" err="1"/>
              <a:t>Dockerfile</a:t>
            </a:r>
            <a:endParaRPr lang="en-DE" sz="2000" dirty="0">
              <a:solidFill>
                <a:schemeClr val="tx1"/>
              </a:solidFill>
            </a:endParaRPr>
          </a:p>
        </p:txBody>
      </p:sp>
      <p:sp>
        <p:nvSpPr>
          <p:cNvPr id="6" name="Content Placeholder 5"/>
          <p:cNvSpPr>
            <a:spLocks noGrp="1"/>
          </p:cNvSpPr>
          <p:nvPr>
            <p:ph idx="1"/>
          </p:nvPr>
        </p:nvSpPr>
        <p:spPr/>
        <p:txBody>
          <a:bodyPr/>
          <a:lstStyle/>
          <a:p>
            <a:r>
              <a:rPr lang="en-US" dirty="0"/>
              <a:t>In order to create Docker image and Docker container, we first have to create </a:t>
            </a:r>
            <a:r>
              <a:rPr lang="en-US" dirty="0" err="1"/>
              <a:t>Dockerfile</a:t>
            </a:r>
            <a:r>
              <a:rPr lang="en-US" dirty="0"/>
              <a:t>. The </a:t>
            </a:r>
            <a:r>
              <a:rPr lang="en-US" dirty="0" err="1"/>
              <a:t>Dockerfile</a:t>
            </a:r>
            <a:r>
              <a:rPr lang="en-US" dirty="0"/>
              <a:t> contains the instruction to build the application with required dependencies.</a:t>
            </a:r>
          </a:p>
        </p:txBody>
      </p:sp>
    </p:spTree>
    <p:extLst>
      <p:ext uri="{BB962C8B-B14F-4D97-AF65-F5344CB8AC3E}">
        <p14:creationId xmlns:p14="http://schemas.microsoft.com/office/powerpoint/2010/main" val="21677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692B-1EA1-B535-EC55-4E065E47FD24}"/>
              </a:ext>
            </a:extLst>
          </p:cNvPr>
          <p:cNvSpPr>
            <a:spLocks noGrp="1"/>
          </p:cNvSpPr>
          <p:nvPr>
            <p:ph type="title"/>
          </p:nvPr>
        </p:nvSpPr>
        <p:spPr>
          <a:xfrm>
            <a:off x="497573" y="591128"/>
            <a:ext cx="8596668" cy="951345"/>
          </a:xfrm>
        </p:spPr>
        <p:txBody>
          <a:bodyPr>
            <a:normAutofit fontScale="90000"/>
          </a:bodyPr>
          <a:lstStyle/>
          <a:p>
            <a:r>
              <a:rPr lang="en-GB" dirty="0" err="1"/>
              <a:t>Dockerfile</a:t>
            </a:r>
            <a:r>
              <a:rPr lang="en-GB" dirty="0"/>
              <a:t> for </a:t>
            </a:r>
            <a:r>
              <a:rPr lang="en-GB" dirty="0" err="1"/>
              <a:t>neocortexapi</a:t>
            </a:r>
            <a:br>
              <a:rPr lang="en-GB" dirty="0"/>
            </a:br>
            <a:br>
              <a:rPr lang="en-GB" dirty="0"/>
            </a:br>
            <a:br>
              <a:rPr lang="en-GB" dirty="0"/>
            </a:br>
            <a:br>
              <a:rPr lang="en-GB" dirty="0"/>
            </a:br>
            <a:br>
              <a:rPr lang="en-GB" dirty="0"/>
            </a:br>
            <a:endParaRPr lang="en-DE" sz="2000" dirty="0">
              <a:solidFill>
                <a:schemeClr val="tx1"/>
              </a:solidFill>
            </a:endParaRPr>
          </a:p>
        </p:txBody>
      </p:sp>
      <p:pic>
        <p:nvPicPr>
          <p:cNvPr id="5" name="Content Placeholder 4">
            <a:extLst>
              <a:ext uri="{FF2B5EF4-FFF2-40B4-BE49-F238E27FC236}">
                <a16:creationId xmlns:a16="http://schemas.microsoft.com/office/drawing/2014/main" id="{358E5CBC-A879-77B3-444A-537B073849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73" y="1350594"/>
            <a:ext cx="9606047" cy="5253406"/>
          </a:xfrm>
        </p:spPr>
      </p:pic>
    </p:spTree>
    <p:extLst>
      <p:ext uri="{BB962C8B-B14F-4D97-AF65-F5344CB8AC3E}">
        <p14:creationId xmlns:p14="http://schemas.microsoft.com/office/powerpoint/2010/main" val="333279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692B-1EA1-B535-EC55-4E065E47FD24}"/>
              </a:ext>
            </a:extLst>
          </p:cNvPr>
          <p:cNvSpPr>
            <a:spLocks noGrp="1"/>
          </p:cNvSpPr>
          <p:nvPr>
            <p:ph type="title"/>
          </p:nvPr>
        </p:nvSpPr>
        <p:spPr>
          <a:xfrm>
            <a:off x="497573" y="591128"/>
            <a:ext cx="8596668" cy="951345"/>
          </a:xfrm>
        </p:spPr>
        <p:txBody>
          <a:bodyPr>
            <a:normAutofit fontScale="90000"/>
          </a:bodyPr>
          <a:lstStyle/>
          <a:p>
            <a:r>
              <a:rPr lang="en-GB" dirty="0" err="1"/>
              <a:t>Dockerfile</a:t>
            </a:r>
            <a:r>
              <a:rPr lang="en-GB" dirty="0"/>
              <a:t> for </a:t>
            </a:r>
            <a:r>
              <a:rPr lang="en-GB" dirty="0" err="1"/>
              <a:t>draw_figure</a:t>
            </a:r>
            <a:br>
              <a:rPr lang="en-GB" dirty="0"/>
            </a:br>
            <a:br>
              <a:rPr lang="en-GB" dirty="0"/>
            </a:br>
            <a:br>
              <a:rPr lang="en-GB" dirty="0"/>
            </a:br>
            <a:br>
              <a:rPr lang="en-GB" dirty="0"/>
            </a:br>
            <a:br>
              <a:rPr lang="en-GB" dirty="0"/>
            </a:br>
            <a:endParaRPr lang="en-DE" sz="2000" dirty="0">
              <a:solidFill>
                <a:schemeClr val="tx1"/>
              </a:solidFill>
            </a:endParaRPr>
          </a:p>
        </p:txBody>
      </p:sp>
      <p:sp>
        <p:nvSpPr>
          <p:cNvPr id="3" name="Content Placeholder 2"/>
          <p:cNvSpPr>
            <a:spLocks noGrp="1"/>
          </p:cNvSpPr>
          <p:nvPr>
            <p:ph idx="1"/>
          </p:nvPr>
        </p:nvSpPr>
        <p:spPr/>
        <p:txBody>
          <a:bodyPr/>
          <a:lstStyle/>
          <a:p>
            <a:endParaRPr lang="en-US"/>
          </a:p>
        </p:txBody>
      </p:sp>
      <p:pic>
        <p:nvPicPr>
          <p:cNvPr id="6" name="Content Placeholder 4">
            <a:extLst>
              <a:ext uri="{FF2B5EF4-FFF2-40B4-BE49-F238E27FC236}">
                <a16:creationId xmlns:a16="http://schemas.microsoft.com/office/drawing/2014/main" id="{CD3B53CD-B2E8-B4DF-8176-9986CC82B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7" y="1542473"/>
            <a:ext cx="9035845" cy="4620495"/>
          </a:xfrm>
          <a:prstGeom prst="rect">
            <a:avLst/>
          </a:prstGeom>
        </p:spPr>
      </p:pic>
    </p:spTree>
    <p:extLst>
      <p:ext uri="{BB962C8B-B14F-4D97-AF65-F5344CB8AC3E}">
        <p14:creationId xmlns:p14="http://schemas.microsoft.com/office/powerpoint/2010/main" val="161688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24868-AEC8-1C07-BEF3-00EA5C5407AD}"/>
              </a:ext>
            </a:extLst>
          </p:cNvPr>
          <p:cNvSpPr>
            <a:spLocks noGrp="1"/>
          </p:cNvSpPr>
          <p:nvPr>
            <p:ph type="title"/>
          </p:nvPr>
        </p:nvSpPr>
        <p:spPr/>
        <p:txBody>
          <a:bodyPr/>
          <a:lstStyle/>
          <a:p>
            <a:r>
              <a:rPr lang="de-DE" dirty="0"/>
              <a:t>Kubernetes (k8s)</a:t>
            </a:r>
            <a:endParaRPr lang="en-DE" dirty="0"/>
          </a:p>
        </p:txBody>
      </p:sp>
      <p:sp>
        <p:nvSpPr>
          <p:cNvPr id="3" name="Content Placeholder 2">
            <a:extLst>
              <a:ext uri="{FF2B5EF4-FFF2-40B4-BE49-F238E27FC236}">
                <a16:creationId xmlns:a16="http://schemas.microsoft.com/office/drawing/2014/main" id="{89EC723D-77D0-A5C3-E011-EC7DF4359EE8}"/>
              </a:ext>
            </a:extLst>
          </p:cNvPr>
          <p:cNvSpPr>
            <a:spLocks noGrp="1"/>
          </p:cNvSpPr>
          <p:nvPr>
            <p:ph idx="1"/>
          </p:nvPr>
        </p:nvSpPr>
        <p:spPr/>
        <p:txBody>
          <a:bodyPr/>
          <a:lstStyle/>
          <a:p>
            <a:pPr algn="l"/>
            <a:endParaRPr lang="en-DE" sz="1800" b="0" i="0" u="none" strike="noStrike" baseline="0" dirty="0">
              <a:solidFill>
                <a:srgbClr val="000000"/>
              </a:solidFill>
              <a:latin typeface="Times New Roman" panose="02020603050405020304" pitchFamily="18" charset="0"/>
            </a:endParaRPr>
          </a:p>
          <a:p>
            <a:r>
              <a:rPr lang="en-GB" sz="1800" b="0" i="0" u="none" strike="noStrike" baseline="0" dirty="0">
                <a:solidFill>
                  <a:srgbClr val="000000"/>
                </a:solidFill>
                <a:latin typeface="Times New Roman" panose="02020603050405020304" pitchFamily="18" charset="0"/>
              </a:rPr>
              <a:t>Kubernetes (also known as k8s or “</a:t>
            </a:r>
            <a:r>
              <a:rPr lang="en-GB" sz="1800" b="0" i="0" u="none" strike="noStrike" baseline="0" dirty="0" err="1">
                <a:solidFill>
                  <a:srgbClr val="000000"/>
                </a:solidFill>
                <a:latin typeface="Times New Roman" panose="02020603050405020304" pitchFamily="18" charset="0"/>
              </a:rPr>
              <a:t>kube</a:t>
            </a:r>
            <a:r>
              <a:rPr lang="en-GB" sz="1800" b="0" i="0" u="none" strike="noStrike" baseline="0" dirty="0">
                <a:solidFill>
                  <a:srgbClr val="000000"/>
                </a:solidFill>
                <a:latin typeface="Times New Roman" panose="02020603050405020304" pitchFamily="18" charset="0"/>
              </a:rPr>
              <a:t>”) is an open source container orchestration platform that automates many of the manual processes involved in deploying, managing, and scaling containerized applications. </a:t>
            </a:r>
          </a:p>
          <a:p>
            <a:r>
              <a:rPr lang="en-GB" sz="1800" b="0" i="0" u="none" strike="noStrike" baseline="0" dirty="0">
                <a:solidFill>
                  <a:srgbClr val="000000"/>
                </a:solidFill>
                <a:latin typeface="Times New Roman" panose="02020603050405020304" pitchFamily="18" charset="0"/>
              </a:rPr>
              <a:t>Originally developed and designed by engineers at Google as the Borg project, Kubernetes was donated to the Cloud Native Computing Foundation (CNCF) in 2015 </a:t>
            </a:r>
          </a:p>
          <a:p>
            <a:pPr algn="l"/>
            <a:endParaRPr lang="en-DE" sz="1800" b="0" i="0" u="none" strike="noStrike" baseline="0" dirty="0">
              <a:solidFill>
                <a:srgbClr val="000000"/>
              </a:solidFill>
            </a:endParaRPr>
          </a:p>
          <a:p>
            <a:pPr marL="0" indent="0">
              <a:buNone/>
            </a:pPr>
            <a:endParaRPr lang="en-DE" dirty="0"/>
          </a:p>
        </p:txBody>
      </p:sp>
    </p:spTree>
    <p:extLst>
      <p:ext uri="{BB962C8B-B14F-4D97-AF65-F5344CB8AC3E}">
        <p14:creationId xmlns:p14="http://schemas.microsoft.com/office/powerpoint/2010/main" val="222339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48E4-9347-3649-72A9-2F08B6399679}"/>
              </a:ext>
            </a:extLst>
          </p:cNvPr>
          <p:cNvSpPr>
            <a:spLocks noGrp="1"/>
          </p:cNvSpPr>
          <p:nvPr>
            <p:ph type="title"/>
          </p:nvPr>
        </p:nvSpPr>
        <p:spPr/>
        <p:txBody>
          <a:bodyPr/>
          <a:lstStyle/>
          <a:p>
            <a:r>
              <a:rPr lang="de-DE" sz="3600" b="0" i="0" u="none" strike="noStrike" baseline="0" dirty="0"/>
              <a:t>Kubernetes Architecture </a:t>
            </a:r>
            <a:br>
              <a:rPr lang="de-DE" sz="3600" b="0" i="0" u="none" strike="noStrike" baseline="0" dirty="0">
                <a:solidFill>
                  <a:srgbClr val="000000"/>
                </a:solidFill>
              </a:rPr>
            </a:br>
            <a:endParaRPr lang="en-DE" dirty="0"/>
          </a:p>
        </p:txBody>
      </p:sp>
      <p:pic>
        <p:nvPicPr>
          <p:cNvPr id="5" name="Content Placeholder 4">
            <a:extLst>
              <a:ext uri="{FF2B5EF4-FFF2-40B4-BE49-F238E27FC236}">
                <a16:creationId xmlns:a16="http://schemas.microsoft.com/office/drawing/2014/main" id="{6E521585-C6AE-03EA-F437-729F32BB052B}"/>
              </a:ext>
            </a:extLst>
          </p:cNvPr>
          <p:cNvPicPr>
            <a:picLocks noGrp="1" noChangeAspect="1"/>
          </p:cNvPicPr>
          <p:nvPr>
            <p:ph idx="1"/>
          </p:nvPr>
        </p:nvPicPr>
        <p:blipFill>
          <a:blip r:embed="rId2"/>
          <a:stretch>
            <a:fillRect/>
          </a:stretch>
        </p:blipFill>
        <p:spPr>
          <a:xfrm>
            <a:off x="677334" y="1265382"/>
            <a:ext cx="7462180" cy="5135418"/>
          </a:xfrm>
        </p:spPr>
      </p:pic>
    </p:spTree>
    <p:extLst>
      <p:ext uri="{BB962C8B-B14F-4D97-AF65-F5344CB8AC3E}">
        <p14:creationId xmlns:p14="http://schemas.microsoft.com/office/powerpoint/2010/main" val="238444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CCDD-808A-F704-6233-636E33EB7568}"/>
              </a:ext>
            </a:extLst>
          </p:cNvPr>
          <p:cNvSpPr>
            <a:spLocks noGrp="1"/>
          </p:cNvSpPr>
          <p:nvPr>
            <p:ph type="title"/>
          </p:nvPr>
        </p:nvSpPr>
        <p:spPr/>
        <p:txBody>
          <a:bodyPr/>
          <a:lstStyle/>
          <a:p>
            <a:r>
              <a:rPr lang="de-DE" dirty="0"/>
              <a:t>Multi Sequence Learning</a:t>
            </a:r>
            <a:endParaRPr lang="en-DE" dirty="0"/>
          </a:p>
        </p:txBody>
      </p:sp>
      <p:sp>
        <p:nvSpPr>
          <p:cNvPr id="3" name="Content Placeholder 2">
            <a:extLst>
              <a:ext uri="{FF2B5EF4-FFF2-40B4-BE49-F238E27FC236}">
                <a16:creationId xmlns:a16="http://schemas.microsoft.com/office/drawing/2014/main" id="{E167A015-0F4E-038D-0CAD-7E1E6346B58C}"/>
              </a:ext>
            </a:extLst>
          </p:cNvPr>
          <p:cNvSpPr>
            <a:spLocks noGrp="1"/>
          </p:cNvSpPr>
          <p:nvPr>
            <p:ph idx="1"/>
          </p:nvPr>
        </p:nvSpPr>
        <p:spPr/>
        <p:txBody>
          <a:bodyPr/>
          <a:lstStyle/>
          <a:p>
            <a:r>
              <a:rPr lang="en-GB" sz="1800" b="0" i="0" u="none" strike="noStrike" baseline="0" dirty="0">
                <a:solidFill>
                  <a:srgbClr val="000000"/>
                </a:solidFill>
                <a:latin typeface="Times New Roman" panose="02020603050405020304" pitchFamily="18" charset="0"/>
              </a:rPr>
              <a:t>Multisequence learning is an HTM-based system that learns and predicts numerous sequences of patterns at the same time. Multisequence learning involves learning and predicting each sequence of patterns using distinct Temporal Memory modules. </a:t>
            </a:r>
            <a:endParaRPr lang="en-DE" dirty="0"/>
          </a:p>
        </p:txBody>
      </p:sp>
    </p:spTree>
    <p:extLst>
      <p:ext uri="{BB962C8B-B14F-4D97-AF65-F5344CB8AC3E}">
        <p14:creationId xmlns:p14="http://schemas.microsoft.com/office/powerpoint/2010/main" val="672930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6FE0-B6FC-319B-0CA4-B561C0E314C7}"/>
              </a:ext>
            </a:extLst>
          </p:cNvPr>
          <p:cNvSpPr>
            <a:spLocks noGrp="1"/>
          </p:cNvSpPr>
          <p:nvPr>
            <p:ph type="title"/>
          </p:nvPr>
        </p:nvSpPr>
        <p:spPr/>
        <p:txBody>
          <a:bodyPr/>
          <a:lstStyle/>
          <a:p>
            <a:pPr algn="ctr"/>
            <a:r>
              <a:rPr lang="en-GB" dirty="0"/>
              <a:t>Command line arguments for different types of experiments</a:t>
            </a:r>
            <a:endParaRPr lang="en-DE" dirty="0"/>
          </a:p>
        </p:txBody>
      </p:sp>
      <p:pic>
        <p:nvPicPr>
          <p:cNvPr id="5" name="Content Placeholder 4">
            <a:extLst>
              <a:ext uri="{FF2B5EF4-FFF2-40B4-BE49-F238E27FC236}">
                <a16:creationId xmlns:a16="http://schemas.microsoft.com/office/drawing/2014/main" id="{AE765D4C-C35F-E2FA-2F53-DF6A988E3C7B}"/>
              </a:ext>
            </a:extLst>
          </p:cNvPr>
          <p:cNvPicPr>
            <a:picLocks noGrp="1" noChangeAspect="1"/>
          </p:cNvPicPr>
          <p:nvPr>
            <p:ph idx="1"/>
          </p:nvPr>
        </p:nvPicPr>
        <p:blipFill>
          <a:blip r:embed="rId2"/>
          <a:stretch>
            <a:fillRect/>
          </a:stretch>
        </p:blipFill>
        <p:spPr>
          <a:xfrm>
            <a:off x="267831" y="1773382"/>
            <a:ext cx="9761072" cy="4821382"/>
          </a:xfrm>
        </p:spPr>
      </p:pic>
    </p:spTree>
    <p:extLst>
      <p:ext uri="{BB962C8B-B14F-4D97-AF65-F5344CB8AC3E}">
        <p14:creationId xmlns:p14="http://schemas.microsoft.com/office/powerpoint/2010/main" val="290981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CCDD-808A-F704-6233-636E33EB7568}"/>
              </a:ext>
            </a:extLst>
          </p:cNvPr>
          <p:cNvSpPr>
            <a:spLocks noGrp="1"/>
          </p:cNvSpPr>
          <p:nvPr>
            <p:ph type="title"/>
          </p:nvPr>
        </p:nvSpPr>
        <p:spPr>
          <a:xfrm>
            <a:off x="677334" y="609600"/>
            <a:ext cx="8596668" cy="812800"/>
          </a:xfrm>
        </p:spPr>
        <p:txBody>
          <a:bodyPr/>
          <a:lstStyle/>
          <a:p>
            <a:r>
              <a:rPr lang="de-DE" dirty="0"/>
              <a:t>2-Step Process</a:t>
            </a:r>
            <a:endParaRPr lang="en-DE" dirty="0"/>
          </a:p>
        </p:txBody>
      </p:sp>
      <p:sp>
        <p:nvSpPr>
          <p:cNvPr id="3" name="Content Placeholder 2">
            <a:extLst>
              <a:ext uri="{FF2B5EF4-FFF2-40B4-BE49-F238E27FC236}">
                <a16:creationId xmlns:a16="http://schemas.microsoft.com/office/drawing/2014/main" id="{E167A015-0F4E-038D-0CAD-7E1E6346B58C}"/>
              </a:ext>
            </a:extLst>
          </p:cNvPr>
          <p:cNvSpPr>
            <a:spLocks noGrp="1"/>
          </p:cNvSpPr>
          <p:nvPr>
            <p:ph idx="1"/>
          </p:nvPr>
        </p:nvSpPr>
        <p:spPr/>
        <p:txBody>
          <a:bodyPr/>
          <a:lstStyle/>
          <a:p>
            <a:r>
              <a:rPr lang="en-GB" sz="1800" b="0" i="0" u="none" strike="noStrike" baseline="0" dirty="0">
                <a:solidFill>
                  <a:srgbClr val="000000"/>
                </a:solidFill>
                <a:latin typeface="Times New Roman" panose="02020603050405020304" pitchFamily="18" charset="0"/>
              </a:rPr>
              <a:t>There are 2 types of </a:t>
            </a:r>
            <a:r>
              <a:rPr lang="en-GB" sz="1800" b="0" i="0" u="none" strike="noStrike" baseline="0" dirty="0" err="1">
                <a:solidFill>
                  <a:srgbClr val="000000"/>
                </a:solidFill>
                <a:latin typeface="Times New Roman" panose="02020603050405020304" pitchFamily="18" charset="0"/>
              </a:rPr>
              <a:t>Dockerfile</a:t>
            </a:r>
            <a:r>
              <a:rPr lang="en-GB" sz="1800" b="0" i="0" u="none" strike="noStrike" baseline="0" dirty="0">
                <a:solidFill>
                  <a:srgbClr val="000000"/>
                </a:solidFill>
                <a:latin typeface="Times New Roman" panose="02020603050405020304" pitchFamily="18" charset="0"/>
              </a:rPr>
              <a:t> in this project</a:t>
            </a:r>
            <a:r>
              <a:rPr lang="en-GB" dirty="0">
                <a:solidFill>
                  <a:srgbClr val="000000"/>
                </a:solidFill>
                <a:latin typeface="Times New Roman" panose="02020603050405020304" pitchFamily="18" charset="0"/>
              </a:rPr>
              <a:t>.</a:t>
            </a:r>
          </a:p>
          <a:p>
            <a:pPr lvl="1"/>
            <a:r>
              <a:rPr lang="en-GB" dirty="0">
                <a:solidFill>
                  <a:srgbClr val="000000"/>
                </a:solidFill>
                <a:latin typeface="Times New Roman" panose="02020603050405020304" pitchFamily="18" charset="0"/>
              </a:rPr>
              <a:t>1. One for </a:t>
            </a:r>
            <a:r>
              <a:rPr lang="en-GB" dirty="0" err="1">
                <a:solidFill>
                  <a:srgbClr val="000000"/>
                </a:solidFill>
                <a:latin typeface="Times New Roman" panose="02020603050405020304" pitchFamily="18" charset="0"/>
              </a:rPr>
              <a:t>neocortexapi</a:t>
            </a:r>
            <a:r>
              <a:rPr lang="en-GB" dirty="0">
                <a:solidFill>
                  <a:srgbClr val="000000"/>
                </a:solidFill>
                <a:latin typeface="Times New Roman" panose="02020603050405020304" pitchFamily="18" charset="0"/>
              </a:rPr>
              <a:t> to generate SDR values which is being written in a text file inside container, by default it was being written in output window of Visual Studio.</a:t>
            </a:r>
          </a:p>
          <a:p>
            <a:pPr lvl="1"/>
            <a:r>
              <a:rPr lang="en-GB" dirty="0">
                <a:solidFill>
                  <a:srgbClr val="000000"/>
                </a:solidFill>
                <a:latin typeface="Times New Roman" panose="02020603050405020304" pitchFamily="18" charset="0"/>
              </a:rPr>
              <a:t>2. Second for draw_figure.py which takes the text file generated in above step as input and generate Column Activity Diagram.</a:t>
            </a:r>
            <a:endParaRPr lang="en-DE" dirty="0"/>
          </a:p>
        </p:txBody>
      </p:sp>
    </p:spTree>
    <p:extLst>
      <p:ext uri="{BB962C8B-B14F-4D97-AF65-F5344CB8AC3E}">
        <p14:creationId xmlns:p14="http://schemas.microsoft.com/office/powerpoint/2010/main" val="322200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SDR values in logs (for step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902" y="2160588"/>
            <a:ext cx="7306234" cy="3881437"/>
          </a:xfrm>
        </p:spPr>
      </p:pic>
    </p:spTree>
    <p:extLst>
      <p:ext uri="{BB962C8B-B14F-4D97-AF65-F5344CB8AC3E}">
        <p14:creationId xmlns:p14="http://schemas.microsoft.com/office/powerpoint/2010/main" val="2358682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SDR values in text file (for step 1)</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457394" cy="4387273"/>
          </a:xfrm>
        </p:spPr>
      </p:pic>
    </p:spTree>
    <p:extLst>
      <p:ext uri="{BB962C8B-B14F-4D97-AF65-F5344CB8AC3E}">
        <p14:creationId xmlns:p14="http://schemas.microsoft.com/office/powerpoint/2010/main" val="2179070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66D7-618B-DA88-0071-27132C7EE0C7}"/>
              </a:ext>
            </a:extLst>
          </p:cNvPr>
          <p:cNvSpPr>
            <a:spLocks noGrp="1"/>
          </p:cNvSpPr>
          <p:nvPr>
            <p:ph type="title"/>
          </p:nvPr>
        </p:nvSpPr>
        <p:spPr/>
        <p:txBody>
          <a:bodyPr/>
          <a:lstStyle/>
          <a:p>
            <a:r>
              <a:rPr lang="en-GB" dirty="0"/>
              <a:t>Objective</a:t>
            </a:r>
            <a:endParaRPr lang="en-DE" dirty="0"/>
          </a:p>
        </p:txBody>
      </p:sp>
      <p:sp>
        <p:nvSpPr>
          <p:cNvPr id="3" name="Content Placeholder 2">
            <a:extLst>
              <a:ext uri="{FF2B5EF4-FFF2-40B4-BE49-F238E27FC236}">
                <a16:creationId xmlns:a16="http://schemas.microsoft.com/office/drawing/2014/main" id="{6008C450-338E-0575-DA37-6651BAA57A7A}"/>
              </a:ext>
            </a:extLst>
          </p:cNvPr>
          <p:cNvSpPr>
            <a:spLocks noGrp="1"/>
          </p:cNvSpPr>
          <p:nvPr>
            <p:ph idx="1"/>
          </p:nvPr>
        </p:nvSpPr>
        <p:spPr/>
        <p:txBody>
          <a:bodyPr/>
          <a:lstStyle/>
          <a:p>
            <a:r>
              <a:rPr lang="en-GB" dirty="0"/>
              <a:t>The objective of this project is to run the experiment on Spatial Learning and Multisequence Learning and try to understand how they work and how to put the code in docker container.</a:t>
            </a:r>
          </a:p>
          <a:p>
            <a:r>
              <a:rPr lang="en-GB" dirty="0"/>
              <a:t>Analyse input and output arguments and decide how to change existing experiments to run them by providing arguments as command/line arguments. Analyse the performance of both experiments and try to find out which part of the code in the SP and TM can be improved.</a:t>
            </a:r>
          </a:p>
          <a:p>
            <a:endParaRPr lang="en-DE" dirty="0"/>
          </a:p>
        </p:txBody>
      </p:sp>
    </p:spTree>
    <p:extLst>
      <p:ext uri="{BB962C8B-B14F-4D97-AF65-F5344CB8AC3E}">
        <p14:creationId xmlns:p14="http://schemas.microsoft.com/office/powerpoint/2010/main" val="317381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Draw_file</a:t>
            </a:r>
            <a:r>
              <a:rPr lang="en-US" dirty="0"/>
              <a:t> (for step 2)</a:t>
            </a:r>
          </a:p>
        </p:txBody>
      </p:sp>
      <p:sp>
        <p:nvSpPr>
          <p:cNvPr id="3" name="Content Placeholder 2"/>
          <p:cNvSpPr>
            <a:spLocks noGrp="1"/>
          </p:cNvSpPr>
          <p:nvPr>
            <p:ph idx="1"/>
          </p:nvPr>
        </p:nvSpPr>
        <p:spPr/>
        <p:txBody>
          <a:bodyPr/>
          <a:lstStyle/>
          <a:p>
            <a:endParaRPr lang="en-US"/>
          </a:p>
        </p:txBody>
      </p:sp>
      <p:pic>
        <p:nvPicPr>
          <p:cNvPr id="6" name="Content Placeholder 4">
            <a:extLst>
              <a:ext uri="{FF2B5EF4-FFF2-40B4-BE49-F238E27FC236}">
                <a16:creationId xmlns:a16="http://schemas.microsoft.com/office/drawing/2014/main" id="{A08D3B1B-0C03-D8A0-4F95-CF28901DD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96" y="1459346"/>
            <a:ext cx="8596667" cy="4111625"/>
          </a:xfrm>
          <a:prstGeom prst="rect">
            <a:avLst/>
          </a:prstGeom>
        </p:spPr>
      </p:pic>
    </p:spTree>
    <p:extLst>
      <p:ext uri="{BB962C8B-B14F-4D97-AF65-F5344CB8AC3E}">
        <p14:creationId xmlns:p14="http://schemas.microsoft.com/office/powerpoint/2010/main" val="2128297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1508-D983-291E-6A95-0565D820F31F}"/>
              </a:ext>
            </a:extLst>
          </p:cNvPr>
          <p:cNvSpPr>
            <a:spLocks noGrp="1"/>
          </p:cNvSpPr>
          <p:nvPr>
            <p:ph type="title"/>
          </p:nvPr>
        </p:nvSpPr>
        <p:spPr/>
        <p:txBody>
          <a:bodyPr>
            <a:normAutofit/>
          </a:bodyPr>
          <a:lstStyle/>
          <a:p>
            <a:r>
              <a:rPr lang="de-DE" dirty="0"/>
              <a:t>Column Activity Diagrams</a:t>
            </a:r>
            <a:br>
              <a:rPr lang="de-DE" dirty="0"/>
            </a:br>
            <a:r>
              <a:rPr lang="en-GB" sz="2000" dirty="0">
                <a:solidFill>
                  <a:schemeClr val="tx1"/>
                </a:solidFill>
              </a:rPr>
              <a:t>Python project takes SDR values as input and generates Column Activity Diagrams.</a:t>
            </a:r>
            <a:endParaRPr lang="en-DE" sz="2000" dirty="0">
              <a:solidFill>
                <a:schemeClr val="tx1"/>
              </a:solidFill>
            </a:endParaRPr>
          </a:p>
        </p:txBody>
      </p:sp>
      <p:pic>
        <p:nvPicPr>
          <p:cNvPr id="7" name="Content Placeholder 6">
            <a:extLst>
              <a:ext uri="{FF2B5EF4-FFF2-40B4-BE49-F238E27FC236}">
                <a16:creationId xmlns:a16="http://schemas.microsoft.com/office/drawing/2014/main" id="{782211AF-DABC-D85E-37C0-6D3028AD715B}"/>
              </a:ext>
            </a:extLst>
          </p:cNvPr>
          <p:cNvPicPr>
            <a:picLocks noGrp="1" noChangeAspect="1"/>
          </p:cNvPicPr>
          <p:nvPr>
            <p:ph idx="1"/>
          </p:nvPr>
        </p:nvPicPr>
        <p:blipFill>
          <a:blip r:embed="rId2"/>
          <a:stretch>
            <a:fillRect/>
          </a:stretch>
        </p:blipFill>
        <p:spPr>
          <a:xfrm>
            <a:off x="2998839" y="2160588"/>
            <a:ext cx="2966817" cy="3881437"/>
          </a:xfrm>
        </p:spPr>
      </p:pic>
    </p:spTree>
    <p:extLst>
      <p:ext uri="{BB962C8B-B14F-4D97-AF65-F5344CB8AC3E}">
        <p14:creationId xmlns:p14="http://schemas.microsoft.com/office/powerpoint/2010/main" val="1172755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0E2A-F1E3-73D5-3A82-DC6093098BAD}"/>
              </a:ext>
            </a:extLst>
          </p:cNvPr>
          <p:cNvSpPr>
            <a:spLocks noGrp="1"/>
          </p:cNvSpPr>
          <p:nvPr>
            <p:ph type="title"/>
          </p:nvPr>
        </p:nvSpPr>
        <p:spPr/>
        <p:txBody>
          <a:bodyPr/>
          <a:lstStyle/>
          <a:p>
            <a:r>
              <a:rPr lang="en-GB" dirty="0"/>
              <a:t>Conclusion</a:t>
            </a:r>
            <a:endParaRPr lang="en-DE" dirty="0"/>
          </a:p>
        </p:txBody>
      </p:sp>
      <p:sp>
        <p:nvSpPr>
          <p:cNvPr id="3" name="Content Placeholder 2">
            <a:extLst>
              <a:ext uri="{FF2B5EF4-FFF2-40B4-BE49-F238E27FC236}">
                <a16:creationId xmlns:a16="http://schemas.microsoft.com/office/drawing/2014/main" id="{B22D6A5A-4859-0B4D-30F9-92CEE8AA40EC}"/>
              </a:ext>
            </a:extLst>
          </p:cNvPr>
          <p:cNvSpPr>
            <a:spLocks noGrp="1"/>
          </p:cNvSpPr>
          <p:nvPr>
            <p:ph idx="1"/>
          </p:nvPr>
        </p:nvSpPr>
        <p:spPr/>
        <p:txBody>
          <a:bodyPr/>
          <a:lstStyle/>
          <a:p>
            <a:r>
              <a:rPr lang="en-US" dirty="0"/>
              <a:t>As described in above slides these </a:t>
            </a:r>
            <a:r>
              <a:rPr lang="en-US" dirty="0" err="1"/>
              <a:t>Dockerfile</a:t>
            </a:r>
            <a:r>
              <a:rPr lang="en-US" dirty="0"/>
              <a:t> can be used to run the project on any computer regardless of their host operating system e.g. Linux, Windows or </a:t>
            </a:r>
            <a:r>
              <a:rPr lang="en-US" dirty="0" err="1"/>
              <a:t>MacOS</a:t>
            </a:r>
            <a:endParaRPr lang="en-US" dirty="0"/>
          </a:p>
          <a:p>
            <a:r>
              <a:rPr lang="en-US" dirty="0"/>
              <a:t>Docker images can be pushed into any Docker registry for example </a:t>
            </a:r>
            <a:r>
              <a:rPr lang="en-US" dirty="0" err="1"/>
              <a:t>DockerHub</a:t>
            </a:r>
            <a:r>
              <a:rPr lang="en-US" dirty="0"/>
              <a:t> or Azure Container </a:t>
            </a:r>
            <a:r>
              <a:rPr lang="en-US" dirty="0" err="1"/>
              <a:t>Registery</a:t>
            </a:r>
            <a:r>
              <a:rPr lang="en-US" dirty="0"/>
              <a:t> or any other cloud provider.</a:t>
            </a:r>
          </a:p>
          <a:p>
            <a:r>
              <a:rPr lang="en-US" dirty="0"/>
              <a:t>This implementation gives the advantages of platform independence.</a:t>
            </a:r>
          </a:p>
          <a:p>
            <a:r>
              <a:rPr lang="en-US" dirty="0"/>
              <a:t>This implementation also gives the advantage to scale the container as per requirements.</a:t>
            </a:r>
            <a:endParaRPr lang="en-DE" dirty="0"/>
          </a:p>
        </p:txBody>
      </p:sp>
    </p:spTree>
    <p:extLst>
      <p:ext uri="{BB962C8B-B14F-4D97-AF65-F5344CB8AC3E}">
        <p14:creationId xmlns:p14="http://schemas.microsoft.com/office/powerpoint/2010/main" val="269137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74DF3-60E6-0833-F98A-CDF6E56CE5F9}"/>
              </a:ext>
            </a:extLst>
          </p:cNvPr>
          <p:cNvSpPr>
            <a:spLocks noGrp="1"/>
          </p:cNvSpPr>
          <p:nvPr>
            <p:ph type="title"/>
          </p:nvPr>
        </p:nvSpPr>
        <p:spPr/>
        <p:txBody>
          <a:bodyPr/>
          <a:lstStyle/>
          <a:p>
            <a:r>
              <a:rPr lang="en-GB" dirty="0"/>
              <a:t>References</a:t>
            </a:r>
            <a:endParaRPr lang="en-DE" dirty="0"/>
          </a:p>
        </p:txBody>
      </p:sp>
      <p:sp>
        <p:nvSpPr>
          <p:cNvPr id="3" name="Content Placeholder 2">
            <a:extLst>
              <a:ext uri="{FF2B5EF4-FFF2-40B4-BE49-F238E27FC236}">
                <a16:creationId xmlns:a16="http://schemas.microsoft.com/office/drawing/2014/main" id="{A6012DED-5187-C3D6-CBBE-50067383217A}"/>
              </a:ext>
            </a:extLst>
          </p:cNvPr>
          <p:cNvSpPr>
            <a:spLocks noGrp="1"/>
          </p:cNvSpPr>
          <p:nvPr>
            <p:ph idx="1"/>
          </p:nvPr>
        </p:nvSpPr>
        <p:spPr/>
        <p:txBody>
          <a:bodyPr>
            <a:normAutofit fontScale="77500" lnSpcReduction="20000"/>
          </a:bodyPr>
          <a:lstStyle/>
          <a:p>
            <a:pPr algn="l"/>
            <a:endParaRPr lang="en-DE" sz="1800" b="0" i="0" u="none" strike="noStrike" baseline="0" dirty="0">
              <a:solidFill>
                <a:srgbClr val="000000"/>
              </a:solidFill>
              <a:latin typeface="Times New Roman" panose="02020603050405020304" pitchFamily="18" charset="0"/>
            </a:endParaRPr>
          </a:p>
          <a:p>
            <a:r>
              <a:rPr lang="de-DE" sz="1800" b="0" i="0" u="none" strike="noStrike" baseline="0" dirty="0">
                <a:solidFill>
                  <a:srgbClr val="000000"/>
                </a:solidFill>
                <a:latin typeface="Times New Roman" panose="02020603050405020304" pitchFamily="18" charset="0"/>
              </a:rPr>
              <a:t>[1] Estrada, Z. et al. 2014, A performance evaluation of sequence alignment software in virtualized environments, in: 14th IEEE/ACM International Symposium on Cluster, Cloud and Grid Computing, (CCGrid), IEEE, 2014. </a:t>
            </a:r>
          </a:p>
          <a:p>
            <a:r>
              <a:rPr lang="en-GB" sz="1800" b="0" i="0" u="none" strike="noStrike" baseline="0" dirty="0">
                <a:solidFill>
                  <a:srgbClr val="000000"/>
                </a:solidFill>
                <a:latin typeface="Times New Roman" panose="02020603050405020304" pitchFamily="18" charset="0"/>
              </a:rPr>
              <a:t>[2] Hwang, J., Zeng S. and Wood, T. 2013, A component-based performance comparison of four hypervisors, in: IFIP/IEEE International Symposium on Integrated Network Management, (IM 2013), IEEE, 2013. </a:t>
            </a:r>
          </a:p>
          <a:p>
            <a:r>
              <a:rPr lang="en-GB" sz="1800" b="0" i="0" u="none" strike="noStrike" baseline="0" dirty="0">
                <a:solidFill>
                  <a:srgbClr val="000000"/>
                </a:solidFill>
                <a:latin typeface="Times New Roman" panose="02020603050405020304" pitchFamily="18" charset="0"/>
              </a:rPr>
              <a:t>[3] </a:t>
            </a:r>
            <a:r>
              <a:rPr lang="en-GB" sz="1800" b="0" i="0" u="none" strike="noStrike" baseline="0" dirty="0" err="1">
                <a:solidFill>
                  <a:srgbClr val="000000"/>
                </a:solidFill>
                <a:latin typeface="Times New Roman" panose="02020603050405020304" pitchFamily="18" charset="0"/>
              </a:rPr>
              <a:t>Pahl</a:t>
            </a:r>
            <a:r>
              <a:rPr lang="en-GB" sz="1800" b="0" i="0" u="none" strike="noStrike" baseline="0" dirty="0">
                <a:solidFill>
                  <a:srgbClr val="000000"/>
                </a:solidFill>
                <a:latin typeface="Times New Roman" panose="02020603050405020304" pitchFamily="18" charset="0"/>
              </a:rPr>
              <a:t>, C., </a:t>
            </a:r>
            <a:r>
              <a:rPr lang="en-GB" sz="1800" b="0" i="0" u="none" strike="noStrike" baseline="0" dirty="0" err="1">
                <a:solidFill>
                  <a:srgbClr val="000000"/>
                </a:solidFill>
                <a:latin typeface="Times New Roman" panose="02020603050405020304" pitchFamily="18" charset="0"/>
              </a:rPr>
              <a:t>Brogi</a:t>
            </a:r>
            <a:r>
              <a:rPr lang="en-GB" sz="1800" b="0" i="0" u="none" strike="noStrike" baseline="0" dirty="0">
                <a:solidFill>
                  <a:srgbClr val="000000"/>
                </a:solidFill>
                <a:latin typeface="Times New Roman" panose="02020603050405020304" pitchFamily="18" charset="0"/>
              </a:rPr>
              <a:t>, A., </a:t>
            </a:r>
            <a:r>
              <a:rPr lang="en-GB" sz="1800" b="0" i="0" u="none" strike="noStrike" baseline="0" dirty="0" err="1">
                <a:solidFill>
                  <a:srgbClr val="000000"/>
                </a:solidFill>
                <a:latin typeface="Times New Roman" panose="02020603050405020304" pitchFamily="18" charset="0"/>
              </a:rPr>
              <a:t>Soldani</a:t>
            </a:r>
            <a:r>
              <a:rPr lang="en-GB" sz="1800" b="0" i="0" u="none" strike="noStrike" baseline="0" dirty="0">
                <a:solidFill>
                  <a:srgbClr val="000000"/>
                </a:solidFill>
                <a:latin typeface="Times New Roman" panose="02020603050405020304" pitchFamily="18" charset="0"/>
              </a:rPr>
              <a:t>, J. and </a:t>
            </a:r>
            <a:r>
              <a:rPr lang="en-GB" sz="1800" b="0" i="0" u="none" strike="noStrike" baseline="0" dirty="0" err="1">
                <a:solidFill>
                  <a:srgbClr val="000000"/>
                </a:solidFill>
                <a:latin typeface="Times New Roman" panose="02020603050405020304" pitchFamily="18" charset="0"/>
              </a:rPr>
              <a:t>Jamshidi</a:t>
            </a:r>
            <a:r>
              <a:rPr lang="en-GB" sz="1800" b="0" i="0" u="none" strike="noStrike" baseline="0" dirty="0">
                <a:solidFill>
                  <a:srgbClr val="000000"/>
                </a:solidFill>
                <a:latin typeface="Times New Roman" panose="02020603050405020304" pitchFamily="18" charset="0"/>
              </a:rPr>
              <a:t>, P. 2019, Cloud Container Technologies: A State-of-the-Art Review, IEEE Transactions on Cloud Computing, Vol. 7, No. 3. </a:t>
            </a:r>
          </a:p>
          <a:p>
            <a:r>
              <a:rPr lang="de-DE" sz="1800" b="0" i="0" u="none" strike="noStrike" baseline="0" dirty="0">
                <a:solidFill>
                  <a:srgbClr val="000000"/>
                </a:solidFill>
                <a:latin typeface="Times New Roman" panose="02020603050405020304" pitchFamily="18" charset="0"/>
              </a:rPr>
              <a:t>[4] Soltesz, S. et al. 2007, Container-based operating system virtualization: a scalable, high-performance alternative tohypervisors, SIGOPS Oper. Syst. Rev. 41 (3) 275–287. </a:t>
            </a:r>
          </a:p>
          <a:p>
            <a:r>
              <a:rPr lang="de-DE" sz="1800" b="0" i="0" u="none" strike="noStrike" baseline="0" dirty="0">
                <a:solidFill>
                  <a:srgbClr val="000000"/>
                </a:solidFill>
                <a:latin typeface="Times New Roman" panose="02020603050405020304" pitchFamily="18" charset="0"/>
              </a:rPr>
              <a:t>[5] Varrette, S. et al. 2013, HPC performance and energy-efficiency of Xen, KVMand VMware hypervisors, in: 25th International Symposium on Computer Architecture and High Performance Computing, (SBAC-PAD), IEEE, 2013. </a:t>
            </a:r>
          </a:p>
          <a:p>
            <a:r>
              <a:rPr lang="en-GB" sz="1800" b="0" i="0" u="none" strike="noStrike" baseline="0" dirty="0">
                <a:solidFill>
                  <a:srgbClr val="000000"/>
                </a:solidFill>
                <a:latin typeface="Times New Roman" panose="02020603050405020304" pitchFamily="18" charset="0"/>
              </a:rPr>
              <a:t>[6] </a:t>
            </a:r>
            <a:r>
              <a:rPr lang="en-GB" sz="1800" b="0" i="0" u="none" strike="noStrike" baseline="0" dirty="0" err="1">
                <a:solidFill>
                  <a:srgbClr val="000000"/>
                </a:solidFill>
                <a:latin typeface="Times New Roman" panose="02020603050405020304" pitchFamily="18" charset="0"/>
              </a:rPr>
              <a:t>Abdellatief</a:t>
            </a:r>
            <a:r>
              <a:rPr lang="en-GB" sz="1800" b="0" i="0" u="none" strike="noStrike" baseline="0" dirty="0">
                <a:solidFill>
                  <a:srgbClr val="000000"/>
                </a:solidFill>
                <a:latin typeface="Times New Roman" panose="02020603050405020304" pitchFamily="18" charset="0"/>
              </a:rPr>
              <a:t>, E., </a:t>
            </a:r>
            <a:r>
              <a:rPr lang="en-GB" sz="1800" b="0" i="0" u="none" strike="noStrike" baseline="0" dirty="0" err="1">
                <a:solidFill>
                  <a:srgbClr val="000000"/>
                </a:solidFill>
                <a:latin typeface="Times New Roman" panose="02020603050405020304" pitchFamily="18" charset="0"/>
              </a:rPr>
              <a:t>Abdelbaki</a:t>
            </a:r>
            <a:r>
              <a:rPr lang="en-GB" sz="1800" b="0" i="0" u="none" strike="noStrike" baseline="0" dirty="0">
                <a:solidFill>
                  <a:srgbClr val="000000"/>
                </a:solidFill>
                <a:latin typeface="Times New Roman" panose="02020603050405020304" pitchFamily="18" charset="0"/>
              </a:rPr>
              <a:t>, N. 2013, Performance evaluation and comparison of the top market virtualization hypervisors, in: 2013 8th International Conference on Computer Engineering &amp; Systems, (ICCES), IEEE </a:t>
            </a:r>
          </a:p>
          <a:p>
            <a:pPr marL="0" indent="0">
              <a:buNone/>
            </a:pPr>
            <a:endParaRPr lang="en-DE" dirty="0"/>
          </a:p>
        </p:txBody>
      </p:sp>
    </p:spTree>
    <p:extLst>
      <p:ext uri="{BB962C8B-B14F-4D97-AF65-F5344CB8AC3E}">
        <p14:creationId xmlns:p14="http://schemas.microsoft.com/office/powerpoint/2010/main" val="226821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EBBA-78D8-9718-7755-9DC89073BB46}"/>
              </a:ext>
            </a:extLst>
          </p:cNvPr>
          <p:cNvSpPr>
            <a:spLocks noGrp="1"/>
          </p:cNvSpPr>
          <p:nvPr>
            <p:ph type="title"/>
          </p:nvPr>
        </p:nvSpPr>
        <p:spPr/>
        <p:txBody>
          <a:bodyPr/>
          <a:lstStyle/>
          <a:p>
            <a:pPr algn="ctr"/>
            <a:r>
              <a:rPr lang="en-GB" dirty="0"/>
              <a:t>Thank you</a:t>
            </a:r>
            <a:endParaRPr lang="en-DE" dirty="0"/>
          </a:p>
        </p:txBody>
      </p:sp>
      <p:sp>
        <p:nvSpPr>
          <p:cNvPr id="3" name="Content Placeholder 2">
            <a:extLst>
              <a:ext uri="{FF2B5EF4-FFF2-40B4-BE49-F238E27FC236}">
                <a16:creationId xmlns:a16="http://schemas.microsoft.com/office/drawing/2014/main" id="{CA987618-1280-0366-B86C-2788D8F25112}"/>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1121448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DEA4-03E1-10C0-EC90-CA9ED3B705E4}"/>
              </a:ext>
            </a:extLst>
          </p:cNvPr>
          <p:cNvSpPr>
            <a:spLocks noGrp="1"/>
          </p:cNvSpPr>
          <p:nvPr>
            <p:ph type="title"/>
          </p:nvPr>
        </p:nvSpPr>
        <p:spPr/>
        <p:txBody>
          <a:bodyPr/>
          <a:lstStyle/>
          <a:p>
            <a:r>
              <a:rPr lang="en-GB" dirty="0"/>
              <a:t>Agenda</a:t>
            </a:r>
            <a:endParaRPr lang="en-DE" dirty="0"/>
          </a:p>
        </p:txBody>
      </p:sp>
      <p:sp>
        <p:nvSpPr>
          <p:cNvPr id="3" name="Content Placeholder 2">
            <a:extLst>
              <a:ext uri="{FF2B5EF4-FFF2-40B4-BE49-F238E27FC236}">
                <a16:creationId xmlns:a16="http://schemas.microsoft.com/office/drawing/2014/main" id="{46FDA48F-9131-9817-F01A-1BC76EC2B3F0}"/>
              </a:ext>
            </a:extLst>
          </p:cNvPr>
          <p:cNvSpPr>
            <a:spLocks noGrp="1"/>
          </p:cNvSpPr>
          <p:nvPr>
            <p:ph idx="1"/>
          </p:nvPr>
        </p:nvSpPr>
        <p:spPr>
          <a:xfrm>
            <a:off x="677334" y="1930400"/>
            <a:ext cx="8596668" cy="3880773"/>
          </a:xfrm>
        </p:spPr>
        <p:txBody>
          <a:bodyPr/>
          <a:lstStyle/>
          <a:p>
            <a:r>
              <a:rPr lang="en-GB" dirty="0"/>
              <a:t>Introduction</a:t>
            </a:r>
          </a:p>
          <a:p>
            <a:r>
              <a:rPr lang="en-GB" dirty="0"/>
              <a:t>Containerization</a:t>
            </a:r>
          </a:p>
          <a:p>
            <a:r>
              <a:rPr lang="en-GB" dirty="0"/>
              <a:t>Docker</a:t>
            </a:r>
          </a:p>
          <a:p>
            <a:r>
              <a:rPr lang="en-GB" dirty="0"/>
              <a:t>Kubernetes</a:t>
            </a:r>
          </a:p>
          <a:p>
            <a:r>
              <a:rPr lang="en-GB" dirty="0"/>
              <a:t>Command Line Arguments</a:t>
            </a:r>
          </a:p>
          <a:p>
            <a:r>
              <a:rPr lang="en-GB" dirty="0"/>
              <a:t>2-Step Process</a:t>
            </a:r>
          </a:p>
          <a:p>
            <a:r>
              <a:rPr lang="en-GB" dirty="0"/>
              <a:t>Result</a:t>
            </a:r>
          </a:p>
          <a:p>
            <a:r>
              <a:rPr lang="en-GB" dirty="0"/>
              <a:t>Conclusion</a:t>
            </a:r>
          </a:p>
          <a:p>
            <a:r>
              <a:rPr lang="en-GB" dirty="0"/>
              <a:t>References</a:t>
            </a:r>
          </a:p>
          <a:p>
            <a:pPr marL="0" indent="0">
              <a:buNone/>
            </a:pPr>
            <a:endParaRPr lang="en-GB" dirty="0"/>
          </a:p>
          <a:p>
            <a:endParaRPr lang="en-DE" dirty="0"/>
          </a:p>
        </p:txBody>
      </p:sp>
    </p:spTree>
    <p:extLst>
      <p:ext uri="{BB962C8B-B14F-4D97-AF65-F5344CB8AC3E}">
        <p14:creationId xmlns:p14="http://schemas.microsoft.com/office/powerpoint/2010/main" val="142195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3B38-3B28-E3A0-DC68-A28196EEE113}"/>
              </a:ext>
            </a:extLst>
          </p:cNvPr>
          <p:cNvSpPr>
            <a:spLocks noGrp="1"/>
          </p:cNvSpPr>
          <p:nvPr>
            <p:ph type="title"/>
          </p:nvPr>
        </p:nvSpPr>
        <p:spPr/>
        <p:txBody>
          <a:bodyPr/>
          <a:lstStyle/>
          <a:p>
            <a:r>
              <a:rPr lang="en-GB" dirty="0"/>
              <a:t>Introduction</a:t>
            </a:r>
            <a:endParaRPr lang="en-DE" dirty="0"/>
          </a:p>
        </p:txBody>
      </p:sp>
      <p:sp>
        <p:nvSpPr>
          <p:cNvPr id="3" name="Content Placeholder 2">
            <a:extLst>
              <a:ext uri="{FF2B5EF4-FFF2-40B4-BE49-F238E27FC236}">
                <a16:creationId xmlns:a16="http://schemas.microsoft.com/office/drawing/2014/main" id="{719C9CCC-D1BB-C336-0946-E8A4FDD25DE4}"/>
              </a:ext>
            </a:extLst>
          </p:cNvPr>
          <p:cNvSpPr>
            <a:spLocks noGrp="1"/>
          </p:cNvSpPr>
          <p:nvPr>
            <p:ph idx="1"/>
          </p:nvPr>
        </p:nvSpPr>
        <p:spPr/>
        <p:txBody>
          <a:bodyPr/>
          <a:lstStyle/>
          <a:p>
            <a:r>
              <a:rPr lang="en-US" dirty="0"/>
              <a:t>In the digital landscape, there are numerous powerful tools, each holding the potential to transform how things work. One such ground-breaking technology is, without doubt, Containerization – specifically, through Docker.</a:t>
            </a:r>
          </a:p>
          <a:p>
            <a:r>
              <a:rPr lang="en-US" dirty="0"/>
              <a:t>In the vast ocean of software development, containers have surfaced as the most agile units of software, packing all the prerequisites to build, ship, and deploy applications.</a:t>
            </a:r>
            <a:endParaRPr lang="en-DE" dirty="0"/>
          </a:p>
        </p:txBody>
      </p:sp>
    </p:spTree>
    <p:extLst>
      <p:ext uri="{BB962C8B-B14F-4D97-AF65-F5344CB8AC3E}">
        <p14:creationId xmlns:p14="http://schemas.microsoft.com/office/powerpoint/2010/main" val="9376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DEE7B-1E95-09E5-D778-FE5C0BF2C01A}"/>
              </a:ext>
            </a:extLst>
          </p:cNvPr>
          <p:cNvSpPr>
            <a:spLocks noGrp="1"/>
          </p:cNvSpPr>
          <p:nvPr>
            <p:ph type="title"/>
          </p:nvPr>
        </p:nvSpPr>
        <p:spPr/>
        <p:txBody>
          <a:bodyPr/>
          <a:lstStyle/>
          <a:p>
            <a:r>
              <a:rPr lang="de-DE" dirty="0"/>
              <a:t>Containerization</a:t>
            </a:r>
            <a:endParaRPr lang="en-DE" dirty="0"/>
          </a:p>
        </p:txBody>
      </p:sp>
      <p:sp>
        <p:nvSpPr>
          <p:cNvPr id="3" name="Content Placeholder 2">
            <a:extLst>
              <a:ext uri="{FF2B5EF4-FFF2-40B4-BE49-F238E27FC236}">
                <a16:creationId xmlns:a16="http://schemas.microsoft.com/office/drawing/2014/main" id="{34C20157-D846-D9BB-7425-32AC51E667F2}"/>
              </a:ext>
            </a:extLst>
          </p:cNvPr>
          <p:cNvSpPr>
            <a:spLocks noGrp="1"/>
          </p:cNvSpPr>
          <p:nvPr>
            <p:ph idx="1"/>
          </p:nvPr>
        </p:nvSpPr>
        <p:spPr/>
        <p:txBody>
          <a:bodyPr/>
          <a:lstStyle/>
          <a:p>
            <a:r>
              <a:rPr lang="x-none" sz="1800" spc="-5" dirty="0">
                <a:effectLst/>
                <a:latin typeface="Times New Roman" panose="02020603050405020304" pitchFamily="18" charset="0"/>
                <a:ea typeface="SimSun" panose="02010600030101010101" pitchFamily="2" charset="-122"/>
              </a:rPr>
              <a:t>Containerization is a software deployment process that bundles an application’s code with all the files and libraries it needs to run on any infrastructure. </a:t>
            </a:r>
            <a:endParaRPr lang="en-GB" sz="1800" spc="-5" dirty="0">
              <a:effectLst/>
              <a:latin typeface="Times New Roman" panose="02020603050405020304" pitchFamily="18" charset="0"/>
              <a:ea typeface="SimSun" panose="02010600030101010101" pitchFamily="2" charset="-122"/>
            </a:endParaRPr>
          </a:p>
          <a:p>
            <a:r>
              <a:rPr lang="x-none" sz="1800" spc="-5" dirty="0">
                <a:effectLst/>
                <a:latin typeface="Times New Roman" panose="02020603050405020304" pitchFamily="18" charset="0"/>
                <a:ea typeface="SimSun" panose="02010600030101010101" pitchFamily="2" charset="-122"/>
              </a:rPr>
              <a:t>Traditionally, to run any application on your computer, you had to install the version that matched your machine’s operating system. For example, you needed to install the Windows version of a software package on a Windows machine. </a:t>
            </a:r>
            <a:endParaRPr lang="en-GB" sz="1800" spc="-5" dirty="0">
              <a:effectLst/>
              <a:latin typeface="Times New Roman" panose="02020603050405020304" pitchFamily="18" charset="0"/>
              <a:ea typeface="SimSun" panose="02010600030101010101" pitchFamily="2" charset="-122"/>
            </a:endParaRPr>
          </a:p>
          <a:p>
            <a:r>
              <a:rPr lang="x-none" sz="1800" spc="-5" dirty="0">
                <a:effectLst/>
                <a:latin typeface="Times New Roman" panose="02020603050405020304" pitchFamily="18" charset="0"/>
                <a:ea typeface="SimSun" panose="02010600030101010101" pitchFamily="2" charset="-122"/>
              </a:rPr>
              <a:t>However, with containerization, you can create a single software package, or container, that runs on all types of devices and operating systems.</a:t>
            </a:r>
            <a:endParaRPr lang="en-GB" sz="1800" spc="-5" dirty="0">
              <a:effectLst/>
              <a:latin typeface="Times New Roman" panose="02020603050405020304" pitchFamily="18" charset="0"/>
              <a:ea typeface="SimSun" panose="02010600030101010101" pitchFamily="2" charset="-122"/>
            </a:endParaRPr>
          </a:p>
          <a:p>
            <a:endParaRPr lang="en-DE" sz="1800" spc="-5" dirty="0">
              <a:effectLst/>
              <a:latin typeface="Times New Roman" panose="02020603050405020304" pitchFamily="18" charset="0"/>
              <a:ea typeface="SimSun" panose="02010600030101010101" pitchFamily="2" charset="-122"/>
            </a:endParaRPr>
          </a:p>
          <a:p>
            <a:endParaRPr lang="en-DE" dirty="0"/>
          </a:p>
        </p:txBody>
      </p:sp>
    </p:spTree>
    <p:extLst>
      <p:ext uri="{BB962C8B-B14F-4D97-AF65-F5344CB8AC3E}">
        <p14:creationId xmlns:p14="http://schemas.microsoft.com/office/powerpoint/2010/main" val="282151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D899-766C-33B2-D60F-3CDD7555C9CF}"/>
              </a:ext>
            </a:extLst>
          </p:cNvPr>
          <p:cNvSpPr>
            <a:spLocks noGrp="1"/>
          </p:cNvSpPr>
          <p:nvPr>
            <p:ph type="title"/>
          </p:nvPr>
        </p:nvSpPr>
        <p:spPr/>
        <p:txBody>
          <a:bodyPr/>
          <a:lstStyle/>
          <a:p>
            <a:r>
              <a:rPr lang="de-DE" dirty="0"/>
              <a:t>Docker</a:t>
            </a:r>
            <a:endParaRPr lang="en-DE" dirty="0"/>
          </a:p>
        </p:txBody>
      </p:sp>
      <p:sp>
        <p:nvSpPr>
          <p:cNvPr id="3" name="Content Placeholder 2">
            <a:extLst>
              <a:ext uri="{FF2B5EF4-FFF2-40B4-BE49-F238E27FC236}">
                <a16:creationId xmlns:a16="http://schemas.microsoft.com/office/drawing/2014/main" id="{3C017168-BA37-C611-F498-2177339DB03E}"/>
              </a:ext>
            </a:extLst>
          </p:cNvPr>
          <p:cNvSpPr>
            <a:spLocks noGrp="1"/>
          </p:cNvSpPr>
          <p:nvPr>
            <p:ph idx="1"/>
          </p:nvPr>
        </p:nvSpPr>
        <p:spPr/>
        <p:txBody>
          <a:bodyPr>
            <a:normAutofit/>
          </a:bodyPr>
          <a:lstStyle/>
          <a:p>
            <a:r>
              <a:rPr lang="en-GB" sz="1800" b="0" i="0" u="none" strike="noStrike" baseline="0" dirty="0">
                <a:solidFill>
                  <a:srgbClr val="000000"/>
                </a:solidFill>
                <a:latin typeface="Times New Roman" panose="02020603050405020304" pitchFamily="18" charset="0"/>
              </a:rPr>
              <a:t>Docker is a software platform that allows you to build, test, and deploy applications quickly. </a:t>
            </a:r>
          </a:p>
          <a:p>
            <a:r>
              <a:rPr lang="en-GB" sz="1800" b="0" i="0" u="none" strike="noStrike" baseline="0" dirty="0">
                <a:solidFill>
                  <a:srgbClr val="000000"/>
                </a:solidFill>
                <a:latin typeface="Times New Roman" panose="02020603050405020304" pitchFamily="18" charset="0"/>
              </a:rPr>
              <a:t>Docker packages software into standardized units called containers that have everything the software needs to run including libraries, system tools, code, and runtime. </a:t>
            </a:r>
          </a:p>
          <a:p>
            <a:r>
              <a:rPr lang="en-GB" sz="1800" b="0" i="0" u="none" strike="noStrike" baseline="0" dirty="0">
                <a:solidFill>
                  <a:srgbClr val="000000"/>
                </a:solidFill>
                <a:latin typeface="Times New Roman" panose="02020603050405020304" pitchFamily="18" charset="0"/>
              </a:rPr>
              <a:t>Using Docker, you can quickly deploy and scale applications into any environment and know your code will run. </a:t>
            </a:r>
          </a:p>
          <a:p>
            <a:endParaRPr lang="en-DE" dirty="0"/>
          </a:p>
        </p:txBody>
      </p:sp>
    </p:spTree>
    <p:extLst>
      <p:ext uri="{BB962C8B-B14F-4D97-AF65-F5344CB8AC3E}">
        <p14:creationId xmlns:p14="http://schemas.microsoft.com/office/powerpoint/2010/main" val="3726184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CCD70-B9A6-1D40-8818-EAF932D78C5E}"/>
              </a:ext>
            </a:extLst>
          </p:cNvPr>
          <p:cNvSpPr>
            <a:spLocks noGrp="1"/>
          </p:cNvSpPr>
          <p:nvPr>
            <p:ph idx="1"/>
          </p:nvPr>
        </p:nvSpPr>
        <p:spPr>
          <a:xfrm>
            <a:off x="677334" y="609600"/>
            <a:ext cx="8596668" cy="5431763"/>
          </a:xfrm>
        </p:spPr>
        <p:txBody>
          <a:bodyPr/>
          <a:lstStyle/>
          <a:p>
            <a:pPr marL="0" indent="0">
              <a:buNone/>
            </a:pPr>
            <a:r>
              <a:rPr lang="de-DE" dirty="0"/>
              <a:t>	</a:t>
            </a:r>
            <a:r>
              <a:rPr lang="de-DE" sz="3600" dirty="0">
                <a:solidFill>
                  <a:schemeClr val="accent1"/>
                </a:solidFill>
              </a:rPr>
              <a:t>Why use Docker : </a:t>
            </a:r>
          </a:p>
          <a:p>
            <a:r>
              <a:rPr lang="en-GB" sz="1800" b="0" i="0" u="none" strike="noStrike" baseline="0" dirty="0">
                <a:solidFill>
                  <a:srgbClr val="000000"/>
                </a:solidFill>
                <a:latin typeface="Times New Roman" panose="02020603050405020304" pitchFamily="18" charset="0"/>
              </a:rPr>
              <a:t>Using Docker lets you ship code faster, standardize application operations, seamlessly move code, and save money by improving resource utilization.</a:t>
            </a:r>
          </a:p>
          <a:p>
            <a:pPr marL="0" indent="0">
              <a:buNone/>
            </a:pPr>
            <a:r>
              <a:rPr lang="de-DE" dirty="0"/>
              <a:t>	</a:t>
            </a:r>
            <a:r>
              <a:rPr lang="de-DE" sz="3600" dirty="0">
                <a:solidFill>
                  <a:schemeClr val="accent1"/>
                </a:solidFill>
              </a:rPr>
              <a:t>When to use Docker</a:t>
            </a:r>
            <a:r>
              <a:rPr lang="en-GB" sz="3600" dirty="0">
                <a:solidFill>
                  <a:schemeClr val="accent1"/>
                </a:solidFill>
                <a:latin typeface="Times New Roman" panose="02020603050405020304" pitchFamily="18" charset="0"/>
              </a:rPr>
              <a:t>:</a:t>
            </a:r>
          </a:p>
          <a:p>
            <a:r>
              <a:rPr lang="en-GB" dirty="0">
                <a:solidFill>
                  <a:srgbClr val="000000"/>
                </a:solidFill>
                <a:latin typeface="Times New Roman" panose="02020603050405020304" pitchFamily="18" charset="0"/>
              </a:rPr>
              <a:t> </a:t>
            </a:r>
            <a:r>
              <a:rPr lang="en-GB" sz="1800" b="0" i="0" u="none" strike="noStrike" baseline="0" dirty="0">
                <a:solidFill>
                  <a:srgbClr val="000000"/>
                </a:solidFill>
                <a:latin typeface="Times New Roman" panose="02020603050405020304" pitchFamily="18" charset="0"/>
              </a:rPr>
              <a:t>You can use Docker containers as a core building block creating modern applications and platforms </a:t>
            </a:r>
            <a:r>
              <a:rPr lang="en-GB" dirty="0">
                <a:solidFill>
                  <a:srgbClr val="000000"/>
                </a:solidFill>
                <a:latin typeface="Times New Roman" panose="02020603050405020304" pitchFamily="18" charset="0"/>
              </a:rPr>
              <a:t>.</a:t>
            </a:r>
          </a:p>
          <a:p>
            <a:pPr marL="0" indent="0">
              <a:buNone/>
            </a:pPr>
            <a:r>
              <a:rPr lang="en-GB" dirty="0">
                <a:solidFill>
                  <a:srgbClr val="000000"/>
                </a:solidFill>
                <a:latin typeface="Times New Roman" panose="02020603050405020304" pitchFamily="18" charset="0"/>
              </a:rPr>
              <a:t>	</a:t>
            </a:r>
            <a:r>
              <a:rPr lang="en-GB" sz="3600" dirty="0">
                <a:solidFill>
                  <a:schemeClr val="accent1"/>
                </a:solidFill>
                <a:latin typeface="+mj-lt"/>
              </a:rPr>
              <a:t>How Docker works: </a:t>
            </a:r>
          </a:p>
          <a:p>
            <a:r>
              <a:rPr lang="en-GB" sz="1800" b="0" i="0" u="none" strike="noStrike" baseline="0" dirty="0">
                <a:solidFill>
                  <a:srgbClr val="000000"/>
                </a:solidFill>
                <a:latin typeface="Times New Roman" panose="02020603050405020304" pitchFamily="18" charset="0"/>
              </a:rPr>
              <a:t>Docker works by providing a standard way to run your code. Docker is an operating system for containers. Similar to how a virtual machine virtualizes (removes the need to directly manage) server hardware, containers virtualize the operating system of a server. </a:t>
            </a:r>
            <a:endParaRPr lang="en-GB" dirty="0">
              <a:solidFill>
                <a:srgbClr val="000000"/>
              </a:solidFill>
              <a:latin typeface="Times New Roman" panose="02020603050405020304" pitchFamily="18" charset="0"/>
            </a:endParaRPr>
          </a:p>
          <a:p>
            <a:endParaRPr lang="en-GB" dirty="0">
              <a:solidFill>
                <a:srgbClr val="000000"/>
              </a:solidFill>
              <a:latin typeface="Times New Roman" panose="02020603050405020304" pitchFamily="18" charset="0"/>
            </a:endParaRPr>
          </a:p>
          <a:p>
            <a:endParaRPr lang="en-GB" sz="1800" b="0" i="0" u="none" strike="noStrike" baseline="0" dirty="0">
              <a:solidFill>
                <a:srgbClr val="000000"/>
              </a:solidFill>
              <a:latin typeface="Times New Roman" panose="02020603050405020304" pitchFamily="18" charset="0"/>
            </a:endParaRPr>
          </a:p>
          <a:p>
            <a:endParaRPr lang="en-GB" sz="1800" b="0" i="0" u="none" strike="noStrike" baseline="0" dirty="0">
              <a:solidFill>
                <a:srgbClr val="000000"/>
              </a:solidFill>
              <a:latin typeface="Times New Roman" panose="02020603050405020304" pitchFamily="18" charset="0"/>
            </a:endParaRPr>
          </a:p>
          <a:p>
            <a:endParaRPr lang="en-DE" dirty="0"/>
          </a:p>
        </p:txBody>
      </p:sp>
    </p:spTree>
    <p:extLst>
      <p:ext uri="{BB962C8B-B14F-4D97-AF65-F5344CB8AC3E}">
        <p14:creationId xmlns:p14="http://schemas.microsoft.com/office/powerpoint/2010/main" val="34676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0C2B9-7C27-58B4-7ACB-E4A04EEBBBBA}"/>
              </a:ext>
            </a:extLst>
          </p:cNvPr>
          <p:cNvSpPr>
            <a:spLocks noGrp="1"/>
          </p:cNvSpPr>
          <p:nvPr>
            <p:ph idx="1"/>
          </p:nvPr>
        </p:nvSpPr>
        <p:spPr>
          <a:xfrm>
            <a:off x="677334" y="442452"/>
            <a:ext cx="8596668" cy="5909187"/>
          </a:xfrm>
        </p:spPr>
        <p:txBody>
          <a:bodyPr>
            <a:normAutofit fontScale="47500" lnSpcReduction="20000"/>
          </a:bodyPr>
          <a:lstStyle/>
          <a:p>
            <a:pPr marL="0" indent="0" algn="l">
              <a:buNone/>
            </a:pPr>
            <a:r>
              <a:rPr lang="en-GB" sz="3600" b="0" i="0" u="none" strike="noStrike" baseline="0" dirty="0">
                <a:solidFill>
                  <a:schemeClr val="accent1"/>
                </a:solidFill>
              </a:rPr>
              <a:t>	</a:t>
            </a:r>
            <a:r>
              <a:rPr lang="en-GB" sz="7600" b="0" i="0" u="none" strike="noStrike" baseline="0" dirty="0">
                <a:solidFill>
                  <a:schemeClr val="accent1"/>
                </a:solidFill>
              </a:rPr>
              <a:t>Docker Key components</a:t>
            </a:r>
          </a:p>
          <a:p>
            <a:pPr marL="0" indent="0" algn="l">
              <a:buNone/>
            </a:pPr>
            <a:endParaRPr lang="en-DE" sz="3600" b="0" i="0" u="none" strike="noStrike" baseline="0" dirty="0">
              <a:solidFill>
                <a:schemeClr val="accent1"/>
              </a:solidFill>
            </a:endParaRPr>
          </a:p>
          <a:p>
            <a:pPr marL="0" indent="0" algn="l">
              <a:buNone/>
            </a:pPr>
            <a:r>
              <a:rPr lang="en-GB" dirty="0"/>
              <a:t>	</a:t>
            </a:r>
            <a:r>
              <a:rPr lang="en-GB" sz="5800" dirty="0">
                <a:solidFill>
                  <a:schemeClr val="accent1"/>
                </a:solidFill>
              </a:rPr>
              <a:t>Docker Image</a:t>
            </a:r>
            <a:endParaRPr lang="en-DE" sz="5800" b="0" i="0" u="none" strike="noStrike" baseline="0" dirty="0">
              <a:solidFill>
                <a:schemeClr val="accent1"/>
              </a:solidFill>
              <a:latin typeface="Times New Roman" panose="02020603050405020304" pitchFamily="18" charset="0"/>
            </a:endParaRPr>
          </a:p>
          <a:p>
            <a:r>
              <a:rPr lang="en-GB" sz="2900" b="0" i="0" u="none" strike="noStrike" baseline="0" dirty="0">
                <a:solidFill>
                  <a:srgbClr val="000000"/>
                </a:solidFill>
                <a:latin typeface="Times New Roman" panose="02020603050405020304" pitchFamily="18" charset="0"/>
              </a:rPr>
              <a:t>A Docker image, or container image, is a standalone, executable file used to create a container. This container image contains all the libraries, dependencies, and files that the container needs to run. </a:t>
            </a:r>
          </a:p>
          <a:p>
            <a:endParaRPr lang="en-GB" sz="2900" b="0" i="0" u="none" strike="noStrike" baseline="0" dirty="0">
              <a:solidFill>
                <a:srgbClr val="000000"/>
              </a:solidFill>
              <a:latin typeface="Times New Roman" panose="02020603050405020304" pitchFamily="18" charset="0"/>
            </a:endParaRPr>
          </a:p>
          <a:p>
            <a:pPr marL="0" indent="0">
              <a:buNone/>
            </a:pPr>
            <a:r>
              <a:rPr lang="de-DE" dirty="0"/>
              <a:t>	</a:t>
            </a:r>
            <a:r>
              <a:rPr lang="de-DE" sz="5800" dirty="0">
                <a:solidFill>
                  <a:schemeClr val="accent1"/>
                </a:solidFill>
              </a:rPr>
              <a:t>Docker Commands</a:t>
            </a:r>
            <a:endParaRPr lang="en-GB" sz="5800" dirty="0">
              <a:solidFill>
                <a:srgbClr val="000000"/>
              </a:solidFill>
              <a:latin typeface="Times New Roman" panose="02020603050405020304" pitchFamily="18" charset="0"/>
            </a:endParaRPr>
          </a:p>
          <a:p>
            <a:r>
              <a:rPr lang="en-GB" sz="2900" b="0" i="0" u="none" strike="noStrike" baseline="0" dirty="0">
                <a:solidFill>
                  <a:srgbClr val="000000"/>
                </a:solidFill>
                <a:latin typeface="Times New Roman" panose="02020603050405020304" pitchFamily="18" charset="0"/>
              </a:rPr>
              <a:t>Docker provides commands that are used on command line interface or build pipelines to interact with Docker runtime.</a:t>
            </a:r>
          </a:p>
          <a:p>
            <a:pPr marL="0" indent="0">
              <a:buNone/>
            </a:pPr>
            <a:endParaRPr lang="en-GB" sz="2900" b="0" i="0" u="none" strike="noStrike" baseline="0" dirty="0">
              <a:solidFill>
                <a:srgbClr val="000000"/>
              </a:solidFill>
              <a:latin typeface="Times New Roman" panose="02020603050405020304" pitchFamily="18" charset="0"/>
            </a:endParaRPr>
          </a:p>
          <a:p>
            <a:pPr marL="0" indent="0">
              <a:buNone/>
            </a:pPr>
            <a:r>
              <a:rPr lang="de-DE" dirty="0"/>
              <a:t>	</a:t>
            </a:r>
            <a:r>
              <a:rPr lang="de-DE" sz="5100" dirty="0">
                <a:solidFill>
                  <a:schemeClr val="accent1"/>
                </a:solidFill>
              </a:rPr>
              <a:t>DockerContainer</a:t>
            </a:r>
            <a:endParaRPr lang="en-GB" sz="5100" dirty="0">
              <a:solidFill>
                <a:schemeClr val="accent1"/>
              </a:solidFill>
              <a:latin typeface="Times New Roman" panose="02020603050405020304" pitchFamily="18" charset="0"/>
            </a:endParaRPr>
          </a:p>
          <a:p>
            <a:r>
              <a:rPr lang="en-GB" sz="2900" b="0" i="0" u="none" strike="noStrike" baseline="0" dirty="0">
                <a:solidFill>
                  <a:srgbClr val="000000"/>
                </a:solidFill>
                <a:latin typeface="Times New Roman" panose="02020603050405020304" pitchFamily="18" charset="0"/>
              </a:rPr>
              <a:t>A Docker container is a runtime environment with all the necessary components—like code, dependencies, and libraries—needed to run the application code without using host machine dependencies. </a:t>
            </a:r>
          </a:p>
          <a:p>
            <a:endParaRPr lang="en-GB" b="0" i="0" u="none" strike="noStrike" baseline="0" dirty="0">
              <a:solidFill>
                <a:srgbClr val="000000"/>
              </a:solidFill>
              <a:latin typeface="Times New Roman" panose="02020603050405020304" pitchFamily="18" charset="0"/>
            </a:endParaRPr>
          </a:p>
          <a:p>
            <a:endParaRPr lang="en-GB" b="0" i="0" u="none" strike="noStrike" baseline="0" dirty="0">
              <a:solidFill>
                <a:srgbClr val="000000"/>
              </a:solidFill>
              <a:latin typeface="Times New Roman" panose="02020603050405020304" pitchFamily="18" charset="0"/>
            </a:endParaRPr>
          </a:p>
          <a:p>
            <a:endParaRPr lang="en-GB" dirty="0">
              <a:solidFill>
                <a:srgbClr val="000000"/>
              </a:solidFill>
              <a:latin typeface="Times New Roman" panose="02020603050405020304" pitchFamily="18" charset="0"/>
            </a:endParaRPr>
          </a:p>
          <a:p>
            <a:endParaRPr lang="en-GB" sz="1800" b="0" i="0" u="none" strike="noStrike" baseline="0" dirty="0">
              <a:solidFill>
                <a:srgbClr val="000000"/>
              </a:solidFill>
              <a:latin typeface="Times New Roman" panose="02020603050405020304" pitchFamily="18" charset="0"/>
            </a:endParaRPr>
          </a:p>
          <a:p>
            <a:pPr marL="0" indent="0">
              <a:buNone/>
            </a:pPr>
            <a:r>
              <a:rPr lang="en-GB" dirty="0"/>
              <a:t>	</a:t>
            </a:r>
            <a:endParaRPr lang="en-DE" dirty="0"/>
          </a:p>
        </p:txBody>
      </p:sp>
    </p:spTree>
    <p:extLst>
      <p:ext uri="{BB962C8B-B14F-4D97-AF65-F5344CB8AC3E}">
        <p14:creationId xmlns:p14="http://schemas.microsoft.com/office/powerpoint/2010/main" val="338542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AD5F-5351-B19D-6D76-B7CA7F386F4F}"/>
              </a:ext>
            </a:extLst>
          </p:cNvPr>
          <p:cNvSpPr>
            <a:spLocks noGrp="1"/>
          </p:cNvSpPr>
          <p:nvPr>
            <p:ph type="title"/>
          </p:nvPr>
        </p:nvSpPr>
        <p:spPr/>
        <p:txBody>
          <a:bodyPr>
            <a:normAutofit/>
          </a:bodyPr>
          <a:lstStyle/>
          <a:p>
            <a:r>
              <a:rPr lang="de-DE" sz="3600" b="0" i="0" u="none" strike="noStrike" baseline="0" dirty="0"/>
              <a:t>Architecture of Hypervisor &amp; Docker</a:t>
            </a:r>
            <a:endParaRPr lang="en-DE" dirty="0"/>
          </a:p>
        </p:txBody>
      </p:sp>
      <p:sp>
        <p:nvSpPr>
          <p:cNvPr id="3" name="Content Placeholder 2">
            <a:extLst>
              <a:ext uri="{FF2B5EF4-FFF2-40B4-BE49-F238E27FC236}">
                <a16:creationId xmlns:a16="http://schemas.microsoft.com/office/drawing/2014/main" id="{A72DEF4C-3B93-0AC6-8EED-4AF8A5E17916}"/>
              </a:ext>
            </a:extLst>
          </p:cNvPr>
          <p:cNvSpPr>
            <a:spLocks noGrp="1"/>
          </p:cNvSpPr>
          <p:nvPr>
            <p:ph idx="1"/>
          </p:nvPr>
        </p:nvSpPr>
        <p:spPr/>
        <p:txBody>
          <a:bodyPr>
            <a:normAutofit/>
          </a:bodyPr>
          <a:lstStyle/>
          <a:p>
            <a:pPr algn="l"/>
            <a:endParaRPr lang="en-DE" sz="1800" b="0" i="0" u="none" strike="noStrike" baseline="0" dirty="0">
              <a:solidFill>
                <a:srgbClr val="000000"/>
              </a:solidFill>
              <a:latin typeface="Times New Roman" panose="02020603050405020304" pitchFamily="18" charset="0"/>
            </a:endParaRPr>
          </a:p>
          <a:p>
            <a:pPr marL="0" indent="0">
              <a:buNone/>
            </a:pPr>
            <a:endParaRPr lang="en-GB" dirty="0"/>
          </a:p>
          <a:p>
            <a:pPr marL="0" indent="0">
              <a:buNone/>
            </a:pPr>
            <a:endParaRPr lang="de-DE" sz="3600" dirty="0">
              <a:solidFill>
                <a:schemeClr val="accent1"/>
              </a:solidFill>
            </a:endParaRPr>
          </a:p>
          <a:p>
            <a:pPr marL="0" indent="0">
              <a:buNone/>
            </a:pPr>
            <a:endParaRPr lang="en-GB" sz="3600" dirty="0">
              <a:solidFill>
                <a:schemeClr val="accent1"/>
              </a:solidFill>
            </a:endParaRPr>
          </a:p>
        </p:txBody>
      </p:sp>
      <p:pic>
        <p:nvPicPr>
          <p:cNvPr id="5" name="Picture 4">
            <a:extLst>
              <a:ext uri="{FF2B5EF4-FFF2-40B4-BE49-F238E27FC236}">
                <a16:creationId xmlns:a16="http://schemas.microsoft.com/office/drawing/2014/main" id="{680A8B55-5C2D-8F52-7EEA-492A00110B6B}"/>
              </a:ext>
            </a:extLst>
          </p:cNvPr>
          <p:cNvPicPr>
            <a:picLocks noChangeAspect="1"/>
          </p:cNvPicPr>
          <p:nvPr/>
        </p:nvPicPr>
        <p:blipFill>
          <a:blip r:embed="rId2"/>
          <a:stretch>
            <a:fillRect/>
          </a:stretch>
        </p:blipFill>
        <p:spPr>
          <a:xfrm>
            <a:off x="638524" y="1764146"/>
            <a:ext cx="8745621" cy="3774181"/>
          </a:xfrm>
          <a:prstGeom prst="rect">
            <a:avLst/>
          </a:prstGeom>
        </p:spPr>
      </p:pic>
    </p:spTree>
    <p:extLst>
      <p:ext uri="{BB962C8B-B14F-4D97-AF65-F5344CB8AC3E}">
        <p14:creationId xmlns:p14="http://schemas.microsoft.com/office/powerpoint/2010/main" val="52157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259</TotalTime>
  <Words>1177</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Trebuchet MS</vt:lpstr>
      <vt:lpstr>Wingdings 3</vt:lpstr>
      <vt:lpstr>Facet</vt:lpstr>
      <vt:lpstr>Docker and Kubernetes Support for HTM </vt:lpstr>
      <vt:lpstr>Objective</vt:lpstr>
      <vt:lpstr>Agenda</vt:lpstr>
      <vt:lpstr>Introduction</vt:lpstr>
      <vt:lpstr>Containerization</vt:lpstr>
      <vt:lpstr>Docker</vt:lpstr>
      <vt:lpstr>PowerPoint Presentation</vt:lpstr>
      <vt:lpstr>PowerPoint Presentation</vt:lpstr>
      <vt:lpstr>Architecture of Hypervisor &amp; Docker</vt:lpstr>
      <vt:lpstr>Dockerfile</vt:lpstr>
      <vt:lpstr>Dockerfile for neocortexapi     </vt:lpstr>
      <vt:lpstr>Dockerfile for draw_figure     </vt:lpstr>
      <vt:lpstr>Kubernetes (k8s)</vt:lpstr>
      <vt:lpstr>Kubernetes Architecture  </vt:lpstr>
      <vt:lpstr>Multi Sequence Learning</vt:lpstr>
      <vt:lpstr>Command line arguments for different types of experiments</vt:lpstr>
      <vt:lpstr>2-Step Process</vt:lpstr>
      <vt:lpstr>SDR values in logs (for step 1)</vt:lpstr>
      <vt:lpstr>SDR values in text file (for step 1)</vt:lpstr>
      <vt:lpstr>Draw_file (for step 2)</vt:lpstr>
      <vt:lpstr>Column Activity Diagrams Python project takes SDR values as input and generates Column Activity Diagrams.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Shahab Uddin</dc:creator>
  <cp:lastModifiedBy>Shahab Uddin</cp:lastModifiedBy>
  <cp:revision>151</cp:revision>
  <dcterms:created xsi:type="dcterms:W3CDTF">2024-03-26T23:10:00Z</dcterms:created>
  <dcterms:modified xsi:type="dcterms:W3CDTF">2024-03-28T21:45:39Z</dcterms:modified>
</cp:coreProperties>
</file>