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64" r:id="rId3"/>
    <p:sldId id="261" r:id="rId4"/>
    <p:sldId id="256" r:id="rId5"/>
    <p:sldId id="260" r:id="rId6"/>
    <p:sldId id="258"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2" r:id="rId23"/>
    <p:sldId id="283" r:id="rId24"/>
    <p:sldId id="279" r:id="rId25"/>
    <p:sldId id="280" r:id="rId26"/>
    <p:sldId id="281"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1"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7" d="100"/>
          <a:sy n="67"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B5108-44F6-4436-B4ED-66848E76F18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83D75E7-8BC6-4D2B-84F7-FFAB7D64FCAA}">
      <dgm:prSet/>
      <dgm:spPr/>
      <dgm:t>
        <a:bodyPr/>
        <a:lstStyle/>
        <a:p>
          <a:r>
            <a:rPr lang="en-US"/>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dgm:t>
    </dgm:pt>
    <dgm:pt modelId="{06DCED68-098B-482F-AA6B-4489A2BC463A}" type="parTrans" cxnId="{F52D1AFA-BBF3-459B-8104-65AECF73C0F6}">
      <dgm:prSet/>
      <dgm:spPr/>
      <dgm:t>
        <a:bodyPr/>
        <a:lstStyle/>
        <a:p>
          <a:endParaRPr lang="en-US"/>
        </a:p>
      </dgm:t>
    </dgm:pt>
    <dgm:pt modelId="{2AD35103-CA0C-4BE4-AD5E-7B5573A4E1F1}" type="sibTrans" cxnId="{F52D1AFA-BBF3-459B-8104-65AECF73C0F6}">
      <dgm:prSet/>
      <dgm:spPr/>
      <dgm:t>
        <a:bodyPr/>
        <a:lstStyle/>
        <a:p>
          <a:endParaRPr lang="en-US"/>
        </a:p>
      </dgm:t>
    </dgm:pt>
    <dgm:pt modelId="{F03C4FD1-E1D0-4C6B-933E-8C8CBF88FA75}">
      <dgm:prSet/>
      <dgm:spPr/>
      <dgm:t>
        <a:bodyPr/>
        <a:lstStyle/>
        <a:p>
          <a:r>
            <a:rPr lang="en-US"/>
            <a:t>An attacker can use XSS to send a malicious script to an unsuspecting user. The end user’s browser has no way to know that the script should not be trusted, and will execute the script. Because it thinks the script came from a trusted source, the malicious script can access any cookies, session tokens, or other sensitive information retained by the browser and used with that site. These scripts can even rewrite the content of the HTML page. For more details on the different types of XSS flaws</a:t>
          </a:r>
        </a:p>
      </dgm:t>
    </dgm:pt>
    <dgm:pt modelId="{DBB000B4-3C27-4996-B5F5-71CA1EE6CC3E}" type="parTrans" cxnId="{CA9C7FB5-A8D6-47B4-A973-A492FF1CB70F}">
      <dgm:prSet/>
      <dgm:spPr/>
      <dgm:t>
        <a:bodyPr/>
        <a:lstStyle/>
        <a:p>
          <a:endParaRPr lang="en-US"/>
        </a:p>
      </dgm:t>
    </dgm:pt>
    <dgm:pt modelId="{2900AF7F-1FB1-4877-BDFC-ED7B58AEE433}" type="sibTrans" cxnId="{CA9C7FB5-A8D6-47B4-A973-A492FF1CB70F}">
      <dgm:prSet/>
      <dgm:spPr/>
      <dgm:t>
        <a:bodyPr/>
        <a:lstStyle/>
        <a:p>
          <a:endParaRPr lang="en-US"/>
        </a:p>
      </dgm:t>
    </dgm:pt>
    <dgm:pt modelId="{8627C986-65A6-4FD4-BBA9-A9085D819C32}" type="pres">
      <dgm:prSet presAssocID="{95AB5108-44F6-4436-B4ED-66848E76F18B}" presName="linear" presStyleCnt="0">
        <dgm:presLayoutVars>
          <dgm:animLvl val="lvl"/>
          <dgm:resizeHandles val="exact"/>
        </dgm:presLayoutVars>
      </dgm:prSet>
      <dgm:spPr/>
    </dgm:pt>
    <dgm:pt modelId="{FD39D36F-6944-421A-BC32-390051445761}" type="pres">
      <dgm:prSet presAssocID="{583D75E7-8BC6-4D2B-84F7-FFAB7D64FCAA}" presName="parentText" presStyleLbl="node1" presStyleIdx="0" presStyleCnt="2">
        <dgm:presLayoutVars>
          <dgm:chMax val="0"/>
          <dgm:bulletEnabled val="1"/>
        </dgm:presLayoutVars>
      </dgm:prSet>
      <dgm:spPr/>
    </dgm:pt>
    <dgm:pt modelId="{7A44562D-B04D-4D9F-859D-BF91D33F2B06}" type="pres">
      <dgm:prSet presAssocID="{2AD35103-CA0C-4BE4-AD5E-7B5573A4E1F1}" presName="spacer" presStyleCnt="0"/>
      <dgm:spPr/>
    </dgm:pt>
    <dgm:pt modelId="{36D63D66-96FD-410D-B431-CBC2F29C376D}" type="pres">
      <dgm:prSet presAssocID="{F03C4FD1-E1D0-4C6B-933E-8C8CBF88FA75}" presName="parentText" presStyleLbl="node1" presStyleIdx="1" presStyleCnt="2">
        <dgm:presLayoutVars>
          <dgm:chMax val="0"/>
          <dgm:bulletEnabled val="1"/>
        </dgm:presLayoutVars>
      </dgm:prSet>
      <dgm:spPr/>
    </dgm:pt>
  </dgm:ptLst>
  <dgm:cxnLst>
    <dgm:cxn modelId="{8C9A2303-3E43-4588-8797-7D84AD3D4671}" type="presOf" srcId="{F03C4FD1-E1D0-4C6B-933E-8C8CBF88FA75}" destId="{36D63D66-96FD-410D-B431-CBC2F29C376D}" srcOrd="0" destOrd="0" presId="urn:microsoft.com/office/officeart/2005/8/layout/vList2"/>
    <dgm:cxn modelId="{75C3D788-38DC-49F0-80B2-98D5FD9E01C5}" type="presOf" srcId="{583D75E7-8BC6-4D2B-84F7-FFAB7D64FCAA}" destId="{FD39D36F-6944-421A-BC32-390051445761}" srcOrd="0" destOrd="0" presId="urn:microsoft.com/office/officeart/2005/8/layout/vList2"/>
    <dgm:cxn modelId="{2E3FAF94-89D5-44B4-9985-527FA281B261}" type="presOf" srcId="{95AB5108-44F6-4436-B4ED-66848E76F18B}" destId="{8627C986-65A6-4FD4-BBA9-A9085D819C32}" srcOrd="0" destOrd="0" presId="urn:microsoft.com/office/officeart/2005/8/layout/vList2"/>
    <dgm:cxn modelId="{CA9C7FB5-A8D6-47B4-A973-A492FF1CB70F}" srcId="{95AB5108-44F6-4436-B4ED-66848E76F18B}" destId="{F03C4FD1-E1D0-4C6B-933E-8C8CBF88FA75}" srcOrd="1" destOrd="0" parTransId="{DBB000B4-3C27-4996-B5F5-71CA1EE6CC3E}" sibTransId="{2900AF7F-1FB1-4877-BDFC-ED7B58AEE433}"/>
    <dgm:cxn modelId="{F52D1AFA-BBF3-459B-8104-65AECF73C0F6}" srcId="{95AB5108-44F6-4436-B4ED-66848E76F18B}" destId="{583D75E7-8BC6-4D2B-84F7-FFAB7D64FCAA}" srcOrd="0" destOrd="0" parTransId="{06DCED68-098B-482F-AA6B-4489A2BC463A}" sibTransId="{2AD35103-CA0C-4BE4-AD5E-7B5573A4E1F1}"/>
    <dgm:cxn modelId="{1D0CD693-78BE-419E-9928-C2196C093AA9}" type="presParOf" srcId="{8627C986-65A6-4FD4-BBA9-A9085D819C32}" destId="{FD39D36F-6944-421A-BC32-390051445761}" srcOrd="0" destOrd="0" presId="urn:microsoft.com/office/officeart/2005/8/layout/vList2"/>
    <dgm:cxn modelId="{030844EA-F4EC-4352-9DD3-DB5A385FA936}" type="presParOf" srcId="{8627C986-65A6-4FD4-BBA9-A9085D819C32}" destId="{7A44562D-B04D-4D9F-859D-BF91D33F2B06}" srcOrd="1" destOrd="0" presId="urn:microsoft.com/office/officeart/2005/8/layout/vList2"/>
    <dgm:cxn modelId="{CA24F5E4-EBDE-43FF-98A2-C69C1ECBACAD}" type="presParOf" srcId="{8627C986-65A6-4FD4-BBA9-A9085D819C32}" destId="{36D63D66-96FD-410D-B431-CBC2F29C376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5AB7B0-0EBD-423C-9204-461D2A8992E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3EACBD9-68C9-4C0E-A15A-2CF66C193453}">
      <dgm:prSet/>
      <dgm:spPr/>
      <dgm:t>
        <a:bodyPr/>
        <a:lstStyle/>
        <a:p>
          <a:r>
            <a:rPr lang="en-US"/>
            <a:t>Servlet </a:t>
          </a:r>
        </a:p>
      </dgm:t>
    </dgm:pt>
    <dgm:pt modelId="{285A3F77-F203-408B-84AE-7C860639972E}" type="parTrans" cxnId="{EF27A8EB-3743-496E-94EC-BA3F385195AC}">
      <dgm:prSet/>
      <dgm:spPr/>
      <dgm:t>
        <a:bodyPr/>
        <a:lstStyle/>
        <a:p>
          <a:endParaRPr lang="en-US"/>
        </a:p>
      </dgm:t>
    </dgm:pt>
    <dgm:pt modelId="{04AC3959-9C3D-4B13-AD3F-D8079ADC4E8B}" type="sibTrans" cxnId="{EF27A8EB-3743-496E-94EC-BA3F385195AC}">
      <dgm:prSet/>
      <dgm:spPr/>
      <dgm:t>
        <a:bodyPr/>
        <a:lstStyle/>
        <a:p>
          <a:endParaRPr lang="en-US"/>
        </a:p>
      </dgm:t>
    </dgm:pt>
    <dgm:pt modelId="{21E85735-FF60-4401-AB07-F176A500CE02}">
      <dgm:prSet/>
      <dgm:spPr/>
      <dgm:t>
        <a:bodyPr/>
        <a:lstStyle/>
        <a:p>
          <a:r>
            <a:rPr lang="en-US"/>
            <a:t>Jsp</a:t>
          </a:r>
        </a:p>
      </dgm:t>
    </dgm:pt>
    <dgm:pt modelId="{15509868-9551-491E-99CF-9AA0E37A22EB}" type="parTrans" cxnId="{3BE0DE75-295E-4B90-A338-927D1A52A11F}">
      <dgm:prSet/>
      <dgm:spPr/>
      <dgm:t>
        <a:bodyPr/>
        <a:lstStyle/>
        <a:p>
          <a:endParaRPr lang="en-US"/>
        </a:p>
      </dgm:t>
    </dgm:pt>
    <dgm:pt modelId="{F54E7627-44A1-4284-A4B7-730CDE0D82EF}" type="sibTrans" cxnId="{3BE0DE75-295E-4B90-A338-927D1A52A11F}">
      <dgm:prSet/>
      <dgm:spPr/>
      <dgm:t>
        <a:bodyPr/>
        <a:lstStyle/>
        <a:p>
          <a:endParaRPr lang="en-US"/>
        </a:p>
      </dgm:t>
    </dgm:pt>
    <dgm:pt modelId="{38587BA6-6F96-44B7-9E66-38B836214F82}">
      <dgm:prSet/>
      <dgm:spPr/>
      <dgm:t>
        <a:bodyPr/>
        <a:lstStyle/>
        <a:p>
          <a:r>
            <a:rPr lang="en-US"/>
            <a:t>Css</a:t>
          </a:r>
        </a:p>
      </dgm:t>
    </dgm:pt>
    <dgm:pt modelId="{99AFCA80-51F7-4D85-8A50-B808AD3580EA}" type="parTrans" cxnId="{DFFCD527-1C56-4C3E-A40E-AA356B939325}">
      <dgm:prSet/>
      <dgm:spPr/>
      <dgm:t>
        <a:bodyPr/>
        <a:lstStyle/>
        <a:p>
          <a:endParaRPr lang="en-US"/>
        </a:p>
      </dgm:t>
    </dgm:pt>
    <dgm:pt modelId="{F3EF7B94-729D-4735-9DB0-2DDD4842DD1C}" type="sibTrans" cxnId="{DFFCD527-1C56-4C3E-A40E-AA356B939325}">
      <dgm:prSet/>
      <dgm:spPr/>
      <dgm:t>
        <a:bodyPr/>
        <a:lstStyle/>
        <a:p>
          <a:endParaRPr lang="en-US"/>
        </a:p>
      </dgm:t>
    </dgm:pt>
    <dgm:pt modelId="{C39E834F-F96A-4F3D-A531-5AFFA633F870}" type="pres">
      <dgm:prSet presAssocID="{3C5AB7B0-0EBD-423C-9204-461D2A8992EE}" presName="root" presStyleCnt="0">
        <dgm:presLayoutVars>
          <dgm:dir/>
          <dgm:resizeHandles val="exact"/>
        </dgm:presLayoutVars>
      </dgm:prSet>
      <dgm:spPr/>
    </dgm:pt>
    <dgm:pt modelId="{CA40FD77-BC45-4B4A-888A-0ED0C3135927}" type="pres">
      <dgm:prSet presAssocID="{73EACBD9-68C9-4C0E-A15A-2CF66C193453}" presName="compNode" presStyleCnt="0"/>
      <dgm:spPr/>
    </dgm:pt>
    <dgm:pt modelId="{9B71AB5E-2790-479F-A0EF-2C3E1D1346A2}" type="pres">
      <dgm:prSet presAssocID="{73EACBD9-68C9-4C0E-A15A-2CF66C193453}" presName="bgRect" presStyleLbl="bgShp" presStyleIdx="0" presStyleCnt="3"/>
      <dgm:spPr/>
    </dgm:pt>
    <dgm:pt modelId="{1BC48184-BE14-4A86-96C2-27F6D1F21CAC}" type="pres">
      <dgm:prSet presAssocID="{73EACBD9-68C9-4C0E-A15A-2CF66C1934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fHat"/>
        </a:ext>
      </dgm:extLst>
    </dgm:pt>
    <dgm:pt modelId="{FD8461EF-2D7B-41FB-818D-E3901811F223}" type="pres">
      <dgm:prSet presAssocID="{73EACBD9-68C9-4C0E-A15A-2CF66C193453}" presName="spaceRect" presStyleCnt="0"/>
      <dgm:spPr/>
    </dgm:pt>
    <dgm:pt modelId="{80053CA9-D4BB-406C-90B1-119B58FFF0F6}" type="pres">
      <dgm:prSet presAssocID="{73EACBD9-68C9-4C0E-A15A-2CF66C193453}" presName="parTx" presStyleLbl="revTx" presStyleIdx="0" presStyleCnt="3">
        <dgm:presLayoutVars>
          <dgm:chMax val="0"/>
          <dgm:chPref val="0"/>
        </dgm:presLayoutVars>
      </dgm:prSet>
      <dgm:spPr/>
    </dgm:pt>
    <dgm:pt modelId="{5CBC4EE5-0145-4549-A70B-288CAE86EC22}" type="pres">
      <dgm:prSet presAssocID="{04AC3959-9C3D-4B13-AD3F-D8079ADC4E8B}" presName="sibTrans" presStyleCnt="0"/>
      <dgm:spPr/>
    </dgm:pt>
    <dgm:pt modelId="{054D3C5B-2683-4799-8772-D53E05FFAB63}" type="pres">
      <dgm:prSet presAssocID="{21E85735-FF60-4401-AB07-F176A500CE02}" presName="compNode" presStyleCnt="0"/>
      <dgm:spPr/>
    </dgm:pt>
    <dgm:pt modelId="{A47B92D7-394B-47F2-B706-074976A9324C}" type="pres">
      <dgm:prSet presAssocID="{21E85735-FF60-4401-AB07-F176A500CE02}" presName="bgRect" presStyleLbl="bgShp" presStyleIdx="1" presStyleCnt="3"/>
      <dgm:spPr/>
    </dgm:pt>
    <dgm:pt modelId="{B1E1E10D-D18C-420F-89C3-6192C3D65CAF}" type="pres">
      <dgm:prSet presAssocID="{21E85735-FF60-4401-AB07-F176A500CE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460529F0-2ABD-4258-BE82-4BAF14F01A95}" type="pres">
      <dgm:prSet presAssocID="{21E85735-FF60-4401-AB07-F176A500CE02}" presName="spaceRect" presStyleCnt="0"/>
      <dgm:spPr/>
    </dgm:pt>
    <dgm:pt modelId="{42D73575-7337-4521-948D-04A3B8F75026}" type="pres">
      <dgm:prSet presAssocID="{21E85735-FF60-4401-AB07-F176A500CE02}" presName="parTx" presStyleLbl="revTx" presStyleIdx="1" presStyleCnt="3">
        <dgm:presLayoutVars>
          <dgm:chMax val="0"/>
          <dgm:chPref val="0"/>
        </dgm:presLayoutVars>
      </dgm:prSet>
      <dgm:spPr/>
    </dgm:pt>
    <dgm:pt modelId="{EC057EC5-445C-4ECE-BF91-4454B9BF2FFE}" type="pres">
      <dgm:prSet presAssocID="{F54E7627-44A1-4284-A4B7-730CDE0D82EF}" presName="sibTrans" presStyleCnt="0"/>
      <dgm:spPr/>
    </dgm:pt>
    <dgm:pt modelId="{E4D77409-E55A-4046-B3C5-CE38CDDD9247}" type="pres">
      <dgm:prSet presAssocID="{38587BA6-6F96-44B7-9E66-38B836214F82}" presName="compNode" presStyleCnt="0"/>
      <dgm:spPr/>
    </dgm:pt>
    <dgm:pt modelId="{B0970C40-E464-45FC-A8A0-8D669B3D7F6A}" type="pres">
      <dgm:prSet presAssocID="{38587BA6-6F96-44B7-9E66-38B836214F82}" presName="bgRect" presStyleLbl="bgShp" presStyleIdx="2" presStyleCnt="3"/>
      <dgm:spPr/>
    </dgm:pt>
    <dgm:pt modelId="{07D40437-581F-45F3-8A5E-5FCADC429E93}" type="pres">
      <dgm:prSet presAssocID="{38587BA6-6F96-44B7-9E66-38B836214F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04D0192-1266-42F6-A0F9-F629A6D9B89D}" type="pres">
      <dgm:prSet presAssocID="{38587BA6-6F96-44B7-9E66-38B836214F82}" presName="spaceRect" presStyleCnt="0"/>
      <dgm:spPr/>
    </dgm:pt>
    <dgm:pt modelId="{7ADBA86B-8B64-45D4-8CC4-2CF440E6BA6F}" type="pres">
      <dgm:prSet presAssocID="{38587BA6-6F96-44B7-9E66-38B836214F82}" presName="parTx" presStyleLbl="revTx" presStyleIdx="2" presStyleCnt="3">
        <dgm:presLayoutVars>
          <dgm:chMax val="0"/>
          <dgm:chPref val="0"/>
        </dgm:presLayoutVars>
      </dgm:prSet>
      <dgm:spPr/>
    </dgm:pt>
  </dgm:ptLst>
  <dgm:cxnLst>
    <dgm:cxn modelId="{A641B91D-D9D6-4C23-92A7-5DF8E3016AED}" type="presOf" srcId="{73EACBD9-68C9-4C0E-A15A-2CF66C193453}" destId="{80053CA9-D4BB-406C-90B1-119B58FFF0F6}" srcOrd="0" destOrd="0" presId="urn:microsoft.com/office/officeart/2018/2/layout/IconVerticalSolidList"/>
    <dgm:cxn modelId="{C5E5BA21-5C5B-4B6F-9E9E-7324F60A755E}" type="presOf" srcId="{3C5AB7B0-0EBD-423C-9204-461D2A8992EE}" destId="{C39E834F-F96A-4F3D-A531-5AFFA633F870}" srcOrd="0" destOrd="0" presId="urn:microsoft.com/office/officeart/2018/2/layout/IconVerticalSolidList"/>
    <dgm:cxn modelId="{DFFCD527-1C56-4C3E-A40E-AA356B939325}" srcId="{3C5AB7B0-0EBD-423C-9204-461D2A8992EE}" destId="{38587BA6-6F96-44B7-9E66-38B836214F82}" srcOrd="2" destOrd="0" parTransId="{99AFCA80-51F7-4D85-8A50-B808AD3580EA}" sibTransId="{F3EF7B94-729D-4735-9DB0-2DDD4842DD1C}"/>
    <dgm:cxn modelId="{3BE0DE75-295E-4B90-A338-927D1A52A11F}" srcId="{3C5AB7B0-0EBD-423C-9204-461D2A8992EE}" destId="{21E85735-FF60-4401-AB07-F176A500CE02}" srcOrd="1" destOrd="0" parTransId="{15509868-9551-491E-99CF-9AA0E37A22EB}" sibTransId="{F54E7627-44A1-4284-A4B7-730CDE0D82EF}"/>
    <dgm:cxn modelId="{33586CDD-6000-4FF5-A59F-F5818CD0D22B}" type="presOf" srcId="{38587BA6-6F96-44B7-9E66-38B836214F82}" destId="{7ADBA86B-8B64-45D4-8CC4-2CF440E6BA6F}" srcOrd="0" destOrd="0" presId="urn:microsoft.com/office/officeart/2018/2/layout/IconVerticalSolidList"/>
    <dgm:cxn modelId="{AA3B24DF-BBAA-452D-93D3-BC184085A49B}" type="presOf" srcId="{21E85735-FF60-4401-AB07-F176A500CE02}" destId="{42D73575-7337-4521-948D-04A3B8F75026}" srcOrd="0" destOrd="0" presId="urn:microsoft.com/office/officeart/2018/2/layout/IconVerticalSolidList"/>
    <dgm:cxn modelId="{EF27A8EB-3743-496E-94EC-BA3F385195AC}" srcId="{3C5AB7B0-0EBD-423C-9204-461D2A8992EE}" destId="{73EACBD9-68C9-4C0E-A15A-2CF66C193453}" srcOrd="0" destOrd="0" parTransId="{285A3F77-F203-408B-84AE-7C860639972E}" sibTransId="{04AC3959-9C3D-4B13-AD3F-D8079ADC4E8B}"/>
    <dgm:cxn modelId="{928CC2C0-0BE0-4940-868E-CCFCA6E4A283}" type="presParOf" srcId="{C39E834F-F96A-4F3D-A531-5AFFA633F870}" destId="{CA40FD77-BC45-4B4A-888A-0ED0C3135927}" srcOrd="0" destOrd="0" presId="urn:microsoft.com/office/officeart/2018/2/layout/IconVerticalSolidList"/>
    <dgm:cxn modelId="{3655D825-5524-4849-ACBF-D1494DB4715E}" type="presParOf" srcId="{CA40FD77-BC45-4B4A-888A-0ED0C3135927}" destId="{9B71AB5E-2790-479F-A0EF-2C3E1D1346A2}" srcOrd="0" destOrd="0" presId="urn:microsoft.com/office/officeart/2018/2/layout/IconVerticalSolidList"/>
    <dgm:cxn modelId="{E42F7E8D-6431-42A6-95CB-2E11D9FB7F03}" type="presParOf" srcId="{CA40FD77-BC45-4B4A-888A-0ED0C3135927}" destId="{1BC48184-BE14-4A86-96C2-27F6D1F21CAC}" srcOrd="1" destOrd="0" presId="urn:microsoft.com/office/officeart/2018/2/layout/IconVerticalSolidList"/>
    <dgm:cxn modelId="{D8BBA1B4-3285-42D5-8DB4-FB99F064993F}" type="presParOf" srcId="{CA40FD77-BC45-4B4A-888A-0ED0C3135927}" destId="{FD8461EF-2D7B-41FB-818D-E3901811F223}" srcOrd="2" destOrd="0" presId="urn:microsoft.com/office/officeart/2018/2/layout/IconVerticalSolidList"/>
    <dgm:cxn modelId="{30E9B250-AC28-4B23-8947-599C6728DE4F}" type="presParOf" srcId="{CA40FD77-BC45-4B4A-888A-0ED0C3135927}" destId="{80053CA9-D4BB-406C-90B1-119B58FFF0F6}" srcOrd="3" destOrd="0" presId="urn:microsoft.com/office/officeart/2018/2/layout/IconVerticalSolidList"/>
    <dgm:cxn modelId="{D24ED69B-903F-4D07-9F1E-EF7CADA6D320}" type="presParOf" srcId="{C39E834F-F96A-4F3D-A531-5AFFA633F870}" destId="{5CBC4EE5-0145-4549-A70B-288CAE86EC22}" srcOrd="1" destOrd="0" presId="urn:microsoft.com/office/officeart/2018/2/layout/IconVerticalSolidList"/>
    <dgm:cxn modelId="{38909509-CF7F-4B75-8408-6C6CCE3851B8}" type="presParOf" srcId="{C39E834F-F96A-4F3D-A531-5AFFA633F870}" destId="{054D3C5B-2683-4799-8772-D53E05FFAB63}" srcOrd="2" destOrd="0" presId="urn:microsoft.com/office/officeart/2018/2/layout/IconVerticalSolidList"/>
    <dgm:cxn modelId="{204F819C-F7A4-4243-A4A9-62F4F96F68ED}" type="presParOf" srcId="{054D3C5B-2683-4799-8772-D53E05FFAB63}" destId="{A47B92D7-394B-47F2-B706-074976A9324C}" srcOrd="0" destOrd="0" presId="urn:microsoft.com/office/officeart/2018/2/layout/IconVerticalSolidList"/>
    <dgm:cxn modelId="{C9597C51-37D1-446C-9833-47025D46C43B}" type="presParOf" srcId="{054D3C5B-2683-4799-8772-D53E05FFAB63}" destId="{B1E1E10D-D18C-420F-89C3-6192C3D65CAF}" srcOrd="1" destOrd="0" presId="urn:microsoft.com/office/officeart/2018/2/layout/IconVerticalSolidList"/>
    <dgm:cxn modelId="{D20E64D7-7645-4CB9-B225-D2DEC2D4262A}" type="presParOf" srcId="{054D3C5B-2683-4799-8772-D53E05FFAB63}" destId="{460529F0-2ABD-4258-BE82-4BAF14F01A95}" srcOrd="2" destOrd="0" presId="urn:microsoft.com/office/officeart/2018/2/layout/IconVerticalSolidList"/>
    <dgm:cxn modelId="{3A1AFC4F-1CEE-4749-AD72-002889F86193}" type="presParOf" srcId="{054D3C5B-2683-4799-8772-D53E05FFAB63}" destId="{42D73575-7337-4521-948D-04A3B8F75026}" srcOrd="3" destOrd="0" presId="urn:microsoft.com/office/officeart/2018/2/layout/IconVerticalSolidList"/>
    <dgm:cxn modelId="{FC94BB80-4C39-49CE-9063-BAECB3E5F01E}" type="presParOf" srcId="{C39E834F-F96A-4F3D-A531-5AFFA633F870}" destId="{EC057EC5-445C-4ECE-BF91-4454B9BF2FFE}" srcOrd="3" destOrd="0" presId="urn:microsoft.com/office/officeart/2018/2/layout/IconVerticalSolidList"/>
    <dgm:cxn modelId="{0173B69B-CE35-4F4F-94B2-FA3642DDF471}" type="presParOf" srcId="{C39E834F-F96A-4F3D-A531-5AFFA633F870}" destId="{E4D77409-E55A-4046-B3C5-CE38CDDD9247}" srcOrd="4" destOrd="0" presId="urn:microsoft.com/office/officeart/2018/2/layout/IconVerticalSolidList"/>
    <dgm:cxn modelId="{40E3056E-0CEA-491E-91C2-F2B15BC2ADC4}" type="presParOf" srcId="{E4D77409-E55A-4046-B3C5-CE38CDDD9247}" destId="{B0970C40-E464-45FC-A8A0-8D669B3D7F6A}" srcOrd="0" destOrd="0" presId="urn:microsoft.com/office/officeart/2018/2/layout/IconVerticalSolidList"/>
    <dgm:cxn modelId="{583FFE91-7B1B-4232-8FEE-8AF74FF4B91B}" type="presParOf" srcId="{E4D77409-E55A-4046-B3C5-CE38CDDD9247}" destId="{07D40437-581F-45F3-8A5E-5FCADC429E93}" srcOrd="1" destOrd="0" presId="urn:microsoft.com/office/officeart/2018/2/layout/IconVerticalSolidList"/>
    <dgm:cxn modelId="{F25461AE-23A5-4BD0-82A4-AFFB37EE2789}" type="presParOf" srcId="{E4D77409-E55A-4046-B3C5-CE38CDDD9247}" destId="{304D0192-1266-42F6-A0F9-F629A6D9B89D}" srcOrd="2" destOrd="0" presId="urn:microsoft.com/office/officeart/2018/2/layout/IconVerticalSolidList"/>
    <dgm:cxn modelId="{A1AE2990-DBCE-4CA7-927F-E573D06934FE}" type="presParOf" srcId="{E4D77409-E55A-4046-B3C5-CE38CDDD9247}" destId="{7ADBA86B-8B64-45D4-8CC4-2CF440E6B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9D36F-6944-421A-BC32-390051445761}">
      <dsp:nvSpPr>
        <dsp:cNvPr id="0" name=""/>
        <dsp:cNvSpPr/>
      </dsp:nvSpPr>
      <dsp:spPr>
        <a:xfrm>
          <a:off x="0" y="54708"/>
          <a:ext cx="5115491" cy="239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dsp:txBody>
      <dsp:txXfrm>
        <a:off x="116971" y="171679"/>
        <a:ext cx="4881549" cy="2162218"/>
      </dsp:txXfrm>
    </dsp:sp>
    <dsp:sp modelId="{36D63D66-96FD-410D-B431-CBC2F29C376D}">
      <dsp:nvSpPr>
        <dsp:cNvPr id="0" name=""/>
        <dsp:cNvSpPr/>
      </dsp:nvSpPr>
      <dsp:spPr>
        <a:xfrm>
          <a:off x="0" y="2496949"/>
          <a:ext cx="5115491" cy="23961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 attacker can use XSS to send a malicious script to an unsuspecting user. The end user’s browser has no way to know that the script should not be trusted, and will execute the script. Because it thinks the script came from a trusted source, the malicious script can access any cookies, session tokens, or other sensitive information retained by the browser and used with that site. These scripts can even rewrite the content of the HTML page. For more details on the different types of XSS flaws</a:t>
          </a:r>
        </a:p>
      </dsp:txBody>
      <dsp:txXfrm>
        <a:off x="116971" y="2613920"/>
        <a:ext cx="4881549" cy="2162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1AB5E-2790-479F-A0EF-2C3E1D1346A2}">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C48184-BE14-4A86-96C2-27F6D1F21CAC}">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053CA9-D4BB-406C-90B1-119B58FFF0F6}">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Servlet </a:t>
          </a:r>
        </a:p>
      </dsp:txBody>
      <dsp:txXfrm>
        <a:off x="1941716" y="718"/>
        <a:ext cx="4571887" cy="1681139"/>
      </dsp:txXfrm>
    </dsp:sp>
    <dsp:sp modelId="{A47B92D7-394B-47F2-B706-074976A9324C}">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1E10D-D18C-420F-89C3-6192C3D65CAF}">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D73575-7337-4521-948D-04A3B8F75026}">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Jsp</a:t>
          </a:r>
        </a:p>
      </dsp:txBody>
      <dsp:txXfrm>
        <a:off x="1941716" y="2102143"/>
        <a:ext cx="4571887" cy="1681139"/>
      </dsp:txXfrm>
    </dsp:sp>
    <dsp:sp modelId="{B0970C40-E464-45FC-A8A0-8D669B3D7F6A}">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40437-581F-45F3-8A5E-5FCADC429E93}">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DBA86B-8B64-45D4-8CC4-2CF440E6BA6F}">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Css</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C0D3-55C3-4C3B-BECB-359FC2660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908421-65F7-4F51-A25B-2CA56CEDD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FF041E-F6A5-4039-8934-E047DBDE2F6D}"/>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5" name="Footer Placeholder 4">
            <a:extLst>
              <a:ext uri="{FF2B5EF4-FFF2-40B4-BE49-F238E27FC236}">
                <a16:creationId xmlns:a16="http://schemas.microsoft.com/office/drawing/2014/main" id="{4ED141A9-B018-4642-A2DB-2937A9D66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93886-5CF7-4180-BAA5-871940A10A28}"/>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340803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6B46-45A2-43C2-A2BB-5B707421E9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54B52F-C1F2-4D3E-9FD9-4CB4CCB86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901D7-9A5E-4B25-8D28-3F64587A9E46}"/>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5" name="Footer Placeholder 4">
            <a:extLst>
              <a:ext uri="{FF2B5EF4-FFF2-40B4-BE49-F238E27FC236}">
                <a16:creationId xmlns:a16="http://schemas.microsoft.com/office/drawing/2014/main" id="{C89CF4F3-B38B-40E9-803C-194196BBD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A80F4-A27C-41B8-AC49-3B3F9386E6CB}"/>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327459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44480-6E71-47F4-9A57-AFD3E2AB04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D210EC-4DD3-4AE5-AFB1-F741962DC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D67A8-760C-4085-9B38-9F08F3DD1C4E}"/>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5" name="Footer Placeholder 4">
            <a:extLst>
              <a:ext uri="{FF2B5EF4-FFF2-40B4-BE49-F238E27FC236}">
                <a16:creationId xmlns:a16="http://schemas.microsoft.com/office/drawing/2014/main" id="{30D3CCE2-8C2B-46E7-A3C3-581229427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DC55B-62BB-4702-8B3E-5759599B2CC0}"/>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366410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9479-77F1-4BA9-B04F-6D4DAE97A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6A4F47-814F-460F-9B37-CF8285216E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C882A-DCA0-45B0-AD06-E67E1A6230AB}"/>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5" name="Footer Placeholder 4">
            <a:extLst>
              <a:ext uri="{FF2B5EF4-FFF2-40B4-BE49-F238E27FC236}">
                <a16:creationId xmlns:a16="http://schemas.microsoft.com/office/drawing/2014/main" id="{F03F86D3-1D99-4089-8F67-6E0C31B49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06A71-8A94-4505-B199-FAFCF27C5BEC}"/>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381324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BE35-AAC9-4F7E-A276-E7D3726B07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B86EBA-A914-45C6-A18E-863C904C4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5A3D8-CF0D-4F7E-B431-74230A2B78E6}"/>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5" name="Footer Placeholder 4">
            <a:extLst>
              <a:ext uri="{FF2B5EF4-FFF2-40B4-BE49-F238E27FC236}">
                <a16:creationId xmlns:a16="http://schemas.microsoft.com/office/drawing/2014/main" id="{FFD349F4-8C44-473F-984E-3D536BE13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1F9B8-4437-42A0-A905-8AD4E2913B02}"/>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322754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F751-6687-4B1D-BBF6-76B8BE7DF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2A06F-89BD-4E13-9794-C09A8F50A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7CDB5A-C5D0-4602-8342-E40A1DFE55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5CEDCD-00C3-4B1B-9C16-C78B04936D43}"/>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6" name="Footer Placeholder 5">
            <a:extLst>
              <a:ext uri="{FF2B5EF4-FFF2-40B4-BE49-F238E27FC236}">
                <a16:creationId xmlns:a16="http://schemas.microsoft.com/office/drawing/2014/main" id="{5C7A9198-9664-4173-9F92-07DB0B4B9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47E42-B284-403F-BD05-74CD5C8E5E92}"/>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79795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1299-E74A-4443-8DD2-9846D2F7F7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B5241C-E1E2-443D-B90A-329677ED7C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45E6E-A697-44F1-A4CF-1DD7DAE34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BEE69C-B372-42E3-A12F-77C58340B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248EFA-8BC1-4877-BE7D-69FB89213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9D4C7-61D7-4655-AEA5-DAA15B3E1B0B}"/>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8" name="Footer Placeholder 7">
            <a:extLst>
              <a:ext uri="{FF2B5EF4-FFF2-40B4-BE49-F238E27FC236}">
                <a16:creationId xmlns:a16="http://schemas.microsoft.com/office/drawing/2014/main" id="{96000E25-EC06-426A-8C91-4F76974CE2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B383B-A424-4BDB-A8C5-838723FFFA62}"/>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42062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5FA2-2CBD-4201-9C77-33B7F3E17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9A4237-E014-40B3-ACAB-7ADC4E27E85B}"/>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4" name="Footer Placeholder 3">
            <a:extLst>
              <a:ext uri="{FF2B5EF4-FFF2-40B4-BE49-F238E27FC236}">
                <a16:creationId xmlns:a16="http://schemas.microsoft.com/office/drawing/2014/main" id="{EABB91E6-D723-4758-AF37-154498D8E0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EBA88-2316-42B9-AB5E-82516FC481EC}"/>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125460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DAB4B-58EB-4976-8659-C6BE01D7B47A}"/>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3" name="Footer Placeholder 2">
            <a:extLst>
              <a:ext uri="{FF2B5EF4-FFF2-40B4-BE49-F238E27FC236}">
                <a16:creationId xmlns:a16="http://schemas.microsoft.com/office/drawing/2014/main" id="{8FE3F8EC-4647-4677-94BF-AF8B7571AE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C6258F-9623-4DF3-99F1-854DF7600382}"/>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377898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3A91-7DDC-4F16-AE09-808E800DB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268D37-BE61-49A6-81CE-FD19792EB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1FF5CC-F882-405C-B3DC-E96FCAB19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A083C-A874-408F-B0D0-11C6DDBDAD21}"/>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6" name="Footer Placeholder 5">
            <a:extLst>
              <a:ext uri="{FF2B5EF4-FFF2-40B4-BE49-F238E27FC236}">
                <a16:creationId xmlns:a16="http://schemas.microsoft.com/office/drawing/2014/main" id="{5B5D6B55-7459-4433-8383-CE1EC439B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D3518-8036-49D2-AF2F-0BC971EE3862}"/>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279936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A5EE-095C-49D3-89EF-C01550C98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842798-4A1A-4572-9742-D13D8939B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91C297-EB43-40C9-895F-E72229F07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C42A5-8606-4ED6-878E-2DA5B81A02D5}"/>
              </a:ext>
            </a:extLst>
          </p:cNvPr>
          <p:cNvSpPr>
            <a:spLocks noGrp="1"/>
          </p:cNvSpPr>
          <p:nvPr>
            <p:ph type="dt" sz="half" idx="10"/>
          </p:nvPr>
        </p:nvSpPr>
        <p:spPr/>
        <p:txBody>
          <a:bodyPr/>
          <a:lstStyle/>
          <a:p>
            <a:fld id="{E91718BA-95EE-477E-BD00-0FB9F3BB3E17}" type="datetimeFigureOut">
              <a:rPr lang="en-US" smtClean="0"/>
              <a:t>4/20/2020</a:t>
            </a:fld>
            <a:endParaRPr lang="en-US"/>
          </a:p>
        </p:txBody>
      </p:sp>
      <p:sp>
        <p:nvSpPr>
          <p:cNvPr id="6" name="Footer Placeholder 5">
            <a:extLst>
              <a:ext uri="{FF2B5EF4-FFF2-40B4-BE49-F238E27FC236}">
                <a16:creationId xmlns:a16="http://schemas.microsoft.com/office/drawing/2014/main" id="{EBA3CFAA-B4BE-4DD6-B745-00894539B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C5B89-507C-4C42-90A6-2B8F65B96011}"/>
              </a:ext>
            </a:extLst>
          </p:cNvPr>
          <p:cNvSpPr>
            <a:spLocks noGrp="1"/>
          </p:cNvSpPr>
          <p:nvPr>
            <p:ph type="sldNum" sz="quarter" idx="12"/>
          </p:nvPr>
        </p:nvSpPr>
        <p:spPr/>
        <p:txBody>
          <a:bodyPr/>
          <a:lstStyle/>
          <a:p>
            <a:fld id="{C072DB6C-D4C9-44A7-BEB2-BE1261094CAA}" type="slidenum">
              <a:rPr lang="en-US" smtClean="0"/>
              <a:t>‹#›</a:t>
            </a:fld>
            <a:endParaRPr lang="en-US"/>
          </a:p>
        </p:txBody>
      </p:sp>
    </p:spTree>
    <p:extLst>
      <p:ext uri="{BB962C8B-B14F-4D97-AF65-F5344CB8AC3E}">
        <p14:creationId xmlns:p14="http://schemas.microsoft.com/office/powerpoint/2010/main" val="351346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E5612-AD82-4C53-B200-A931C0B42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07FDC0-6A70-4806-9827-ADD8D2FFB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4FA2A-982C-4AAB-ABB4-28851F89A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18BA-95EE-477E-BD00-0FB9F3BB3E17}" type="datetimeFigureOut">
              <a:rPr lang="en-US" smtClean="0"/>
              <a:t>4/20/2020</a:t>
            </a:fld>
            <a:endParaRPr lang="en-US"/>
          </a:p>
        </p:txBody>
      </p:sp>
      <p:sp>
        <p:nvSpPr>
          <p:cNvPr id="5" name="Footer Placeholder 4">
            <a:extLst>
              <a:ext uri="{FF2B5EF4-FFF2-40B4-BE49-F238E27FC236}">
                <a16:creationId xmlns:a16="http://schemas.microsoft.com/office/drawing/2014/main" id="{A0C8638A-AAEB-4D64-A0C1-CBD6EE6EC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485F53-099E-4666-B350-B2426A4B02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DB6C-D4C9-44A7-BEB2-BE1261094CAA}" type="slidenum">
              <a:rPr lang="en-US" smtClean="0"/>
              <a:t>‹#›</a:t>
            </a:fld>
            <a:endParaRPr lang="en-US"/>
          </a:p>
        </p:txBody>
      </p:sp>
    </p:spTree>
    <p:extLst>
      <p:ext uri="{BB962C8B-B14F-4D97-AF65-F5344CB8AC3E}">
        <p14:creationId xmlns:p14="http://schemas.microsoft.com/office/powerpoint/2010/main" val="218007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80/XSSCheatSheet/DOM_Rule2.jsp" TargetMode="External"/><Relationship Id="rId2" Type="http://schemas.openxmlformats.org/officeDocument/2006/relationships/hyperlink" Target="http://localhost:8080/XSSCheatSheet/DOM_Rule1.jsp" TargetMode="External"/><Relationship Id="rId1" Type="http://schemas.openxmlformats.org/officeDocument/2006/relationships/slideLayout" Target="../slideLayouts/slideLayout3.xml"/><Relationship Id="rId6" Type="http://schemas.openxmlformats.org/officeDocument/2006/relationships/hyperlink" Target="http://localhost:8080/XSSCheatSheet/DOM_Rule5.jsp" TargetMode="External"/><Relationship Id="rId5" Type="http://schemas.openxmlformats.org/officeDocument/2006/relationships/hyperlink" Target="http://localhost:8080/XSSCheatSheet/DOM_Rule4.jsp" TargetMode="External"/><Relationship Id="rId4" Type="http://schemas.openxmlformats.org/officeDocument/2006/relationships/hyperlink" Target="http://localhost:8080/XSSCheatSheet/DOM_Rule3.js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48AB-ADA6-4247-BADB-4192A0FBD3AD}"/>
              </a:ext>
            </a:extLst>
          </p:cNvPr>
          <p:cNvSpPr>
            <a:spLocks noGrp="1"/>
          </p:cNvSpPr>
          <p:nvPr>
            <p:ph type="title"/>
          </p:nvPr>
        </p:nvSpPr>
        <p:spPr/>
        <p:txBody>
          <a:bodyPr/>
          <a:lstStyle/>
          <a:p>
            <a:r>
              <a:rPr lang="en-US" dirty="0"/>
              <a:t>Team Name </a:t>
            </a:r>
            <a:r>
              <a:rPr lang="en-US" dirty="0" err="1">
                <a:solidFill>
                  <a:srgbClr val="FF0000"/>
                </a:solidFill>
              </a:rPr>
              <a:t>SoloHack</a:t>
            </a:r>
            <a:br>
              <a:rPr lang="en-US" dirty="0"/>
            </a:br>
            <a:r>
              <a:rPr lang="en-US" dirty="0"/>
              <a:t>Team member </a:t>
            </a:r>
            <a:r>
              <a:rPr lang="en-US" dirty="0">
                <a:solidFill>
                  <a:srgbClr val="FF0000"/>
                </a:solidFill>
              </a:rPr>
              <a:t>Ayaz Uddin</a:t>
            </a:r>
          </a:p>
        </p:txBody>
      </p:sp>
    </p:spTree>
    <p:extLst>
      <p:ext uri="{BB962C8B-B14F-4D97-AF65-F5344CB8AC3E}">
        <p14:creationId xmlns:p14="http://schemas.microsoft.com/office/powerpoint/2010/main" val="50543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426356D-10CD-483F-9267-2ABFF618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87BD7-2875-4C44-B2D0-B07B2FA437D4}"/>
              </a:ext>
            </a:extLst>
          </p:cNvPr>
          <p:cNvSpPr>
            <a:spLocks noGrp="1"/>
          </p:cNvSpPr>
          <p:nvPr>
            <p:ph type="title"/>
          </p:nvPr>
        </p:nvSpPr>
        <p:spPr>
          <a:xfrm>
            <a:off x="422898" y="737481"/>
            <a:ext cx="5348885" cy="2384968"/>
          </a:xfrm>
        </p:spPr>
        <p:txBody>
          <a:bodyPr vert="horz" lIns="91440" tIns="45720" rIns="91440" bIns="45720" rtlCol="0" anchor="ctr">
            <a:normAutofit/>
          </a:bodyPr>
          <a:lstStyle/>
          <a:p>
            <a:r>
              <a:rPr lang="en-US" b="1" dirty="0"/>
              <a:t>RULE #1 - HTML Escape Before Inserting Untrusted Data into HTML Element Content</a:t>
            </a:r>
            <a:br>
              <a:rPr lang="en-US" b="1" dirty="0"/>
            </a:br>
            <a:endParaRPr lang="en-US" sz="4800" dirty="0"/>
          </a:p>
        </p:txBody>
      </p:sp>
      <p:sp>
        <p:nvSpPr>
          <p:cNvPr id="16" name="Rectangle 15">
            <a:extLst>
              <a:ext uri="{FF2B5EF4-FFF2-40B4-BE49-F238E27FC236}">
                <a16:creationId xmlns:a16="http://schemas.microsoft.com/office/drawing/2014/main" id="{504B4E86-D05E-4842-8242-C0222A120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258980"/>
            <a:ext cx="462914" cy="359902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7">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9C04A9-04B4-4ED7-94E7-B13134C8D0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71086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179AE58-5D8E-4CA4-AA85-B3FE51B1F9D0}"/>
              </a:ext>
            </a:extLst>
          </p:cNvPr>
          <p:cNvSpPr>
            <a:spLocks noGrp="1"/>
          </p:cNvSpPr>
          <p:nvPr>
            <p:ph type="body" sz="half" idx="2"/>
          </p:nvPr>
        </p:nvSpPr>
        <p:spPr>
          <a:xfrm>
            <a:off x="6781439" y="847390"/>
            <a:ext cx="3932237" cy="1686805"/>
          </a:xfrm>
        </p:spPr>
        <p:txBody>
          <a:bodyPr>
            <a:normAutofit fontScale="92500" lnSpcReduction="10000"/>
          </a:bodyPr>
          <a:lstStyle/>
          <a:p>
            <a:r>
              <a:rPr lang="en-US" dirty="0"/>
              <a:t>Rule #1 is for when you want to put untrusted data directly into the HTML body somewhere. This includes inside normal tags like div, p, b, td, etc. Most web frameworks have a method for HTML escaping for the characters detailed below. However, this is absolutely not sufficient for other HTML contexts. You need to implement the other rules detailed here as well.</a:t>
            </a:r>
          </a:p>
        </p:txBody>
      </p:sp>
      <p:pic>
        <p:nvPicPr>
          <p:cNvPr id="31" name="Picture 30">
            <a:extLst>
              <a:ext uri="{FF2B5EF4-FFF2-40B4-BE49-F238E27FC236}">
                <a16:creationId xmlns:a16="http://schemas.microsoft.com/office/drawing/2014/main" id="{39D01860-8CFF-48D9-9253-A4E418393408}"/>
              </a:ext>
            </a:extLst>
          </p:cNvPr>
          <p:cNvPicPr>
            <a:picLocks noChangeAspect="1"/>
          </p:cNvPicPr>
          <p:nvPr/>
        </p:nvPicPr>
        <p:blipFill>
          <a:blip r:embed="rId2"/>
          <a:stretch>
            <a:fillRect/>
          </a:stretch>
        </p:blipFill>
        <p:spPr>
          <a:xfrm>
            <a:off x="9525" y="2931227"/>
            <a:ext cx="12192000" cy="3338073"/>
          </a:xfrm>
          <a:prstGeom prst="rect">
            <a:avLst/>
          </a:prstGeom>
        </p:spPr>
      </p:pic>
    </p:spTree>
    <p:extLst>
      <p:ext uri="{BB962C8B-B14F-4D97-AF65-F5344CB8AC3E}">
        <p14:creationId xmlns:p14="http://schemas.microsoft.com/office/powerpoint/2010/main" val="211358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3474F8-2121-4B95-AFBF-6534A6E762C0}"/>
              </a:ext>
            </a:extLst>
          </p:cNvPr>
          <p:cNvSpPr/>
          <p:nvPr/>
        </p:nvSpPr>
        <p:spPr>
          <a:xfrm>
            <a:off x="3048000" y="-79653"/>
            <a:ext cx="6096000" cy="7017306"/>
          </a:xfrm>
          <a:prstGeom prst="rect">
            <a:avLst/>
          </a:prstGeom>
        </p:spPr>
        <p:txBody>
          <a:bodyPr>
            <a:spAutoFit/>
          </a:bodyPr>
          <a:lstStyle/>
          <a:p>
            <a:endParaRPr lang="en" dirty="0"/>
          </a:p>
          <a:p>
            <a:r>
              <a:rPr lang="en-US" dirty="0"/>
              <a:t>&lt;body&gt;</a:t>
            </a:r>
          </a:p>
          <a:p>
            <a:r>
              <a:rPr lang="en-US" dirty="0"/>
              <a:t>...ESCAPE UNTRUSTED DATA BEFORE PUTTING HERE...</a:t>
            </a:r>
          </a:p>
          <a:p>
            <a:r>
              <a:rPr lang="en-US" dirty="0"/>
              <a:t>&lt;/body&gt;</a:t>
            </a:r>
          </a:p>
          <a:p>
            <a:r>
              <a:rPr lang="en-US" dirty="0"/>
              <a:t>&lt;div&gt;</a:t>
            </a:r>
          </a:p>
          <a:p>
            <a:r>
              <a:rPr lang="en-US" dirty="0"/>
              <a:t>...ESCAPE UNTRUSTED DATA BEFORE PUTTING HERE...</a:t>
            </a:r>
          </a:p>
          <a:p>
            <a:r>
              <a:rPr lang="en-US" dirty="0"/>
              <a:t>&lt;/div&gt;</a:t>
            </a:r>
          </a:p>
          <a:p>
            <a:r>
              <a:rPr lang="en-US" dirty="0"/>
              <a:t>Escape the following characters with HTML entity encoding to prevent switching into any execution context, such as script, style, or event handlers. Using hex entities is recommended in the spec. In addition to the 5 characters significant in XML (&amp;, &lt;, &gt;, ", '), the forward slash is included as it helps to end an HTML entity.</a:t>
            </a:r>
          </a:p>
          <a:p>
            <a:endParaRPr lang="en" dirty="0"/>
          </a:p>
          <a:p>
            <a:r>
              <a:rPr lang="en-US" dirty="0"/>
              <a:t> &amp; --&gt; &amp;amp;</a:t>
            </a:r>
          </a:p>
          <a:p>
            <a:r>
              <a:rPr lang="en-US" dirty="0"/>
              <a:t> &lt; --&gt; &amp;</a:t>
            </a:r>
            <a:r>
              <a:rPr lang="en-US" dirty="0" err="1"/>
              <a:t>lt</a:t>
            </a:r>
            <a:r>
              <a:rPr lang="en-US" dirty="0"/>
              <a:t>;</a:t>
            </a:r>
          </a:p>
          <a:p>
            <a:r>
              <a:rPr lang="en-US" dirty="0"/>
              <a:t> &gt; --&gt; &amp;</a:t>
            </a:r>
            <a:r>
              <a:rPr lang="en-US" dirty="0" err="1"/>
              <a:t>gt</a:t>
            </a:r>
            <a:r>
              <a:rPr lang="en-US" dirty="0"/>
              <a:t>;</a:t>
            </a:r>
          </a:p>
          <a:p>
            <a:r>
              <a:rPr lang="en-US" dirty="0"/>
              <a:t> " --&gt; &amp;</a:t>
            </a:r>
            <a:r>
              <a:rPr lang="en-US" dirty="0" err="1"/>
              <a:t>quot</a:t>
            </a:r>
            <a:r>
              <a:rPr lang="en-US" dirty="0"/>
              <a:t>;</a:t>
            </a:r>
          </a:p>
          <a:p>
            <a:r>
              <a:rPr lang="en-US" dirty="0"/>
              <a:t> ' --&gt; &amp;#x27;     </a:t>
            </a:r>
          </a:p>
          <a:p>
            <a:r>
              <a:rPr lang="en-US" dirty="0"/>
              <a:t> / --&gt; &amp;#x2F;     </a:t>
            </a:r>
          </a:p>
          <a:p>
            <a:endParaRPr lang="en" dirty="0"/>
          </a:p>
          <a:p>
            <a:r>
              <a:rPr lang="en-US" dirty="0"/>
              <a:t> &amp;</a:t>
            </a:r>
            <a:r>
              <a:rPr lang="en-US" dirty="0" err="1"/>
              <a:t>apos</a:t>
            </a:r>
            <a:r>
              <a:rPr lang="en-US" dirty="0"/>
              <a:t>; not recommended because its not in the HTML spec (See: section 24.4.1) &amp;</a:t>
            </a:r>
            <a:r>
              <a:rPr lang="en-US" dirty="0" err="1"/>
              <a:t>apos</a:t>
            </a:r>
            <a:r>
              <a:rPr lang="en-US" dirty="0"/>
              <a:t>; is in the XML and XHTML specs.</a:t>
            </a:r>
          </a:p>
          <a:p>
            <a:endParaRPr lang="en" dirty="0"/>
          </a:p>
          <a:p>
            <a:r>
              <a:rPr lang="en-US" dirty="0"/>
              <a:t> Forward slash is included as it helps end an HTML entity</a:t>
            </a:r>
          </a:p>
        </p:txBody>
      </p:sp>
    </p:spTree>
    <p:extLst>
      <p:ext uri="{BB962C8B-B14F-4D97-AF65-F5344CB8AC3E}">
        <p14:creationId xmlns:p14="http://schemas.microsoft.com/office/powerpoint/2010/main" val="49903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1259-EFCD-4534-AB89-96FD74EEBE8D}"/>
              </a:ext>
            </a:extLst>
          </p:cNvPr>
          <p:cNvSpPr>
            <a:spLocks noGrp="1"/>
          </p:cNvSpPr>
          <p:nvPr>
            <p:ph type="title"/>
          </p:nvPr>
        </p:nvSpPr>
        <p:spPr>
          <a:xfrm>
            <a:off x="839788" y="299153"/>
            <a:ext cx="10515600" cy="1391535"/>
          </a:xfrm>
        </p:spPr>
        <p:txBody>
          <a:bodyPr>
            <a:normAutofit fontScale="90000"/>
          </a:bodyPr>
          <a:lstStyle/>
          <a:p>
            <a:r>
              <a:rPr lang="en-US" b="1" dirty="0"/>
              <a:t>RULE #1 - HTML Escape Before Inserting Untrusted Data into HTML Element Content</a:t>
            </a:r>
            <a:br>
              <a:rPr lang="en-US" b="1" dirty="0"/>
            </a:br>
            <a:endParaRPr lang="en-US" dirty="0"/>
          </a:p>
        </p:txBody>
      </p:sp>
      <p:sp>
        <p:nvSpPr>
          <p:cNvPr id="3" name="Text Placeholder 2">
            <a:extLst>
              <a:ext uri="{FF2B5EF4-FFF2-40B4-BE49-F238E27FC236}">
                <a16:creationId xmlns:a16="http://schemas.microsoft.com/office/drawing/2014/main" id="{1F7CED38-1FCD-4E13-9290-0DA94FC499F8}"/>
              </a:ext>
            </a:extLst>
          </p:cNvPr>
          <p:cNvSpPr>
            <a:spLocks noGrp="1"/>
          </p:cNvSpPr>
          <p:nvPr>
            <p:ph type="body" idx="1"/>
          </p:nvPr>
        </p:nvSpPr>
        <p:spPr/>
        <p:txBody>
          <a:bodyPr>
            <a:normAutofit/>
          </a:bodyPr>
          <a:lstStyle/>
          <a:p>
            <a:r>
              <a:rPr lang="en-US" dirty="0"/>
              <a:t>Paste sample text to see effect</a:t>
            </a:r>
          </a:p>
        </p:txBody>
      </p:sp>
      <p:pic>
        <p:nvPicPr>
          <p:cNvPr id="7" name="Content Placeholder 6">
            <a:extLst>
              <a:ext uri="{FF2B5EF4-FFF2-40B4-BE49-F238E27FC236}">
                <a16:creationId xmlns:a16="http://schemas.microsoft.com/office/drawing/2014/main" id="{B8DE1EA9-2C0B-4F40-8A5F-9E155533203E}"/>
              </a:ext>
            </a:extLst>
          </p:cNvPr>
          <p:cNvPicPr>
            <a:picLocks noGrp="1" noChangeAspect="1"/>
          </p:cNvPicPr>
          <p:nvPr>
            <p:ph sz="half" idx="2"/>
          </p:nvPr>
        </p:nvPicPr>
        <p:blipFill>
          <a:blip r:embed="rId2"/>
          <a:stretch>
            <a:fillRect/>
          </a:stretch>
        </p:blipFill>
        <p:spPr>
          <a:xfrm>
            <a:off x="839788" y="3734072"/>
            <a:ext cx="5157787" cy="1226593"/>
          </a:xfrm>
          <a:prstGeom prst="rect">
            <a:avLst/>
          </a:prstGeom>
        </p:spPr>
      </p:pic>
      <p:sp>
        <p:nvSpPr>
          <p:cNvPr id="5" name="Text Placeholder 4">
            <a:extLst>
              <a:ext uri="{FF2B5EF4-FFF2-40B4-BE49-F238E27FC236}">
                <a16:creationId xmlns:a16="http://schemas.microsoft.com/office/drawing/2014/main" id="{D84D9FA3-D7E6-4822-A5C8-59FF66B893CD}"/>
              </a:ext>
            </a:extLst>
          </p:cNvPr>
          <p:cNvSpPr>
            <a:spLocks noGrp="1"/>
          </p:cNvSpPr>
          <p:nvPr>
            <p:ph type="body" sz="quarter" idx="3"/>
          </p:nvPr>
        </p:nvSpPr>
        <p:spPr/>
        <p:txBody>
          <a:bodyPr>
            <a:normAutofit/>
          </a:bodyPr>
          <a:lstStyle/>
          <a:p>
            <a:r>
              <a:rPr lang="en-US" b="0" dirty="0"/>
              <a:t>Before and after applying rule appears to Hacker</a:t>
            </a:r>
            <a:endParaRPr lang="en-US" dirty="0"/>
          </a:p>
        </p:txBody>
      </p:sp>
      <p:pic>
        <p:nvPicPr>
          <p:cNvPr id="8" name="Content Placeholder 7">
            <a:extLst>
              <a:ext uri="{FF2B5EF4-FFF2-40B4-BE49-F238E27FC236}">
                <a16:creationId xmlns:a16="http://schemas.microsoft.com/office/drawing/2014/main" id="{DDF83D67-C365-420B-8461-432F33F293D6}"/>
              </a:ext>
            </a:extLst>
          </p:cNvPr>
          <p:cNvPicPr>
            <a:picLocks noGrp="1" noChangeAspect="1"/>
          </p:cNvPicPr>
          <p:nvPr>
            <p:ph sz="quarter" idx="4"/>
          </p:nvPr>
        </p:nvPicPr>
        <p:blipFill>
          <a:blip r:embed="rId3"/>
          <a:stretch>
            <a:fillRect/>
          </a:stretch>
        </p:blipFill>
        <p:spPr>
          <a:xfrm>
            <a:off x="6172200" y="3651601"/>
            <a:ext cx="5183188" cy="1391536"/>
          </a:xfrm>
          <a:prstGeom prst="rect">
            <a:avLst/>
          </a:prstGeom>
        </p:spPr>
      </p:pic>
      <p:pic>
        <p:nvPicPr>
          <p:cNvPr id="10" name="Picture 9">
            <a:extLst>
              <a:ext uri="{FF2B5EF4-FFF2-40B4-BE49-F238E27FC236}">
                <a16:creationId xmlns:a16="http://schemas.microsoft.com/office/drawing/2014/main" id="{B2F1F546-5364-499A-980E-C3900115D6E0}"/>
              </a:ext>
            </a:extLst>
          </p:cNvPr>
          <p:cNvPicPr>
            <a:picLocks noChangeAspect="1"/>
          </p:cNvPicPr>
          <p:nvPr/>
        </p:nvPicPr>
        <p:blipFill>
          <a:blip r:embed="rId4"/>
          <a:stretch>
            <a:fillRect/>
          </a:stretch>
        </p:blipFill>
        <p:spPr>
          <a:xfrm>
            <a:off x="6194426" y="3429000"/>
            <a:ext cx="5997573" cy="1636600"/>
          </a:xfrm>
          <a:prstGeom prst="rect">
            <a:avLst/>
          </a:prstGeom>
        </p:spPr>
      </p:pic>
    </p:spTree>
    <p:extLst>
      <p:ext uri="{BB962C8B-B14F-4D97-AF65-F5344CB8AC3E}">
        <p14:creationId xmlns:p14="http://schemas.microsoft.com/office/powerpoint/2010/main" val="47041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A9B17320-D464-42F7-AF68-6843A76CE145}"/>
              </a:ext>
            </a:extLst>
          </p:cNvPr>
          <p:cNvSpPr>
            <a:spLocks noGrp="1"/>
          </p:cNvSpPr>
          <p:nvPr>
            <p:ph type="title"/>
          </p:nvPr>
        </p:nvSpPr>
        <p:spPr>
          <a:xfrm>
            <a:off x="838200" y="365125"/>
            <a:ext cx="5000812" cy="1143000"/>
          </a:xfrm>
        </p:spPr>
        <p:txBody>
          <a:bodyPr vert="horz" lIns="91440" tIns="45720" rIns="91440" bIns="45720" rtlCol="0" anchor="ctr">
            <a:normAutofit/>
          </a:bodyPr>
          <a:lstStyle/>
          <a:p>
            <a:r>
              <a:rPr lang="en-US" sz="2400"/>
              <a:t>RULE #2 - Attribute Escape Before Inserting Untrusted Data into HTML Common Attributes</a:t>
            </a:r>
          </a:p>
        </p:txBody>
      </p:sp>
      <p:sp>
        <p:nvSpPr>
          <p:cNvPr id="13" name="Freeform: Shape 12">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5D58DD30-8FB2-426A-87B5-171F93F07395}"/>
              </a:ext>
            </a:extLst>
          </p:cNvPr>
          <p:cNvSpPr>
            <a:spLocks noGrp="1"/>
          </p:cNvSpPr>
          <p:nvPr>
            <p:ph type="body" sz="half" idx="2"/>
          </p:nvPr>
        </p:nvSpPr>
        <p:spPr>
          <a:xfrm>
            <a:off x="838200" y="2176272"/>
            <a:ext cx="3339353" cy="3639312"/>
          </a:xfrm>
        </p:spPr>
        <p:txBody>
          <a:bodyPr vert="horz" lIns="91440" tIns="45720" rIns="91440" bIns="45720" rtlCol="0" anchor="ctr">
            <a:normAutofit/>
          </a:bodyPr>
          <a:lstStyle/>
          <a:p>
            <a:r>
              <a:rPr lang="en-US" dirty="0">
                <a:solidFill>
                  <a:schemeClr val="bg1"/>
                </a:solidFill>
              </a:rPr>
              <a:t>Rule #2 is for putting untrusted data into typical attribute values like width, name, value, etc. This should not be used for complex attributes like </a:t>
            </a:r>
            <a:r>
              <a:rPr lang="en-US" dirty="0" err="1">
                <a:solidFill>
                  <a:schemeClr val="bg1"/>
                </a:solidFill>
              </a:rPr>
              <a:t>href</a:t>
            </a:r>
            <a:r>
              <a:rPr lang="en-US" dirty="0">
                <a:solidFill>
                  <a:schemeClr val="bg1"/>
                </a:solidFill>
              </a:rPr>
              <a:t>, </a:t>
            </a:r>
            <a:r>
              <a:rPr lang="en-US" dirty="0" err="1">
                <a:solidFill>
                  <a:schemeClr val="bg1"/>
                </a:solidFill>
              </a:rPr>
              <a:t>src</a:t>
            </a:r>
            <a:r>
              <a:rPr lang="en-US" dirty="0">
                <a:solidFill>
                  <a:schemeClr val="bg1"/>
                </a:solidFill>
              </a:rPr>
              <a:t>, style, or any of the event handlers like </a:t>
            </a:r>
            <a:r>
              <a:rPr lang="en-US" dirty="0" err="1">
                <a:solidFill>
                  <a:schemeClr val="bg1"/>
                </a:solidFill>
              </a:rPr>
              <a:t>onmouseover</a:t>
            </a:r>
            <a:r>
              <a:rPr lang="en-US" dirty="0">
                <a:solidFill>
                  <a:schemeClr val="bg1"/>
                </a:solidFill>
              </a:rPr>
              <a:t>. It is extremely important that event handler attributes should follow Rule #3 for HTML JavaScript Data Values.</a:t>
            </a:r>
          </a:p>
          <a:p>
            <a:endParaRPr lang="en" dirty="0"/>
          </a:p>
          <a:p>
            <a:pPr indent="-228600">
              <a:buFont typeface="Arial" panose="020B0604020202020204" pitchFamily="34" charset="0"/>
              <a:buChar char="•"/>
            </a:pPr>
            <a:endParaRPr lang="en-US" sz="2000" dirty="0">
              <a:solidFill>
                <a:srgbClr val="FFFFFF"/>
              </a:solidFill>
            </a:endParaRPr>
          </a:p>
        </p:txBody>
      </p:sp>
      <p:pic>
        <p:nvPicPr>
          <p:cNvPr id="5" name="Picture Placeholder 4" descr="A screenshot of a social media post&#10;&#10;Description automatically generated">
            <a:extLst>
              <a:ext uri="{FF2B5EF4-FFF2-40B4-BE49-F238E27FC236}">
                <a16:creationId xmlns:a16="http://schemas.microsoft.com/office/drawing/2014/main" id="{2648EBB2-9774-42CE-BA32-FC14A84B4A96}"/>
              </a:ext>
            </a:extLst>
          </p:cNvPr>
          <p:cNvPicPr>
            <a:picLocks noGrp="1" noChangeAspect="1"/>
          </p:cNvPicPr>
          <p:nvPr>
            <p:ph type="pic" idx="1"/>
          </p:nvPr>
        </p:nvPicPr>
        <p:blipFill>
          <a:blip r:embed="rId2"/>
          <a:srcRect l="33170" r="33170"/>
          <a:stretch>
            <a:fillRect/>
          </a:stretch>
        </p:blipFill>
        <p:spPr>
          <a:xfrm>
            <a:off x="7928834" y="721849"/>
            <a:ext cx="3090506" cy="2433108"/>
          </a:xfrm>
          <a:custGeom>
            <a:avLst/>
            <a:gdLst/>
            <a:ahLst/>
            <a:cxnLst/>
            <a:rect l="l" t="t" r="r" b="b"/>
            <a:pathLst>
              <a:path w="4636009" h="5032375">
                <a:moveTo>
                  <a:pt x="0" y="0"/>
                </a:moveTo>
                <a:lnTo>
                  <a:pt x="4636009" y="0"/>
                </a:lnTo>
                <a:lnTo>
                  <a:pt x="4636009" y="5032375"/>
                </a:lnTo>
                <a:lnTo>
                  <a:pt x="0" y="5032375"/>
                </a:lnTo>
                <a:close/>
              </a:path>
            </a:pathLst>
          </a:custGeom>
        </p:spPr>
      </p:pic>
      <p:pic>
        <p:nvPicPr>
          <p:cNvPr id="6" name="Picture 5" descr="A screenshot of a social media post&#10;&#10;Description automatically generated">
            <a:extLst>
              <a:ext uri="{FF2B5EF4-FFF2-40B4-BE49-F238E27FC236}">
                <a16:creationId xmlns:a16="http://schemas.microsoft.com/office/drawing/2014/main" id="{112C2348-55B9-424C-B57A-0D8BF9BEFEB2}"/>
              </a:ext>
            </a:extLst>
          </p:cNvPr>
          <p:cNvPicPr>
            <a:picLocks noChangeAspect="1"/>
          </p:cNvPicPr>
          <p:nvPr/>
        </p:nvPicPr>
        <p:blipFill>
          <a:blip r:embed="rId2"/>
          <a:stretch>
            <a:fillRect/>
          </a:stretch>
        </p:blipFill>
        <p:spPr>
          <a:xfrm>
            <a:off x="6132111" y="3858405"/>
            <a:ext cx="5589626" cy="1481250"/>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27170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CBE58E-8C53-4848-AEF8-A9D26A02A92E}"/>
              </a:ext>
            </a:extLst>
          </p:cNvPr>
          <p:cNvSpPr/>
          <p:nvPr/>
        </p:nvSpPr>
        <p:spPr>
          <a:xfrm>
            <a:off x="3048000" y="335846"/>
            <a:ext cx="6096000" cy="6186309"/>
          </a:xfrm>
          <a:prstGeom prst="rect">
            <a:avLst/>
          </a:prstGeom>
        </p:spPr>
        <p:txBody>
          <a:bodyPr>
            <a:spAutoFit/>
          </a:bodyPr>
          <a:lstStyle/>
          <a:p>
            <a:r>
              <a:rPr lang="en-US" dirty="0"/>
              <a:t>Inside </a:t>
            </a:r>
            <a:r>
              <a:rPr lang="en-US" dirty="0" err="1"/>
              <a:t>UNquoted</a:t>
            </a:r>
            <a:r>
              <a:rPr lang="en-US" dirty="0"/>
              <a:t> attribute:</a:t>
            </a:r>
          </a:p>
          <a:p>
            <a:endParaRPr lang="en" dirty="0"/>
          </a:p>
          <a:p>
            <a:r>
              <a:rPr lang="en-US" dirty="0"/>
              <a:t>&lt;div </a:t>
            </a:r>
            <a:r>
              <a:rPr lang="en-US" dirty="0" err="1"/>
              <a:t>attr</a:t>
            </a:r>
            <a:r>
              <a:rPr lang="en-US" dirty="0"/>
              <a:t>=...ESCAPE UNTRUSTED DATA BEFORE PUTTING HERE...&gt;content</a:t>
            </a:r>
          </a:p>
          <a:p>
            <a:r>
              <a:rPr lang="en-US" dirty="0"/>
              <a:t>Inside single quoted attribute:</a:t>
            </a:r>
          </a:p>
          <a:p>
            <a:endParaRPr lang="en" dirty="0"/>
          </a:p>
          <a:p>
            <a:r>
              <a:rPr lang="en-US" dirty="0"/>
              <a:t>&lt;div </a:t>
            </a:r>
            <a:r>
              <a:rPr lang="en-US" dirty="0" err="1"/>
              <a:t>attr</a:t>
            </a:r>
            <a:r>
              <a:rPr lang="en-US" dirty="0"/>
              <a:t>='...ESCAPE UNTRUSTED DATA BEFORE PUTTING HERE...'&gt;content</a:t>
            </a:r>
          </a:p>
          <a:p>
            <a:r>
              <a:rPr lang="en-US" dirty="0"/>
              <a:t>Inside double quoted attribute :</a:t>
            </a:r>
          </a:p>
          <a:p>
            <a:endParaRPr lang="en" dirty="0"/>
          </a:p>
          <a:p>
            <a:r>
              <a:rPr lang="en-US" dirty="0"/>
              <a:t>&lt;div </a:t>
            </a:r>
            <a:r>
              <a:rPr lang="en-US" dirty="0" err="1"/>
              <a:t>attr</a:t>
            </a:r>
            <a:r>
              <a:rPr lang="en-US" dirty="0"/>
              <a:t>="...ESCAPE UNTRUSTED DATA BEFORE PUTTING HERE..."&gt;content</a:t>
            </a:r>
          </a:p>
          <a:p>
            <a:r>
              <a:rPr lang="en-US" dirty="0"/>
              <a:t>Except for alphanumeric characters, escape all characters with ASCII values less than 256 with the &amp;#</a:t>
            </a:r>
            <a:r>
              <a:rPr lang="en-US" dirty="0" err="1"/>
              <a:t>xHH</a:t>
            </a:r>
            <a:r>
              <a:rPr lang="en-US" dirty="0"/>
              <a:t>; format (or a named entity if available) to prevent switching out of the attribute.</a:t>
            </a:r>
          </a:p>
          <a:p>
            <a:endParaRPr lang="en" dirty="0"/>
          </a:p>
          <a:p>
            <a:r>
              <a:rPr lang="en-US" dirty="0"/>
              <a:t>The reason this rule is so broad is that developers frequently leave attributes unquoted. Properly quoted attributes can only be escaped with the corresponding quote.</a:t>
            </a:r>
          </a:p>
          <a:p>
            <a:endParaRPr lang="en" dirty="0"/>
          </a:p>
          <a:p>
            <a:r>
              <a:rPr lang="en-US" dirty="0"/>
              <a:t>Unquoted attributes can be broken out of with many characters, including [space] % * + , - / ; &lt; = &gt; ^ and |.</a:t>
            </a:r>
          </a:p>
        </p:txBody>
      </p:sp>
    </p:spTree>
    <p:extLst>
      <p:ext uri="{BB962C8B-B14F-4D97-AF65-F5344CB8AC3E}">
        <p14:creationId xmlns:p14="http://schemas.microsoft.com/office/powerpoint/2010/main" val="653573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6863-CB94-4280-AF68-20497E2DFA59}"/>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sz="3700" kern="1200">
                <a:solidFill>
                  <a:schemeClr val="tx1"/>
                </a:solidFill>
                <a:latin typeface="+mj-lt"/>
                <a:ea typeface="+mj-ea"/>
                <a:cs typeface="+mj-cs"/>
              </a:rPr>
              <a:t>Paste sample text, apply rules Hacker will be baffled </a:t>
            </a:r>
          </a:p>
        </p:txBody>
      </p:sp>
      <p:sp>
        <p:nvSpPr>
          <p:cNvPr id="24" name="Freeform: Shape 1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244FA66D-9CEE-46E9-B0AA-A64D390B35FD}"/>
              </a:ext>
            </a:extLst>
          </p:cNvPr>
          <p:cNvSpPr>
            <a:spLocks noGrp="1"/>
          </p:cNvSpPr>
          <p:nvPr>
            <p:ph type="body" sz="half" idx="2"/>
          </p:nvPr>
        </p:nvSpPr>
        <p:spPr>
          <a:xfrm>
            <a:off x="838200" y="2173288"/>
            <a:ext cx="3603171" cy="3639684"/>
          </a:xfrm>
        </p:spPr>
        <p:txBody>
          <a:bodyPr vert="horz" lIns="91440" tIns="45720" rIns="91440" bIns="45720" rtlCol="0" anchor="ctr">
            <a:normAutofit/>
          </a:bodyPr>
          <a:lstStyle/>
          <a:p>
            <a:pPr indent="-228600">
              <a:buFont typeface="Arial" panose="020B0604020202020204" pitchFamily="34" charset="0"/>
              <a:buChar char="•"/>
            </a:pPr>
            <a:r>
              <a:rPr lang="en-US" sz="700">
                <a:solidFill>
                  <a:srgbClr val="FFFFFF"/>
                </a:solidFill>
              </a:rPr>
              <a:t>Inside UNquoted attribute:</a:t>
            </a:r>
          </a:p>
          <a:p>
            <a:pPr indent="-228600">
              <a:buFont typeface="Arial" panose="020B0604020202020204" pitchFamily="34" charset="0"/>
              <a:buChar char="•"/>
            </a:pPr>
            <a:endParaRPr lang="en-US" sz="700">
              <a:solidFill>
                <a:srgbClr val="FFFFFF"/>
              </a:solidFill>
            </a:endParaRPr>
          </a:p>
          <a:p>
            <a:pPr indent="-228600">
              <a:buFont typeface="Arial" panose="020B0604020202020204" pitchFamily="34" charset="0"/>
              <a:buChar char="•"/>
            </a:pPr>
            <a:r>
              <a:rPr lang="en-US" sz="700">
                <a:solidFill>
                  <a:srgbClr val="FFFFFF"/>
                </a:solidFill>
              </a:rPr>
              <a:t>&lt;div attr=...ESCAPE UNTRUSTED DATA BEFORE PUTTING HERE...&gt;content</a:t>
            </a:r>
          </a:p>
          <a:p>
            <a:pPr indent="-228600">
              <a:buFont typeface="Arial" panose="020B0604020202020204" pitchFamily="34" charset="0"/>
              <a:buChar char="•"/>
            </a:pPr>
            <a:r>
              <a:rPr lang="en-US" sz="700">
                <a:solidFill>
                  <a:srgbClr val="FFFFFF"/>
                </a:solidFill>
              </a:rPr>
              <a:t>Inside single quoted attribute:</a:t>
            </a:r>
          </a:p>
          <a:p>
            <a:pPr indent="-228600">
              <a:buFont typeface="Arial" panose="020B0604020202020204" pitchFamily="34" charset="0"/>
              <a:buChar char="•"/>
            </a:pPr>
            <a:endParaRPr lang="en-US" sz="700">
              <a:solidFill>
                <a:srgbClr val="FFFFFF"/>
              </a:solidFill>
            </a:endParaRPr>
          </a:p>
          <a:p>
            <a:pPr indent="-228600">
              <a:buFont typeface="Arial" panose="020B0604020202020204" pitchFamily="34" charset="0"/>
              <a:buChar char="•"/>
            </a:pPr>
            <a:r>
              <a:rPr lang="en-US" sz="700">
                <a:solidFill>
                  <a:srgbClr val="FFFFFF"/>
                </a:solidFill>
              </a:rPr>
              <a:t>&lt;div attr='...ESCAPE UNTRUSTED DATA BEFORE PUTTING HERE...'&gt;content</a:t>
            </a:r>
          </a:p>
          <a:p>
            <a:pPr indent="-228600">
              <a:buFont typeface="Arial" panose="020B0604020202020204" pitchFamily="34" charset="0"/>
              <a:buChar char="•"/>
            </a:pPr>
            <a:r>
              <a:rPr lang="en-US" sz="700">
                <a:solidFill>
                  <a:srgbClr val="FFFFFF"/>
                </a:solidFill>
              </a:rPr>
              <a:t>Inside double quoted attribute :</a:t>
            </a:r>
          </a:p>
          <a:p>
            <a:pPr indent="-228600">
              <a:buFont typeface="Arial" panose="020B0604020202020204" pitchFamily="34" charset="0"/>
              <a:buChar char="•"/>
            </a:pPr>
            <a:endParaRPr lang="en-US" sz="700">
              <a:solidFill>
                <a:srgbClr val="FFFFFF"/>
              </a:solidFill>
            </a:endParaRPr>
          </a:p>
          <a:p>
            <a:pPr indent="-228600">
              <a:buFont typeface="Arial" panose="020B0604020202020204" pitchFamily="34" charset="0"/>
              <a:buChar char="•"/>
            </a:pPr>
            <a:r>
              <a:rPr lang="en-US" sz="700">
                <a:solidFill>
                  <a:srgbClr val="FFFFFF"/>
                </a:solidFill>
              </a:rPr>
              <a:t>&lt;div attr="...ESCAPE UNTRUSTED DATA BEFORE PUTTING HERE..."&gt;content</a:t>
            </a:r>
          </a:p>
          <a:p>
            <a:pPr indent="-228600">
              <a:buFont typeface="Arial" panose="020B0604020202020204" pitchFamily="34" charset="0"/>
              <a:buChar char="•"/>
            </a:pPr>
            <a:r>
              <a:rPr lang="en-US" sz="700">
                <a:solidFill>
                  <a:srgbClr val="FFFFFF"/>
                </a:solidFill>
              </a:rPr>
              <a:t>Except for alphanumeric characters, escape all characters with ASCII values less than 256 with the &amp;#xHH; format (or a named entity if available) to prevent switching out of the attribute.</a:t>
            </a:r>
          </a:p>
          <a:p>
            <a:pPr indent="-228600">
              <a:buFont typeface="Arial" panose="020B0604020202020204" pitchFamily="34" charset="0"/>
              <a:buChar char="•"/>
            </a:pPr>
            <a:endParaRPr lang="en-US" sz="700">
              <a:solidFill>
                <a:srgbClr val="FFFFFF"/>
              </a:solidFill>
            </a:endParaRPr>
          </a:p>
          <a:p>
            <a:pPr indent="-228600">
              <a:buFont typeface="Arial" panose="020B0604020202020204" pitchFamily="34" charset="0"/>
              <a:buChar char="•"/>
            </a:pPr>
            <a:r>
              <a:rPr lang="en-US" sz="700">
                <a:solidFill>
                  <a:srgbClr val="FFFFFF"/>
                </a:solidFill>
              </a:rPr>
              <a:t>The reason this rule is so broad is that developers frequently leave attributes unquoted. Properly quoted attributes can only be escaped with the corresponding quote.</a:t>
            </a:r>
          </a:p>
          <a:p>
            <a:pPr indent="-228600">
              <a:buFont typeface="Arial" panose="020B0604020202020204" pitchFamily="34" charset="0"/>
              <a:buChar char="•"/>
            </a:pPr>
            <a:endParaRPr lang="en-US" sz="700">
              <a:solidFill>
                <a:srgbClr val="FFFFFF"/>
              </a:solidFill>
            </a:endParaRPr>
          </a:p>
          <a:p>
            <a:pPr indent="-228600">
              <a:buFont typeface="Arial" panose="020B0604020202020204" pitchFamily="34" charset="0"/>
              <a:buChar char="•"/>
            </a:pPr>
            <a:r>
              <a:rPr lang="en-US" sz="700">
                <a:solidFill>
                  <a:srgbClr val="FFFFFF"/>
                </a:solidFill>
              </a:rPr>
              <a:t>Unquoted attributes can be broken out of with many characters, including [space] % * + , - / ; &lt; = &gt; ^ and |.</a:t>
            </a:r>
          </a:p>
          <a:p>
            <a:pPr indent="-228600">
              <a:buFont typeface="Arial" panose="020B0604020202020204" pitchFamily="34" charset="0"/>
              <a:buChar char="•"/>
            </a:pPr>
            <a:endParaRPr lang="en-US" sz="700">
              <a:solidFill>
                <a:srgbClr val="FFFFFF"/>
              </a:solidFill>
            </a:endParaRPr>
          </a:p>
        </p:txBody>
      </p:sp>
      <p:pic>
        <p:nvPicPr>
          <p:cNvPr id="8" name="Picture 7" descr="A screenshot of a social media post&#10;&#10;Description automatically generated">
            <a:extLst>
              <a:ext uri="{FF2B5EF4-FFF2-40B4-BE49-F238E27FC236}">
                <a16:creationId xmlns:a16="http://schemas.microsoft.com/office/drawing/2014/main" id="{F0A9B183-6A3F-4F09-8344-AE4BCAF8889E}"/>
              </a:ext>
            </a:extLst>
          </p:cNvPr>
          <p:cNvPicPr>
            <a:picLocks noChangeAspect="1"/>
          </p:cNvPicPr>
          <p:nvPr/>
        </p:nvPicPr>
        <p:blipFill>
          <a:blip r:embed="rId2"/>
          <a:stretch>
            <a:fillRect/>
          </a:stretch>
        </p:blipFill>
        <p:spPr>
          <a:xfrm>
            <a:off x="6183088" y="2824276"/>
            <a:ext cx="5170711" cy="2701696"/>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12578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96CD-7499-4EB4-A837-E26E00DE874B}"/>
              </a:ext>
            </a:extLst>
          </p:cNvPr>
          <p:cNvSpPr>
            <a:spLocks noGrp="1"/>
          </p:cNvSpPr>
          <p:nvPr>
            <p:ph type="title"/>
          </p:nvPr>
        </p:nvSpPr>
        <p:spPr/>
        <p:txBody>
          <a:bodyPr>
            <a:normAutofit/>
          </a:bodyPr>
          <a:lstStyle/>
          <a:p>
            <a:r>
              <a:rPr lang="en-US" sz="1800" b="1" dirty="0">
                <a:latin typeface="Arial" panose="020B0604020202020204" pitchFamily="34" charset="0"/>
                <a:cs typeface="Arial" panose="020B0604020202020204" pitchFamily="34" charset="0"/>
              </a:rPr>
              <a:t>RULE #3 - JavaScript Escape Before Inserting Untrusted Data into JavaScript Data Values</a:t>
            </a:r>
            <a:br>
              <a:rPr lang="en-US" b="1" dirty="0"/>
            </a:br>
            <a:endParaRPr lang="en-US" dirty="0"/>
          </a:p>
        </p:txBody>
      </p:sp>
      <p:pic>
        <p:nvPicPr>
          <p:cNvPr id="5" name="Content Placeholder 4">
            <a:extLst>
              <a:ext uri="{FF2B5EF4-FFF2-40B4-BE49-F238E27FC236}">
                <a16:creationId xmlns:a16="http://schemas.microsoft.com/office/drawing/2014/main" id="{0993631E-96FB-4A62-AC5F-7C66D7F4C580}"/>
              </a:ext>
            </a:extLst>
          </p:cNvPr>
          <p:cNvPicPr>
            <a:picLocks noGrp="1" noChangeAspect="1"/>
          </p:cNvPicPr>
          <p:nvPr>
            <p:ph idx="1"/>
          </p:nvPr>
        </p:nvPicPr>
        <p:blipFill>
          <a:blip r:embed="rId2"/>
          <a:stretch>
            <a:fillRect/>
          </a:stretch>
        </p:blipFill>
        <p:spPr>
          <a:xfrm>
            <a:off x="5183188" y="2440034"/>
            <a:ext cx="6172200" cy="1968406"/>
          </a:xfrm>
          <a:prstGeom prst="rect">
            <a:avLst/>
          </a:prstGeom>
        </p:spPr>
      </p:pic>
      <p:sp>
        <p:nvSpPr>
          <p:cNvPr id="4" name="Text Placeholder 3">
            <a:extLst>
              <a:ext uri="{FF2B5EF4-FFF2-40B4-BE49-F238E27FC236}">
                <a16:creationId xmlns:a16="http://schemas.microsoft.com/office/drawing/2014/main" id="{27FA14DC-9CE3-4492-9A60-C731DD29618A}"/>
              </a:ext>
            </a:extLst>
          </p:cNvPr>
          <p:cNvSpPr>
            <a:spLocks noGrp="1"/>
          </p:cNvSpPr>
          <p:nvPr>
            <p:ph type="body" sz="half" idx="2"/>
          </p:nvPr>
        </p:nvSpPr>
        <p:spPr/>
        <p:txBody>
          <a:bodyPr/>
          <a:lstStyle/>
          <a:p>
            <a:r>
              <a:rPr lang="en-US" dirty="0"/>
              <a:t>Rule #3 concerns dynamically generated JavaScript code - both script blocks and event-handler attributes. The only safe place to put untrusted data into this code is inside a quoted "data value." Including untrusted data inside any other JavaScript context is quite dangerous, as it is extremely easy to switch into an execution context with characters including (but not limited to) semi-colon, equals, space, plus, and many more, so use with caution.</a:t>
            </a:r>
          </a:p>
        </p:txBody>
      </p:sp>
    </p:spTree>
    <p:extLst>
      <p:ext uri="{BB962C8B-B14F-4D97-AF65-F5344CB8AC3E}">
        <p14:creationId xmlns:p14="http://schemas.microsoft.com/office/powerpoint/2010/main" val="2521864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E38206-5044-4BF0-BDA1-D7A4856919AC}"/>
              </a:ext>
            </a:extLst>
          </p:cNvPr>
          <p:cNvSpPr/>
          <p:nvPr/>
        </p:nvSpPr>
        <p:spPr>
          <a:xfrm>
            <a:off x="3048000" y="335846"/>
            <a:ext cx="6096000" cy="6186309"/>
          </a:xfrm>
          <a:prstGeom prst="rect">
            <a:avLst/>
          </a:prstGeom>
        </p:spPr>
        <p:txBody>
          <a:bodyPr>
            <a:spAutoFit/>
          </a:bodyPr>
          <a:lstStyle/>
          <a:p>
            <a:r>
              <a:rPr lang="en-US" dirty="0"/>
              <a:t>Inside a quoted string:</a:t>
            </a:r>
          </a:p>
          <a:p>
            <a:endParaRPr lang="en" dirty="0"/>
          </a:p>
          <a:p>
            <a:r>
              <a:rPr lang="en-US" dirty="0"/>
              <a:t>&lt;script&gt;alert('...ESCAPE UNTRUSTED DATA BEFORE PUTTING HERE...')&lt;/script&gt;</a:t>
            </a:r>
          </a:p>
          <a:p>
            <a:r>
              <a:rPr lang="en-US" dirty="0"/>
              <a:t>One side of a quoted expression:</a:t>
            </a:r>
          </a:p>
          <a:p>
            <a:endParaRPr lang="en" dirty="0"/>
          </a:p>
          <a:p>
            <a:r>
              <a:rPr lang="en-US" dirty="0"/>
              <a:t>&lt;script&gt;x='...ESCAPE UNTRUSTED DATA BEFORE PUTTING HERE...'&lt;/script&gt;</a:t>
            </a:r>
          </a:p>
          <a:p>
            <a:r>
              <a:rPr lang="en-US" dirty="0"/>
              <a:t>Inside quoted event handler:</a:t>
            </a:r>
          </a:p>
          <a:p>
            <a:endParaRPr lang="en" dirty="0"/>
          </a:p>
          <a:p>
            <a:r>
              <a:rPr lang="en-US" dirty="0"/>
              <a:t>&lt;div </a:t>
            </a:r>
            <a:r>
              <a:rPr lang="en-US" dirty="0" err="1"/>
              <a:t>onmouseover</a:t>
            </a:r>
            <a:r>
              <a:rPr lang="en-US" dirty="0"/>
              <a:t>="x='...ESCAPE UNTRUSTED DATA BEFORE PUTTING HERE...'"&lt;/div&gt;</a:t>
            </a:r>
          </a:p>
          <a:p>
            <a:r>
              <a:rPr lang="en-US" dirty="0"/>
              <a:t>Please note there are some JavaScript functions that can never safely use untrusted data as input - EVEN IF JAVASCRIPT ESCAPED!</a:t>
            </a:r>
          </a:p>
          <a:p>
            <a:endParaRPr lang="en" dirty="0"/>
          </a:p>
          <a:p>
            <a:r>
              <a:rPr lang="en-US" dirty="0"/>
              <a:t>For example:</a:t>
            </a:r>
          </a:p>
          <a:p>
            <a:endParaRPr lang="en" dirty="0"/>
          </a:p>
          <a:p>
            <a:r>
              <a:rPr lang="en-US" dirty="0"/>
              <a:t>&lt;script&gt;</a:t>
            </a:r>
          </a:p>
          <a:p>
            <a:r>
              <a:rPr lang="en-US" dirty="0" err="1"/>
              <a:t>window.setInterval</a:t>
            </a:r>
            <a:r>
              <a:rPr lang="en-US" dirty="0"/>
              <a:t>('...EVEN IF YOU ESCAPE UNTRUSTED DATA YOU ARE XSSED HERE...');</a:t>
            </a:r>
          </a:p>
          <a:p>
            <a:r>
              <a:rPr lang="en-US" dirty="0"/>
              <a:t>&lt;/script&gt;</a:t>
            </a:r>
          </a:p>
        </p:txBody>
      </p:sp>
    </p:spTree>
    <p:extLst>
      <p:ext uri="{BB962C8B-B14F-4D97-AF65-F5344CB8AC3E}">
        <p14:creationId xmlns:p14="http://schemas.microsoft.com/office/powerpoint/2010/main" val="26987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5BEE09-BE71-4807-8221-DDC8B5E59DD2}"/>
              </a:ext>
            </a:extLst>
          </p:cNvPr>
          <p:cNvSpPr/>
          <p:nvPr/>
        </p:nvSpPr>
        <p:spPr>
          <a:xfrm>
            <a:off x="3048000" y="58847"/>
            <a:ext cx="6096000" cy="6740307"/>
          </a:xfrm>
          <a:prstGeom prst="rect">
            <a:avLst/>
          </a:prstGeom>
        </p:spPr>
        <p:txBody>
          <a:bodyPr>
            <a:spAutoFit/>
          </a:bodyPr>
          <a:lstStyle/>
          <a:p>
            <a:r>
              <a:rPr lang="en-US" dirty="0"/>
              <a:t>Except for alphanumeric characters, escape all characters less than 256 with the \</a:t>
            </a:r>
            <a:r>
              <a:rPr lang="en-US" dirty="0" err="1"/>
              <a:t>xHH</a:t>
            </a:r>
            <a:r>
              <a:rPr lang="en-US" dirty="0"/>
              <a:t> format to prevent switching out of the data value into the script context or into another attribute. DO NOT use any escaping shortcuts like \" because the quote character may be matched by the HTML attribute parser which runs first. These escaping shortcuts are also susceptible to escape-the-escape attacks where the attacker sends \" and the vulnerable code turns that into \\" which enables the quote.</a:t>
            </a:r>
          </a:p>
          <a:p>
            <a:endParaRPr lang="en" dirty="0"/>
          </a:p>
          <a:p>
            <a:r>
              <a:rPr lang="en-US" dirty="0"/>
              <a:t>If an event handler is properly quoted, breaking out requires the corresponding quote. However, we have intentionally made this rule quite broad because event handler attributes are often left unquoted. Unquoted attributes can be broken out of with many characters including [space] % * + , - / ; &lt; = &gt; ^ and |.</a:t>
            </a:r>
          </a:p>
          <a:p>
            <a:endParaRPr lang="en" dirty="0"/>
          </a:p>
          <a:p>
            <a:r>
              <a:rPr lang="en-US" dirty="0"/>
              <a:t>Also, a &lt;/script&gt; closing tag will close a script block even though it is inside a quoted string because the HTML parser runs before the JavaScript parser. Please note this is an aggressive escaping policy that over-encodes. If there is a guarantee that proper quoting is accomplished then a much smaller character set is needed. Please look at the OWASP Java Encoder JavaScript escaping examples for examples of proper JavaScript use that requires minimal escaping.</a:t>
            </a:r>
          </a:p>
        </p:txBody>
      </p:sp>
    </p:spTree>
    <p:extLst>
      <p:ext uri="{BB962C8B-B14F-4D97-AF65-F5344CB8AC3E}">
        <p14:creationId xmlns:p14="http://schemas.microsoft.com/office/powerpoint/2010/main" val="27864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9" name="Content Placeholder 8" descr="A screenshot of a social media post&#10;&#10;Description automatically generated">
            <a:extLst>
              <a:ext uri="{FF2B5EF4-FFF2-40B4-BE49-F238E27FC236}">
                <a16:creationId xmlns:a16="http://schemas.microsoft.com/office/drawing/2014/main" id="{ABFC0671-5F8C-4DA9-ACC0-E1E1D3702E41}"/>
              </a:ext>
            </a:extLst>
          </p:cNvPr>
          <p:cNvPicPr>
            <a:picLocks noGrp="1" noChangeAspect="1"/>
          </p:cNvPicPr>
          <p:nvPr>
            <p:ph idx="1"/>
          </p:nvPr>
        </p:nvPicPr>
        <p:blipFill rotWithShape="1">
          <a:blip r:embed="rId2"/>
          <a:srcRect t="5040" r="-1" b="-1"/>
          <a:stretch/>
        </p:blipFill>
        <p:spPr>
          <a:xfrm>
            <a:off x="20" y="10"/>
            <a:ext cx="12188932" cy="4023799"/>
          </a:xfrm>
          <a:prstGeom prst="rect">
            <a:avLst/>
          </a:prstGeom>
        </p:spPr>
      </p:pic>
      <p:sp>
        <p:nvSpPr>
          <p:cNvPr id="25" name="Freeform: Shape 2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6CE17A-E034-41C8-B37B-C2E951A8D874}"/>
              </a:ext>
            </a:extLst>
          </p:cNvPr>
          <p:cNvSpPr>
            <a:spLocks noGrp="1"/>
          </p:cNvSpPr>
          <p:nvPr>
            <p:ph type="title"/>
          </p:nvPr>
        </p:nvSpPr>
        <p:spPr>
          <a:xfrm>
            <a:off x="618062" y="4185749"/>
            <a:ext cx="9265771" cy="622836"/>
          </a:xfrm>
        </p:spPr>
        <p:txBody>
          <a:bodyPr vert="horz" lIns="91440" tIns="45720" rIns="91440" bIns="45720" rtlCol="0" anchor="ctr">
            <a:normAutofit/>
          </a:bodyPr>
          <a:lstStyle/>
          <a:p>
            <a:r>
              <a:rPr lang="en-US" sz="3600"/>
              <a:t>Alert appears in encrypted format</a:t>
            </a:r>
          </a:p>
        </p:txBody>
      </p:sp>
      <p:sp>
        <p:nvSpPr>
          <p:cNvPr id="4" name="Text Placeholder 3">
            <a:extLst>
              <a:ext uri="{FF2B5EF4-FFF2-40B4-BE49-F238E27FC236}">
                <a16:creationId xmlns:a16="http://schemas.microsoft.com/office/drawing/2014/main" id="{4D7A6CEB-65A2-4923-8F0B-5FEDF772D046}"/>
              </a:ext>
            </a:extLst>
          </p:cNvPr>
          <p:cNvSpPr>
            <a:spLocks noGrp="1"/>
          </p:cNvSpPr>
          <p:nvPr>
            <p:ph type="body" sz="half" idx="2"/>
          </p:nvPr>
        </p:nvSpPr>
        <p:spPr>
          <a:xfrm>
            <a:off x="618063" y="4856921"/>
            <a:ext cx="9565028" cy="1249240"/>
          </a:xfrm>
        </p:spPr>
        <p:txBody>
          <a:bodyPr vert="horz" lIns="91440" tIns="45720" rIns="91440" bIns="45720" rtlCol="0">
            <a:normAutofit/>
          </a:bodyPr>
          <a:lstStyle/>
          <a:p>
            <a:pPr indent="-228600">
              <a:buFont typeface="Arial" panose="020B0604020202020204" pitchFamily="34" charset="0"/>
              <a:buChar char="•"/>
            </a:pPr>
            <a:endParaRPr lang="en-US" sz="1800"/>
          </a:p>
        </p:txBody>
      </p:sp>
    </p:spTree>
    <p:extLst>
      <p:ext uri="{BB962C8B-B14F-4D97-AF65-F5344CB8AC3E}">
        <p14:creationId xmlns:p14="http://schemas.microsoft.com/office/powerpoint/2010/main" val="18498091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74A8-8551-4C9A-B734-732613EA0082}"/>
              </a:ext>
            </a:extLst>
          </p:cNvPr>
          <p:cNvSpPr>
            <a:spLocks noGrp="1"/>
          </p:cNvSpPr>
          <p:nvPr>
            <p:ph type="title"/>
          </p:nvPr>
        </p:nvSpPr>
        <p:spPr/>
        <p:txBody>
          <a:bodyPr>
            <a:normAutofit/>
          </a:bodyPr>
          <a:lstStyle/>
          <a:p>
            <a:r>
              <a:rPr lang="en-US" b="1" dirty="0">
                <a:solidFill>
                  <a:srgbClr val="FF0000"/>
                </a:solidFill>
                <a:highlight>
                  <a:srgbClr val="C0C0C0"/>
                </a:highlight>
              </a:rPr>
              <a:t>Switching to Remote working because of the COVID-19 </a:t>
            </a:r>
          </a:p>
        </p:txBody>
      </p:sp>
      <p:sp>
        <p:nvSpPr>
          <p:cNvPr id="4" name="Text Placeholder 3">
            <a:extLst>
              <a:ext uri="{FF2B5EF4-FFF2-40B4-BE49-F238E27FC236}">
                <a16:creationId xmlns:a16="http://schemas.microsoft.com/office/drawing/2014/main" id="{DC1FB07F-D652-4152-97B3-673CBAAC8C28}"/>
              </a:ext>
            </a:extLst>
          </p:cNvPr>
          <p:cNvSpPr>
            <a:spLocks noGrp="1"/>
          </p:cNvSpPr>
          <p:nvPr>
            <p:ph type="body" sz="half" idx="2"/>
          </p:nvPr>
        </p:nvSpPr>
        <p:spPr/>
        <p:txBody>
          <a:bodyPr>
            <a:normAutofit fontScale="40000" lnSpcReduction="20000"/>
          </a:bodyPr>
          <a:lstStyle/>
          <a:p>
            <a:pPr marL="285750" indent="-285750">
              <a:buFont typeface="Arial" panose="020B0604020202020204" pitchFamily="34" charset="0"/>
              <a:buChar char="•"/>
            </a:pPr>
            <a:r>
              <a:rPr lang="en-US" sz="3300" b="1" i="1" dirty="0"/>
              <a:t>Cybersecurity experts warn that the ongoing situation has made cybercriminals more active as they are increasingly targeting both the bank employees with malware attacks, and the unwitting customers using digital channels with scam messages, to defraud them and gain remote access to secure networks</a:t>
            </a:r>
          </a:p>
          <a:p>
            <a:pPr marL="285750" indent="-285750">
              <a:buFont typeface="Arial" panose="020B0604020202020204" pitchFamily="34" charset="0"/>
              <a:buChar char="•"/>
            </a:pPr>
            <a:r>
              <a:rPr lang="en-US" sz="3300" b="1" i="1" dirty="0"/>
              <a:t>While most banks have business continuity plans in place, such protocols have never been tested at this scale in India or globally,</a:t>
            </a:r>
          </a:p>
          <a:p>
            <a:pPr marL="285750" indent="-285750">
              <a:buFont typeface="Arial" panose="020B0604020202020204" pitchFamily="34" charset="0"/>
              <a:buChar char="•"/>
            </a:pPr>
            <a:r>
              <a:rPr lang="en-US" sz="3300" b="1" i="1" dirty="0"/>
              <a:t>Cyber criminals are exploiting the COVID-19 outbreak as an opportunity to send phishing emails claiming to have important updates or encouraging donations, impersonating trustworthy organization</a:t>
            </a:r>
          </a:p>
          <a:p>
            <a:pPr marL="285750" indent="-285750">
              <a:buFont typeface="Arial" panose="020B0604020202020204" pitchFamily="34" charset="0"/>
              <a:buChar char="•"/>
            </a:pPr>
            <a:r>
              <a:rPr lang="en-US" sz="3400" b="1" i="1" dirty="0">
                <a:solidFill>
                  <a:srgbClr val="FF0000"/>
                </a:solidFill>
              </a:rPr>
              <a:t>Precaution is better than prevention. We need to follow some rules to prevent from hacking personal information</a:t>
            </a:r>
            <a:br>
              <a:rPr lang="en-US" sz="1700" b="1" i="1" dirty="0">
                <a:solidFill>
                  <a:srgbClr val="FF0000"/>
                </a:solidFill>
              </a:rPr>
            </a:br>
            <a:br>
              <a:rPr lang="en-US" sz="1700" b="1" i="1" dirty="0">
                <a:solidFill>
                  <a:srgbClr val="FF0000"/>
                </a:solidFill>
              </a:rPr>
            </a:br>
            <a:br>
              <a:rPr lang="en-US" sz="1700" b="1" i="1" dirty="0"/>
            </a:br>
            <a:br>
              <a:rPr lang="en-US" dirty="0"/>
            </a:br>
            <a:endParaRPr lang="en-US" dirty="0"/>
          </a:p>
        </p:txBody>
      </p:sp>
      <p:pic>
        <p:nvPicPr>
          <p:cNvPr id="1026" name="Picture 2" descr="Untitled-5">
            <a:extLst>
              <a:ext uri="{FF2B5EF4-FFF2-40B4-BE49-F238E27FC236}">
                <a16:creationId xmlns:a16="http://schemas.microsoft.com/office/drawing/2014/main" id="{32C8F249-B0A8-4F4E-A28D-F5AE33B4FDE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00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2B87-C483-4A3C-95EA-7BC45F08FB6D}"/>
              </a:ext>
            </a:extLst>
          </p:cNvPr>
          <p:cNvSpPr>
            <a:spLocks noGrp="1"/>
          </p:cNvSpPr>
          <p:nvPr>
            <p:ph type="title"/>
          </p:nvPr>
        </p:nvSpPr>
        <p:spPr/>
        <p:txBody>
          <a:bodyPr>
            <a:normAutofit/>
          </a:bodyPr>
          <a:lstStyle/>
          <a:p>
            <a:r>
              <a:rPr lang="en-US" sz="2000" b="1" dirty="0">
                <a:latin typeface="Arial" panose="020B0604020202020204" pitchFamily="34" charset="0"/>
                <a:cs typeface="Arial" panose="020B0604020202020204" pitchFamily="34" charset="0"/>
              </a:rPr>
              <a:t>RULE #3.1 - HTML escape JSON values in an HTML context and read the data with </a:t>
            </a:r>
            <a:r>
              <a:rPr lang="en-US" sz="2000" b="1" dirty="0" err="1">
                <a:latin typeface="Arial" panose="020B0604020202020204" pitchFamily="34" charset="0"/>
                <a:cs typeface="Arial" panose="020B0604020202020204" pitchFamily="34" charset="0"/>
              </a:rPr>
              <a:t>JSON.parse</a:t>
            </a:r>
            <a:br>
              <a:rPr lang="en-US" sz="2000" b="1"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Picture Placeholder 2">
            <a:extLst>
              <a:ext uri="{FF2B5EF4-FFF2-40B4-BE49-F238E27FC236}">
                <a16:creationId xmlns:a16="http://schemas.microsoft.com/office/drawing/2014/main" id="{5308E7C0-4080-414F-AC3D-7F8161DECDE5}"/>
              </a:ext>
            </a:extLst>
          </p:cNvPr>
          <p:cNvSpPr>
            <a:spLocks noGrp="1"/>
          </p:cNvSpPr>
          <p:nvPr>
            <p:ph type="pic" idx="1"/>
          </p:nvPr>
        </p:nvSpPr>
        <p:spPr/>
      </p:sp>
      <p:sp>
        <p:nvSpPr>
          <p:cNvPr id="4" name="Text Placeholder 3">
            <a:extLst>
              <a:ext uri="{FF2B5EF4-FFF2-40B4-BE49-F238E27FC236}">
                <a16:creationId xmlns:a16="http://schemas.microsoft.com/office/drawing/2014/main" id="{8FF383A5-2F2B-4C57-BE31-D8DB7518F0A0}"/>
              </a:ext>
            </a:extLst>
          </p:cNvPr>
          <p:cNvSpPr>
            <a:spLocks noGrp="1"/>
          </p:cNvSpPr>
          <p:nvPr>
            <p:ph type="body" sz="half" idx="2"/>
          </p:nvPr>
        </p:nvSpPr>
        <p:spPr/>
        <p:txBody>
          <a:bodyPr/>
          <a:lstStyle/>
          <a:p>
            <a:r>
              <a:rPr lang="en-US" dirty="0"/>
              <a:t>In a Web 2.0 world, the need for having data dynamically generated by an application in a </a:t>
            </a:r>
            <a:r>
              <a:rPr lang="en-US" dirty="0" err="1"/>
              <a:t>javascript</a:t>
            </a:r>
            <a:r>
              <a:rPr lang="en-US" dirty="0"/>
              <a:t> context is common. One strategy is to make an AJAX call to get the values, but this isn't always performant. Often, an initial block of JSON is loaded into the page to act as a single place to store multiple values. This data is tricky, though not impossible, to escape correctly without breaking the format and content of the values.</a:t>
            </a:r>
          </a:p>
        </p:txBody>
      </p:sp>
    </p:spTree>
    <p:extLst>
      <p:ext uri="{BB962C8B-B14F-4D97-AF65-F5344CB8AC3E}">
        <p14:creationId xmlns:p14="http://schemas.microsoft.com/office/powerpoint/2010/main" val="315344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2B87-C483-4A3C-95EA-7BC45F08FB6D}"/>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sz="2100" b="1" kern="1200">
                <a:solidFill>
                  <a:schemeClr val="tx1"/>
                </a:solidFill>
                <a:latin typeface="+mj-lt"/>
                <a:ea typeface="+mj-ea"/>
                <a:cs typeface="+mj-cs"/>
              </a:rPr>
              <a:t>RULE #3.1 - HTML escape JSON values in an HTML context and read the data with JSON.parse</a:t>
            </a:r>
            <a:br>
              <a:rPr lang="en-US" sz="2100" b="1"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8FF383A5-2F2B-4C57-BE31-D8DB7518F0A0}"/>
              </a:ext>
            </a:extLst>
          </p:cNvPr>
          <p:cNvSpPr>
            <a:spLocks noGrp="1"/>
          </p:cNvSpPr>
          <p:nvPr>
            <p:ph type="body" sz="half" idx="2"/>
          </p:nvPr>
        </p:nvSpPr>
        <p:spPr>
          <a:xfrm>
            <a:off x="838200" y="2173288"/>
            <a:ext cx="3603171" cy="3639684"/>
          </a:xfrm>
        </p:spPr>
        <p:txBody>
          <a:bodyPr vert="horz" lIns="91440" tIns="45720" rIns="91440" bIns="45720" rtlCol="0" anchor="ctr">
            <a:normAutofit/>
          </a:bodyPr>
          <a:lstStyle/>
          <a:p>
            <a:pPr indent="-228600">
              <a:buFont typeface="Arial" panose="020B0604020202020204" pitchFamily="34" charset="0"/>
              <a:buChar char="•"/>
            </a:pPr>
            <a:r>
              <a:rPr lang="en-US" sz="1900">
                <a:solidFill>
                  <a:srgbClr val="FFFFFF"/>
                </a:solidFill>
              </a:rPr>
              <a:t>In a Web 2.0 world, the need for having data dynamically generated by an application in a javascript context is common. One strategy is to make an AJAX call to get the values, but this isn't always performant. Often, an initial block of JSON is loaded into the page to act as a single place to store multiple values. This data is tricky, though not impossible, to escape correctly without breaking the format and content of the values.</a:t>
            </a:r>
          </a:p>
        </p:txBody>
      </p:sp>
      <p:pic>
        <p:nvPicPr>
          <p:cNvPr id="5" name="Picture Placeholder 4" descr="A screenshot of a social media post&#10;&#10;Description automatically generated">
            <a:extLst>
              <a:ext uri="{FF2B5EF4-FFF2-40B4-BE49-F238E27FC236}">
                <a16:creationId xmlns:a16="http://schemas.microsoft.com/office/drawing/2014/main" id="{686562E1-6959-49A1-A97F-E1E38FED076D}"/>
              </a:ext>
            </a:extLst>
          </p:cNvPr>
          <p:cNvPicPr>
            <a:picLocks noGrp="1" noChangeAspect="1"/>
          </p:cNvPicPr>
          <p:nvPr>
            <p:ph type="pic" idx="1"/>
          </p:nvPr>
        </p:nvPicPr>
        <p:blipFill>
          <a:blip r:embed="rId2"/>
          <a:srcRect l="2245" r="2245"/>
          <a:stretch>
            <a:fillRect/>
          </a:stretch>
        </p:blipFill>
        <p:spPr>
          <a:xfrm>
            <a:off x="6236052" y="2173287"/>
            <a:ext cx="5064782"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05338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D5942C-0F9E-481A-AD60-EAEE93B48649}"/>
              </a:ext>
            </a:extLst>
          </p:cNvPr>
          <p:cNvSpPr/>
          <p:nvPr/>
        </p:nvSpPr>
        <p:spPr>
          <a:xfrm>
            <a:off x="3048000" y="335846"/>
            <a:ext cx="6096000" cy="6186309"/>
          </a:xfrm>
          <a:prstGeom prst="rect">
            <a:avLst/>
          </a:prstGeom>
        </p:spPr>
        <p:txBody>
          <a:bodyPr>
            <a:spAutoFit/>
          </a:bodyPr>
          <a:lstStyle/>
          <a:p>
            <a:r>
              <a:rPr lang="en-US" dirty="0">
                <a:latin typeface="Calibri" panose="020F0502020204030204" pitchFamily="34" charset="0"/>
              </a:rPr>
              <a:t>Ensure returned Content-Type header is application/json and not text/html. This shall instruct the browser not misunderstand the context and execute injected script</a:t>
            </a:r>
          </a:p>
          <a:p>
            <a:endParaRPr lang="en" dirty="0">
              <a:latin typeface="Calibri" panose="020F0502020204030204" pitchFamily="34" charset="0"/>
            </a:endParaRPr>
          </a:p>
          <a:p>
            <a:r>
              <a:rPr lang="en-US" dirty="0">
                <a:latin typeface="Calibri" panose="020F0502020204030204" pitchFamily="34" charset="0"/>
              </a:rPr>
              <a:t>Bad HTTP response:</a:t>
            </a:r>
          </a:p>
          <a:p>
            <a:endParaRPr lang="en" dirty="0">
              <a:latin typeface="Calibri" panose="020F0502020204030204" pitchFamily="34" charset="0"/>
            </a:endParaRPr>
          </a:p>
          <a:p>
            <a:r>
              <a:rPr lang="en-US" dirty="0">
                <a:latin typeface="Calibri" panose="020F0502020204030204" pitchFamily="34" charset="0"/>
              </a:rPr>
              <a:t>HTTP/1.1 200</a:t>
            </a:r>
          </a:p>
          <a:p>
            <a:r>
              <a:rPr lang="en-US" dirty="0">
                <a:latin typeface="Calibri" panose="020F0502020204030204" pitchFamily="34" charset="0"/>
              </a:rPr>
              <a:t>Date: Wed, 06 Feb 2013 10:28:54 GMT</a:t>
            </a:r>
          </a:p>
          <a:p>
            <a:r>
              <a:rPr lang="en-US" dirty="0">
                <a:latin typeface="Calibri" panose="020F0502020204030204" pitchFamily="34" charset="0"/>
              </a:rPr>
              <a:t>Server: Microsoft-IIS/7.5....</a:t>
            </a:r>
          </a:p>
          <a:p>
            <a:r>
              <a:rPr lang="en-US" dirty="0">
                <a:latin typeface="Calibri" panose="020F0502020204030204" pitchFamily="34" charset="0"/>
              </a:rPr>
              <a:t>Content-Type: text/html; charset=utf-8 &lt;-- bad</a:t>
            </a:r>
          </a:p>
          <a:p>
            <a:r>
              <a:rPr lang="en" dirty="0">
                <a:latin typeface="Calibri" panose="020F0502020204030204" pitchFamily="34" charset="0"/>
              </a:rPr>
              <a:t>....</a:t>
            </a:r>
          </a:p>
          <a:p>
            <a:r>
              <a:rPr lang="en-US" dirty="0">
                <a:latin typeface="Calibri" panose="020F0502020204030204" pitchFamily="34" charset="0"/>
              </a:rPr>
              <a:t>Content-Length: 373</a:t>
            </a:r>
          </a:p>
          <a:p>
            <a:r>
              <a:rPr lang="en-US" dirty="0">
                <a:latin typeface="Calibri" panose="020F0502020204030204" pitchFamily="34" charset="0"/>
              </a:rPr>
              <a:t>Keep-Alive: timeout=5, max=100</a:t>
            </a:r>
          </a:p>
          <a:p>
            <a:r>
              <a:rPr lang="en-US" dirty="0">
                <a:latin typeface="Calibri" panose="020F0502020204030204" pitchFamily="34" charset="0"/>
              </a:rPr>
              <a:t>Connection: Keep-Alive</a:t>
            </a:r>
          </a:p>
          <a:p>
            <a:r>
              <a:rPr lang="en-US" dirty="0">
                <a:latin typeface="Calibri" panose="020F0502020204030204" pitchFamily="34" charset="0"/>
              </a:rPr>
              <a:t>{"</a:t>
            </a:r>
            <a:r>
              <a:rPr lang="en-US" dirty="0" err="1">
                <a:latin typeface="Calibri" panose="020F0502020204030204" pitchFamily="34" charset="0"/>
              </a:rPr>
              <a:t>Message":"No</a:t>
            </a:r>
            <a:r>
              <a:rPr lang="en-US" dirty="0">
                <a:latin typeface="Calibri" panose="020F0502020204030204" pitchFamily="34" charset="0"/>
              </a:rPr>
              <a:t> HTTP resource was found that matches the request URI 'dev.net.ie/</a:t>
            </a:r>
            <a:r>
              <a:rPr lang="en-US" dirty="0" err="1">
                <a:latin typeface="Calibri" panose="020F0502020204030204" pitchFamily="34" charset="0"/>
              </a:rPr>
              <a:t>api</a:t>
            </a:r>
            <a:r>
              <a:rPr lang="en-US" dirty="0">
                <a:latin typeface="Calibri" panose="020F0502020204030204" pitchFamily="34" charset="0"/>
              </a:rPr>
              <a:t>/pay/.</a:t>
            </a:r>
            <a:r>
              <a:rPr lang="en-US" dirty="0" err="1">
                <a:latin typeface="Calibri" panose="020F0502020204030204" pitchFamily="34" charset="0"/>
              </a:rPr>
              <a:t>html?HouseNumber</a:t>
            </a:r>
            <a:r>
              <a:rPr lang="en-US" dirty="0">
                <a:latin typeface="Calibri" panose="020F0502020204030204" pitchFamily="34" charset="0"/>
              </a:rPr>
              <a:t>=9&amp;AddressLine</a:t>
            </a:r>
          </a:p>
          <a:p>
            <a:r>
              <a:rPr lang="en-US" dirty="0">
                <a:latin typeface="Calibri" panose="020F0502020204030204" pitchFamily="34" charset="0"/>
              </a:rPr>
              <a:t>=</a:t>
            </a:r>
            <a:r>
              <a:rPr lang="en-US" dirty="0" err="1">
                <a:latin typeface="Calibri" panose="020F0502020204030204" pitchFamily="34" charset="0"/>
              </a:rPr>
              <a:t>The+Gardens</a:t>
            </a:r>
            <a:r>
              <a:rPr lang="en-US" dirty="0">
                <a:latin typeface="Calibri" panose="020F0502020204030204" pitchFamily="34" charset="0"/>
              </a:rPr>
              <a:t>&lt;script&gt;alert(1)&lt;/script&gt;&amp;AddressLine2=</a:t>
            </a:r>
            <a:r>
              <a:rPr lang="en-US" dirty="0" err="1">
                <a:latin typeface="Calibri" panose="020F0502020204030204" pitchFamily="34" charset="0"/>
              </a:rPr>
              <a:t>foxlodge+woods&amp;TownName</a:t>
            </a:r>
            <a:r>
              <a:rPr lang="en-US" dirty="0">
                <a:latin typeface="Calibri" panose="020F0502020204030204" pitchFamily="34" charset="0"/>
              </a:rPr>
              <a:t>=</a:t>
            </a:r>
            <a:r>
              <a:rPr lang="en-US" dirty="0" err="1">
                <a:latin typeface="Calibri" panose="020F0502020204030204" pitchFamily="34" charset="0"/>
              </a:rPr>
              <a:t>Meath</a:t>
            </a:r>
            <a:r>
              <a:rPr lang="en-US" dirty="0">
                <a:latin typeface="Calibri" panose="020F0502020204030204" pitchFamily="34" charset="0"/>
              </a:rPr>
              <a:t>'.","</a:t>
            </a:r>
            <a:r>
              <a:rPr lang="en-US" dirty="0" err="1">
                <a:latin typeface="Calibri" panose="020F0502020204030204" pitchFamily="34" charset="0"/>
              </a:rPr>
              <a:t>MessageDetail</a:t>
            </a:r>
            <a:r>
              <a:rPr lang="en-US" dirty="0">
                <a:latin typeface="Calibri" panose="020F0502020204030204" pitchFamily="34" charset="0"/>
              </a:rPr>
              <a:t>":"No type was found</a:t>
            </a:r>
          </a:p>
          <a:p>
            <a:r>
              <a:rPr lang="en-US" dirty="0">
                <a:latin typeface="Calibri" panose="020F0502020204030204" pitchFamily="34" charset="0"/>
              </a:rPr>
              <a:t>that matches the controller named 'pay'."}   &lt;-- this script will pop!!</a:t>
            </a:r>
          </a:p>
        </p:txBody>
      </p:sp>
    </p:spTree>
    <p:extLst>
      <p:ext uri="{BB962C8B-B14F-4D97-AF65-F5344CB8AC3E}">
        <p14:creationId xmlns:p14="http://schemas.microsoft.com/office/powerpoint/2010/main" val="4289924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30F7CC-D00D-4F84-BEFA-654C04C9E382}"/>
              </a:ext>
            </a:extLst>
          </p:cNvPr>
          <p:cNvSpPr/>
          <p:nvPr/>
        </p:nvSpPr>
        <p:spPr>
          <a:xfrm>
            <a:off x="3048000" y="1443841"/>
            <a:ext cx="6096000" cy="3970318"/>
          </a:xfrm>
          <a:prstGeom prst="rect">
            <a:avLst/>
          </a:prstGeom>
        </p:spPr>
        <p:txBody>
          <a:bodyPr>
            <a:spAutoFit/>
          </a:bodyPr>
          <a:lstStyle/>
          <a:p>
            <a:r>
              <a:rPr lang="en-US" dirty="0">
                <a:latin typeface="Calibri" panose="020F0502020204030204" pitchFamily="34" charset="0"/>
              </a:rPr>
              <a:t>Good HTTP response:</a:t>
            </a:r>
          </a:p>
          <a:p>
            <a:endParaRPr lang="en" dirty="0">
              <a:latin typeface="Calibri" panose="020F0502020204030204" pitchFamily="34" charset="0"/>
            </a:endParaRPr>
          </a:p>
          <a:p>
            <a:r>
              <a:rPr lang="en-US" dirty="0">
                <a:latin typeface="Calibri" panose="020F0502020204030204" pitchFamily="34" charset="0"/>
              </a:rPr>
              <a:t>HTTP/1.1 200</a:t>
            </a:r>
          </a:p>
          <a:p>
            <a:r>
              <a:rPr lang="en-US" dirty="0">
                <a:latin typeface="Calibri" panose="020F0502020204030204" pitchFamily="34" charset="0"/>
              </a:rPr>
              <a:t>Date: Wed, 06 Feb 2013 10:28:54 GMT</a:t>
            </a:r>
          </a:p>
          <a:p>
            <a:r>
              <a:rPr lang="en-US" dirty="0">
                <a:latin typeface="Calibri" panose="020F0502020204030204" pitchFamily="34" charset="0"/>
              </a:rPr>
              <a:t>Server: Microsoft-IIS/7.5....</a:t>
            </a:r>
          </a:p>
          <a:p>
            <a:r>
              <a:rPr lang="en-US" dirty="0">
                <a:latin typeface="Calibri" panose="020F0502020204030204" pitchFamily="34" charset="0"/>
              </a:rPr>
              <a:t>Content-Type: application/json; charset=utf-8 &lt;--good</a:t>
            </a:r>
          </a:p>
          <a:p>
            <a:r>
              <a:rPr lang="en" dirty="0">
                <a:latin typeface="Calibri" panose="020F0502020204030204" pitchFamily="34" charset="0"/>
              </a:rPr>
              <a:t>.....</a:t>
            </a:r>
          </a:p>
          <a:p>
            <a:r>
              <a:rPr lang="en-US" dirty="0">
                <a:latin typeface="Calibri" panose="020F0502020204030204" pitchFamily="34" charset="0"/>
              </a:rPr>
              <a:t>A common anti-pattern one would see:</a:t>
            </a:r>
          </a:p>
          <a:p>
            <a:endParaRPr lang="en" dirty="0">
              <a:latin typeface="Calibri" panose="020F0502020204030204" pitchFamily="34" charset="0"/>
            </a:endParaRPr>
          </a:p>
          <a:p>
            <a:r>
              <a:rPr lang="en-US" dirty="0">
                <a:latin typeface="Calibri" panose="020F0502020204030204" pitchFamily="34" charset="0"/>
              </a:rPr>
              <a:t>&lt;script&gt;</a:t>
            </a:r>
          </a:p>
          <a:p>
            <a:r>
              <a:rPr lang="en-US" dirty="0">
                <a:latin typeface="Calibri" panose="020F0502020204030204" pitchFamily="34" charset="0"/>
              </a:rPr>
              <a:t>// Do NOT do this without encoding the data with one of the techniques listed below.</a:t>
            </a:r>
          </a:p>
          <a:p>
            <a:r>
              <a:rPr lang="en-US" dirty="0">
                <a:latin typeface="Calibri" panose="020F0502020204030204" pitchFamily="34" charset="0"/>
              </a:rPr>
              <a:t>var </a:t>
            </a:r>
            <a:r>
              <a:rPr lang="en-US" dirty="0" err="1">
                <a:latin typeface="Calibri" panose="020F0502020204030204" pitchFamily="34" charset="0"/>
              </a:rPr>
              <a:t>initData</a:t>
            </a:r>
            <a:r>
              <a:rPr lang="en-US" dirty="0">
                <a:latin typeface="Calibri" panose="020F0502020204030204" pitchFamily="34" charset="0"/>
              </a:rPr>
              <a:t> = &lt;%= </a:t>
            </a:r>
            <a:r>
              <a:rPr lang="en-US" dirty="0" err="1">
                <a:latin typeface="Calibri" panose="020F0502020204030204" pitchFamily="34" charset="0"/>
              </a:rPr>
              <a:t>data.to_json</a:t>
            </a:r>
            <a:r>
              <a:rPr lang="en-US" dirty="0">
                <a:latin typeface="Calibri" panose="020F0502020204030204" pitchFamily="34" charset="0"/>
              </a:rPr>
              <a:t> %&gt;; </a:t>
            </a:r>
          </a:p>
          <a:p>
            <a:r>
              <a:rPr lang="en-US" dirty="0">
                <a:latin typeface="Calibri" panose="020F0502020204030204" pitchFamily="34" charset="0"/>
              </a:rPr>
              <a:t>&lt;/script&gt;</a:t>
            </a:r>
          </a:p>
        </p:txBody>
      </p:sp>
    </p:spTree>
    <p:extLst>
      <p:ext uri="{BB962C8B-B14F-4D97-AF65-F5344CB8AC3E}">
        <p14:creationId xmlns:p14="http://schemas.microsoft.com/office/powerpoint/2010/main" val="82434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224155-7F1D-46F8-8855-B600108AC87F}"/>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sz="2100" dirty="0">
                <a:solidFill>
                  <a:srgbClr val="000000"/>
                </a:solidFill>
              </a:rPr>
              <a:t>R</a:t>
            </a:r>
            <a:r>
              <a:rPr lang="en-US" sz="2100" b="1" dirty="0">
                <a:solidFill>
                  <a:srgbClr val="000000"/>
                </a:solidFill>
              </a:rPr>
              <a:t>ULE #4 - CSS Escape And Strictly Validate Before Inserting Untrusted Data into HTML Style Property Values</a:t>
            </a:r>
            <a:br>
              <a:rPr lang="en-US" sz="2100" b="1" dirty="0">
                <a:solidFill>
                  <a:srgbClr val="000000"/>
                </a:solidFill>
              </a:rPr>
            </a:br>
            <a:endParaRPr lang="en-US" sz="2100" dirty="0">
              <a:solidFill>
                <a:srgbClr val="000000"/>
              </a:solidFill>
            </a:endParaRPr>
          </a:p>
        </p:txBody>
      </p:sp>
      <p:sp>
        <p:nvSpPr>
          <p:cNvPr id="4" name="Text Placeholder 3">
            <a:extLst>
              <a:ext uri="{FF2B5EF4-FFF2-40B4-BE49-F238E27FC236}">
                <a16:creationId xmlns:a16="http://schemas.microsoft.com/office/drawing/2014/main" id="{BD826FCB-BA4F-4B2B-B6F4-3712318AF56B}"/>
              </a:ext>
            </a:extLst>
          </p:cNvPr>
          <p:cNvSpPr>
            <a:spLocks noGrp="1"/>
          </p:cNvSpPr>
          <p:nvPr>
            <p:ph type="body" sz="half" idx="2"/>
          </p:nvPr>
        </p:nvSpPr>
        <p:spPr>
          <a:xfrm>
            <a:off x="804997" y="2272143"/>
            <a:ext cx="4706803" cy="3788830"/>
          </a:xfrm>
        </p:spPr>
        <p:txBody>
          <a:bodyPr vert="horz" lIns="91440" tIns="45720" rIns="91440" bIns="45720" rtlCol="0" anchor="ctr">
            <a:normAutofit/>
          </a:bodyPr>
          <a:lstStyle/>
          <a:p>
            <a:r>
              <a:rPr lang="en-US" dirty="0"/>
              <a:t>Rule #4 is for when you want to put untrusted data into a stylesheet or a style tag. CSS is surprisingly powerful, and can be used for numerous attacks. Therefore, it's important that you only use untrusted data in a property value and not into other places in style data. You should stay away from putting untrusted data into complex properties like </a:t>
            </a:r>
            <a:r>
              <a:rPr lang="en-US" dirty="0" err="1"/>
              <a:t>url</a:t>
            </a:r>
            <a:r>
              <a:rPr lang="en-US" dirty="0"/>
              <a:t>, behavior, and custom (-</a:t>
            </a:r>
            <a:r>
              <a:rPr lang="en-US" dirty="0" err="1"/>
              <a:t>moz</a:t>
            </a:r>
            <a:r>
              <a:rPr lang="en-US" dirty="0"/>
              <a:t>-binding).</a:t>
            </a:r>
          </a:p>
          <a:p>
            <a:endParaRPr lang="en" dirty="0"/>
          </a:p>
          <a:p>
            <a:r>
              <a:rPr lang="en-US" dirty="0"/>
              <a:t>You should also not put untrusted data into IE's expression property value which allows JavaScript.</a:t>
            </a:r>
          </a:p>
          <a:p>
            <a:endParaRPr lang="en" dirty="0"/>
          </a:p>
          <a:p>
            <a:pPr indent="-228600">
              <a:buFont typeface="Arial" panose="020B0604020202020204" pitchFamily="34" charset="0"/>
              <a:buChar char="•"/>
            </a:pPr>
            <a:endParaRPr lang="en-US" sz="2000" dirty="0">
              <a:solidFill>
                <a:srgbClr val="000000"/>
              </a:solidFill>
            </a:endParaRPr>
          </a:p>
        </p:txBody>
      </p:sp>
      <p:sp>
        <p:nvSpPr>
          <p:cNvPr id="2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Placeholder 4">
            <a:extLst>
              <a:ext uri="{FF2B5EF4-FFF2-40B4-BE49-F238E27FC236}">
                <a16:creationId xmlns:a16="http://schemas.microsoft.com/office/drawing/2014/main" id="{658599C4-4FDA-4710-9F4D-97CDF4D18B67}"/>
              </a:ext>
            </a:extLst>
          </p:cNvPr>
          <p:cNvPicPr>
            <a:picLocks noGrp="1" noChangeAspect="1"/>
          </p:cNvPicPr>
          <p:nvPr>
            <p:ph type="pic" idx="1"/>
          </p:nvPr>
        </p:nvPicPr>
        <p:blipFill rotWithShape="1">
          <a:blip r:embed="rId3"/>
          <a:srcRect l="10087" r="17570" b="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419220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70D5FB-BD50-4F4A-9F06-BB4ED23C2771}"/>
              </a:ext>
            </a:extLst>
          </p:cNvPr>
          <p:cNvSpPr/>
          <p:nvPr/>
        </p:nvSpPr>
        <p:spPr>
          <a:xfrm>
            <a:off x="842963" y="-772150"/>
            <a:ext cx="10387011" cy="6740307"/>
          </a:xfrm>
          <a:prstGeom prst="rect">
            <a:avLst/>
          </a:prstGeom>
        </p:spPr>
        <p:txBody>
          <a:bodyPr wrap="square">
            <a:spAutoFit/>
          </a:bodyPr>
          <a:lstStyle/>
          <a:p>
            <a:endParaRPr lang="en" dirty="0">
              <a:latin typeface="Calibri" panose="020F0502020204030204" pitchFamily="34" charset="0"/>
            </a:endParaRPr>
          </a:p>
          <a:p>
            <a:r>
              <a:rPr lang="en-US" dirty="0">
                <a:latin typeface="Calibri" panose="020F0502020204030204" pitchFamily="34" charset="0"/>
              </a:rPr>
              <a:t>Property value:</a:t>
            </a:r>
          </a:p>
          <a:p>
            <a:endParaRPr lang="en" dirty="0">
              <a:latin typeface="Calibri" panose="020F0502020204030204" pitchFamily="34" charset="0"/>
            </a:endParaRPr>
          </a:p>
          <a:p>
            <a:r>
              <a:rPr lang="en-US" dirty="0">
                <a:latin typeface="Calibri" panose="020F0502020204030204" pitchFamily="34" charset="0"/>
              </a:rPr>
              <a:t>&lt;style&gt;</a:t>
            </a:r>
          </a:p>
          <a:p>
            <a:r>
              <a:rPr lang="en-US" dirty="0">
                <a:latin typeface="Calibri" panose="020F0502020204030204" pitchFamily="34" charset="0"/>
              </a:rPr>
              <a:t>selector { property : ...ESCAPE UNTRUSTED DATA BEFORE PUTTING HERE...; }</a:t>
            </a:r>
          </a:p>
          <a:p>
            <a:r>
              <a:rPr lang="en-US" dirty="0">
                <a:latin typeface="Calibri" panose="020F0502020204030204" pitchFamily="34" charset="0"/>
              </a:rPr>
              <a:t>&lt;/style&gt;</a:t>
            </a:r>
          </a:p>
          <a:p>
            <a:r>
              <a:rPr lang="en-US" dirty="0">
                <a:latin typeface="Calibri" panose="020F0502020204030204" pitchFamily="34" charset="0"/>
              </a:rPr>
              <a:t>&lt;style&gt;</a:t>
            </a:r>
          </a:p>
          <a:p>
            <a:r>
              <a:rPr lang="en-US" dirty="0">
                <a:latin typeface="Calibri" panose="020F0502020204030204" pitchFamily="34" charset="0"/>
              </a:rPr>
              <a:t>selector { property : "...ESCAPE UNTRUSTED DATA BEFORE PUTTING HERE..."; }</a:t>
            </a:r>
          </a:p>
          <a:p>
            <a:r>
              <a:rPr lang="en-US" dirty="0">
                <a:latin typeface="Calibri" panose="020F0502020204030204" pitchFamily="34" charset="0"/>
              </a:rPr>
              <a:t>&lt;/style&gt;</a:t>
            </a:r>
          </a:p>
          <a:p>
            <a:r>
              <a:rPr lang="en-US" dirty="0">
                <a:latin typeface="Calibri" panose="020F0502020204030204" pitchFamily="34" charset="0"/>
              </a:rPr>
              <a:t>&lt;span style="property : ...ESCAPE UNTRUSTED DATA BEFORE PUTTING HERE..."&gt;text&lt;/span&gt;</a:t>
            </a:r>
          </a:p>
          <a:p>
            <a:r>
              <a:rPr lang="en-US" dirty="0">
                <a:latin typeface="Calibri" panose="020F0502020204030204" pitchFamily="34" charset="0"/>
              </a:rPr>
              <a:t>Please note there are some CSS contexts that can never safely use untrusted data as input - EVEN IF PROPERLY CSS ESCAPED! You will have to ensure that URLs only start with http not </a:t>
            </a:r>
            <a:r>
              <a:rPr lang="en-US" dirty="0" err="1">
                <a:latin typeface="Calibri" panose="020F0502020204030204" pitchFamily="34" charset="0"/>
              </a:rPr>
              <a:t>javascript</a:t>
            </a:r>
            <a:r>
              <a:rPr lang="en-US" dirty="0">
                <a:latin typeface="Calibri" panose="020F0502020204030204" pitchFamily="34" charset="0"/>
              </a:rPr>
              <a:t> and that properties never start with "expression".</a:t>
            </a:r>
          </a:p>
          <a:p>
            <a:endParaRPr lang="en" dirty="0">
              <a:latin typeface="Calibri" panose="020F0502020204030204" pitchFamily="34" charset="0"/>
            </a:endParaRPr>
          </a:p>
          <a:p>
            <a:r>
              <a:rPr lang="en-US" dirty="0">
                <a:latin typeface="Calibri" panose="020F0502020204030204" pitchFamily="34" charset="0"/>
              </a:rPr>
              <a:t>For example:</a:t>
            </a:r>
          </a:p>
          <a:p>
            <a:endParaRPr lang="en" dirty="0">
              <a:latin typeface="Calibri" panose="020F0502020204030204" pitchFamily="34" charset="0"/>
            </a:endParaRPr>
          </a:p>
          <a:p>
            <a:r>
              <a:rPr lang="en-US" dirty="0">
                <a:latin typeface="Calibri" panose="020F0502020204030204" pitchFamily="34" charset="0"/>
              </a:rPr>
              <a:t>{ background-</a:t>
            </a:r>
            <a:r>
              <a:rPr lang="en-US" dirty="0" err="1">
                <a:latin typeface="Calibri" panose="020F0502020204030204" pitchFamily="34" charset="0"/>
              </a:rPr>
              <a:t>url</a:t>
            </a:r>
            <a:r>
              <a:rPr lang="en-US" dirty="0">
                <a:latin typeface="Calibri" panose="020F0502020204030204" pitchFamily="34" charset="0"/>
              </a:rPr>
              <a:t> : "</a:t>
            </a:r>
            <a:r>
              <a:rPr lang="en-US" dirty="0" err="1">
                <a:latin typeface="Calibri" panose="020F0502020204030204" pitchFamily="34" charset="0"/>
              </a:rPr>
              <a:t>javascript:alert</a:t>
            </a:r>
            <a:r>
              <a:rPr lang="en-US" dirty="0">
                <a:latin typeface="Calibri" panose="020F0502020204030204" pitchFamily="34" charset="0"/>
              </a:rPr>
              <a:t>(1)"; }  // and all other URLs</a:t>
            </a:r>
          </a:p>
          <a:p>
            <a:r>
              <a:rPr lang="en-US" dirty="0">
                <a:latin typeface="Calibri" panose="020F0502020204030204" pitchFamily="34" charset="0"/>
              </a:rPr>
              <a:t>{ text-size: "expression(alert('XSS'))"; }   // only in IE</a:t>
            </a:r>
          </a:p>
          <a:p>
            <a:r>
              <a:rPr lang="en-US" dirty="0">
                <a:latin typeface="Calibri" panose="020F0502020204030204" pitchFamily="34" charset="0"/>
              </a:rPr>
              <a:t>Except for alphanumeric characters, escape all characters with ASCII values less than 256 with the \HH escaping format. DO NOT use any escaping shortcuts like \" because the quote character may be matched by the HTML attribute parser which runs first. These escaping shortcuts are also susceptible to escape-the-escape attacks where the attacker sends \" and the vulnerable code turns that into \\" which enables the quote.</a:t>
            </a:r>
          </a:p>
          <a:p>
            <a:endParaRPr lang="en" dirty="0">
              <a:latin typeface="Calibri" panose="020F0502020204030204" pitchFamily="34" charset="0"/>
            </a:endParaRPr>
          </a:p>
        </p:txBody>
      </p:sp>
    </p:spTree>
    <p:extLst>
      <p:ext uri="{BB962C8B-B14F-4D97-AF65-F5344CB8AC3E}">
        <p14:creationId xmlns:p14="http://schemas.microsoft.com/office/powerpoint/2010/main" val="3741432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A36B2-0C8C-4CD7-A82B-F60086C7F74B}"/>
              </a:ext>
            </a:extLst>
          </p:cNvPr>
          <p:cNvSpPr/>
          <p:nvPr/>
        </p:nvSpPr>
        <p:spPr>
          <a:xfrm>
            <a:off x="3048000" y="1305342"/>
            <a:ext cx="6096000" cy="4247317"/>
          </a:xfrm>
          <a:prstGeom prst="rect">
            <a:avLst/>
          </a:prstGeom>
        </p:spPr>
        <p:txBody>
          <a:bodyPr>
            <a:spAutoFit/>
          </a:bodyPr>
          <a:lstStyle/>
          <a:p>
            <a:r>
              <a:rPr lang="en-US" dirty="0">
                <a:latin typeface="Calibri" panose="020F0502020204030204" pitchFamily="34" charset="0"/>
              </a:rPr>
              <a:t>If attribute is quoted, breaking out requires the corresponding quote. All attributes should be quoted but your encoding should be strong enough to prevent XSS when untrusted data is placed in unquoted contexts.</a:t>
            </a:r>
          </a:p>
          <a:p>
            <a:endParaRPr lang="en" dirty="0">
              <a:latin typeface="Calibri" panose="020F0502020204030204" pitchFamily="34" charset="0"/>
            </a:endParaRPr>
          </a:p>
          <a:p>
            <a:r>
              <a:rPr lang="en-US" dirty="0">
                <a:latin typeface="Calibri" panose="020F0502020204030204" pitchFamily="34" charset="0"/>
              </a:rPr>
              <a:t>Unquoted attributes can be broken out of with many characters including [space] % * + , - / ; &lt; = &gt; ^ and |.</a:t>
            </a:r>
          </a:p>
          <a:p>
            <a:endParaRPr lang="en" dirty="0">
              <a:latin typeface="Calibri" panose="020F0502020204030204" pitchFamily="34" charset="0"/>
            </a:endParaRPr>
          </a:p>
          <a:p>
            <a:r>
              <a:rPr lang="en-US" dirty="0">
                <a:latin typeface="Calibri" panose="020F0502020204030204" pitchFamily="34" charset="0"/>
              </a:rPr>
              <a:t>Also, the &lt;/style&gt; tag will close the style block even though it is inside a quoted string because the HTML parser runs before the JavaScript parser. Please note that we recommend aggressive CSS encoding and validation to prevent XSS attacks for both quoted and unquoted attributes.</a:t>
            </a:r>
          </a:p>
          <a:p>
            <a:endParaRPr lang="en" dirty="0">
              <a:latin typeface="Calibri" panose="020F0502020204030204" pitchFamily="34" charset="0"/>
            </a:endParaRPr>
          </a:p>
          <a:p>
            <a:r>
              <a:rPr lang="en-US" dirty="0">
                <a:latin typeface="Calibri" panose="020F0502020204030204" pitchFamily="34" charset="0"/>
              </a:rPr>
              <a:t>RU</a:t>
            </a:r>
          </a:p>
        </p:txBody>
      </p:sp>
    </p:spTree>
    <p:extLst>
      <p:ext uri="{BB962C8B-B14F-4D97-AF65-F5344CB8AC3E}">
        <p14:creationId xmlns:p14="http://schemas.microsoft.com/office/powerpoint/2010/main" val="4032995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E132F08-C52D-4DE5-BC70-CF219832BDEE}"/>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sz="2100" b="1">
                <a:solidFill>
                  <a:srgbClr val="000000"/>
                </a:solidFill>
              </a:rPr>
              <a:t>RULE #5 - URL Escape Before Inserting Untrusted Data into HTML URL Parameter Values</a:t>
            </a:r>
            <a:br>
              <a:rPr lang="en-US" sz="2100" b="1">
                <a:solidFill>
                  <a:srgbClr val="000000"/>
                </a:solidFill>
              </a:rPr>
            </a:br>
            <a:endParaRPr lang="en-US" sz="2100">
              <a:solidFill>
                <a:srgbClr val="000000"/>
              </a:solidFill>
            </a:endParaRPr>
          </a:p>
        </p:txBody>
      </p:sp>
      <p:sp>
        <p:nvSpPr>
          <p:cNvPr id="4" name="Text Placeholder 3">
            <a:extLst>
              <a:ext uri="{FF2B5EF4-FFF2-40B4-BE49-F238E27FC236}">
                <a16:creationId xmlns:a16="http://schemas.microsoft.com/office/drawing/2014/main" id="{46CE527F-1049-4063-9106-D4E2517066A2}"/>
              </a:ext>
            </a:extLst>
          </p:cNvPr>
          <p:cNvSpPr>
            <a:spLocks noGrp="1"/>
          </p:cNvSpPr>
          <p:nvPr>
            <p:ph type="body" sz="half" idx="2"/>
          </p:nvPr>
        </p:nvSpPr>
        <p:spPr>
          <a:xfrm>
            <a:off x="804997" y="2272143"/>
            <a:ext cx="4706803" cy="3788830"/>
          </a:xfrm>
        </p:spPr>
        <p:txBody>
          <a:bodyPr vert="horz" lIns="91440" tIns="45720" rIns="91440" bIns="45720" rtlCol="0" anchor="ctr">
            <a:normAutofit/>
          </a:bodyPr>
          <a:lstStyle/>
          <a:p>
            <a:r>
              <a:rPr lang="en-US" dirty="0"/>
              <a:t>Rule #5 is for when you want to put untrusted data into HTTP GET parameter value.</a:t>
            </a:r>
          </a:p>
          <a:p>
            <a:endParaRPr lang="en" dirty="0"/>
          </a:p>
          <a:p>
            <a:r>
              <a:rPr lang="en-US" dirty="0"/>
              <a:t>&lt;a </a:t>
            </a:r>
            <a:r>
              <a:rPr lang="en-US" dirty="0" err="1"/>
              <a:t>href</a:t>
            </a:r>
            <a:r>
              <a:rPr lang="en-US" dirty="0"/>
              <a:t>="http://www.somesite.com?test=...ESCAPE UNTRUSTED DATA BEFORE PUTTING HERE..."&gt;link&lt;/a &gt;</a:t>
            </a:r>
          </a:p>
          <a:p>
            <a:r>
              <a:rPr lang="en-US" dirty="0"/>
              <a:t>Except for alphanumeric characters, escape all characters with ASCII values less than 256 with the %HH escaping format. Including untrusted data in data: URLs should not be allowed as there is no good way to disable attacks with escaping to prevent switching out of the URL.</a:t>
            </a:r>
          </a:p>
          <a:p>
            <a:pPr indent="-228600">
              <a:buFont typeface="Arial" panose="020B0604020202020204" pitchFamily="34" charset="0"/>
              <a:buChar char="•"/>
            </a:pPr>
            <a:endParaRPr lang="en-US" sz="2000" dirty="0">
              <a:solidFill>
                <a:srgbClr val="000000"/>
              </a:solidFill>
            </a:endParaRPr>
          </a:p>
        </p:txBody>
      </p:sp>
      <p:sp>
        <p:nvSpPr>
          <p:cNvPr id="14"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Placeholder 4">
            <a:extLst>
              <a:ext uri="{FF2B5EF4-FFF2-40B4-BE49-F238E27FC236}">
                <a16:creationId xmlns:a16="http://schemas.microsoft.com/office/drawing/2014/main" id="{AF783703-A878-445E-9B2D-AB239466FD26}"/>
              </a:ext>
            </a:extLst>
          </p:cNvPr>
          <p:cNvPicPr>
            <a:picLocks noGrp="1" noChangeAspect="1"/>
          </p:cNvPicPr>
          <p:nvPr>
            <p:ph type="pic" idx="1"/>
          </p:nvPr>
        </p:nvPicPr>
        <p:blipFill rotWithShape="1">
          <a:blip r:embed="rId3"/>
          <a:srcRect l="15168" r="12921"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3707886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067563-B511-46D3-84D4-5AF8C0DA575F}"/>
              </a:ext>
            </a:extLst>
          </p:cNvPr>
          <p:cNvSpPr/>
          <p:nvPr/>
        </p:nvSpPr>
        <p:spPr>
          <a:xfrm>
            <a:off x="3048000" y="335846"/>
            <a:ext cx="6096000" cy="6186309"/>
          </a:xfrm>
          <a:prstGeom prst="rect">
            <a:avLst/>
          </a:prstGeom>
        </p:spPr>
        <p:txBody>
          <a:bodyPr>
            <a:spAutoFit/>
          </a:bodyPr>
          <a:lstStyle/>
          <a:p>
            <a:r>
              <a:rPr lang="en-US" dirty="0">
                <a:latin typeface="Calibri" panose="020F0502020204030204" pitchFamily="34" charset="0"/>
              </a:rPr>
              <a:t>All attributes should be quoted. Unquoted attributes can be broken out of with many characters including [space] % * + , - / ; &lt; = &gt; ^ and |. Note that entity encoding is useless in this context.</a:t>
            </a:r>
          </a:p>
          <a:p>
            <a:endParaRPr lang="en" dirty="0">
              <a:latin typeface="Calibri" panose="020F0502020204030204" pitchFamily="34" charset="0"/>
            </a:endParaRPr>
          </a:p>
          <a:p>
            <a:r>
              <a:rPr lang="en-US" dirty="0">
                <a:latin typeface="Calibri" panose="020F0502020204030204" pitchFamily="34" charset="0"/>
              </a:rPr>
              <a:t>WARNING: Do not encode complete or relative URL's with URL encoding! If untrusted input is meant to be placed into </a:t>
            </a:r>
            <a:r>
              <a:rPr lang="en-US" dirty="0" err="1">
                <a:latin typeface="Calibri" panose="020F0502020204030204" pitchFamily="34" charset="0"/>
              </a:rPr>
              <a:t>href</a:t>
            </a:r>
            <a:r>
              <a:rPr lang="en-US" dirty="0">
                <a:latin typeface="Calibri" panose="020F0502020204030204" pitchFamily="34" charset="0"/>
              </a:rPr>
              <a:t>, </a:t>
            </a:r>
            <a:r>
              <a:rPr lang="en-US" dirty="0" err="1">
                <a:latin typeface="Calibri" panose="020F0502020204030204" pitchFamily="34" charset="0"/>
              </a:rPr>
              <a:t>src</a:t>
            </a:r>
            <a:r>
              <a:rPr lang="en-US" dirty="0">
                <a:latin typeface="Calibri" panose="020F0502020204030204" pitchFamily="34" charset="0"/>
              </a:rPr>
              <a:t> or other URL-based attributes, it should be validated to make sure it does not point to an unexpected protocol, especially </a:t>
            </a:r>
            <a:r>
              <a:rPr lang="en-US" dirty="0" err="1">
                <a:latin typeface="Calibri" panose="020F0502020204030204" pitchFamily="34" charset="0"/>
              </a:rPr>
              <a:t>javascript</a:t>
            </a:r>
            <a:r>
              <a:rPr lang="en-US" dirty="0">
                <a:latin typeface="Calibri" panose="020F0502020204030204" pitchFamily="34" charset="0"/>
              </a:rPr>
              <a:t> links. URL's should then be encoded based on the context of display like any other piece of data. For example, user driven URL's in HREF links should be attribute encoded.</a:t>
            </a:r>
          </a:p>
          <a:p>
            <a:endParaRPr lang="en" dirty="0">
              <a:latin typeface="Calibri" panose="020F0502020204030204" pitchFamily="34" charset="0"/>
            </a:endParaRPr>
          </a:p>
          <a:p>
            <a:r>
              <a:rPr lang="en-US" dirty="0">
                <a:latin typeface="Calibri" panose="020F0502020204030204" pitchFamily="34" charset="0"/>
              </a:rPr>
              <a:t>For example:</a:t>
            </a:r>
          </a:p>
          <a:p>
            <a:endParaRPr lang="en" dirty="0">
              <a:latin typeface="Calibri" panose="020F0502020204030204" pitchFamily="34" charset="0"/>
            </a:endParaRPr>
          </a:p>
          <a:p>
            <a:r>
              <a:rPr lang="en-US" dirty="0">
                <a:latin typeface="Calibri" panose="020F0502020204030204" pitchFamily="34" charset="0"/>
              </a:rPr>
              <a:t>String </a:t>
            </a:r>
            <a:r>
              <a:rPr lang="en-US" dirty="0" err="1">
                <a:latin typeface="Calibri" panose="020F0502020204030204" pitchFamily="34" charset="0"/>
              </a:rPr>
              <a:t>userURL</a:t>
            </a:r>
            <a:r>
              <a:rPr lang="en-US" dirty="0">
                <a:latin typeface="Calibri" panose="020F0502020204030204" pitchFamily="34" charset="0"/>
              </a:rPr>
              <a:t> = </a:t>
            </a:r>
            <a:r>
              <a:rPr lang="en-US" dirty="0" err="1">
                <a:latin typeface="Calibri" panose="020F0502020204030204" pitchFamily="34" charset="0"/>
              </a:rPr>
              <a:t>request.getParameter</a:t>
            </a:r>
            <a:r>
              <a:rPr lang="en-US" dirty="0">
                <a:latin typeface="Calibri" panose="020F0502020204030204" pitchFamily="34" charset="0"/>
              </a:rPr>
              <a:t>( "</a:t>
            </a:r>
            <a:r>
              <a:rPr lang="en-US" dirty="0" err="1">
                <a:latin typeface="Calibri" panose="020F0502020204030204" pitchFamily="34" charset="0"/>
              </a:rPr>
              <a:t>userURL</a:t>
            </a:r>
            <a:r>
              <a:rPr lang="en-US" dirty="0">
                <a:latin typeface="Calibri" panose="020F0502020204030204" pitchFamily="34" charset="0"/>
              </a:rPr>
              <a:t>" )</a:t>
            </a:r>
          </a:p>
          <a:p>
            <a:r>
              <a:rPr lang="en-US" dirty="0" err="1">
                <a:latin typeface="Calibri" panose="020F0502020204030204" pitchFamily="34" charset="0"/>
              </a:rPr>
              <a:t>boolean</a:t>
            </a:r>
            <a:r>
              <a:rPr lang="en-US" dirty="0">
                <a:latin typeface="Calibri" panose="020F0502020204030204" pitchFamily="34" charset="0"/>
              </a:rPr>
              <a:t> </a:t>
            </a:r>
            <a:r>
              <a:rPr lang="en-US" dirty="0" err="1">
                <a:latin typeface="Calibri" panose="020F0502020204030204" pitchFamily="34" charset="0"/>
              </a:rPr>
              <a:t>isValidURL</a:t>
            </a:r>
            <a:r>
              <a:rPr lang="en-US" dirty="0">
                <a:latin typeface="Calibri" panose="020F0502020204030204" pitchFamily="34" charset="0"/>
              </a:rPr>
              <a:t> = </a:t>
            </a:r>
            <a:r>
              <a:rPr lang="en-US" dirty="0" err="1">
                <a:latin typeface="Calibri" panose="020F0502020204030204" pitchFamily="34" charset="0"/>
              </a:rPr>
              <a:t>Validator.IsValidURL</a:t>
            </a:r>
            <a:r>
              <a:rPr lang="en-US" dirty="0">
                <a:latin typeface="Calibri" panose="020F0502020204030204" pitchFamily="34" charset="0"/>
              </a:rPr>
              <a:t>(</a:t>
            </a:r>
            <a:r>
              <a:rPr lang="en-US" dirty="0" err="1">
                <a:latin typeface="Calibri" panose="020F0502020204030204" pitchFamily="34" charset="0"/>
              </a:rPr>
              <a:t>userURL</a:t>
            </a:r>
            <a:r>
              <a:rPr lang="en-US" dirty="0">
                <a:latin typeface="Calibri" panose="020F0502020204030204" pitchFamily="34" charset="0"/>
              </a:rPr>
              <a:t>, 255); </a:t>
            </a:r>
          </a:p>
          <a:p>
            <a:r>
              <a:rPr lang="en-US" dirty="0">
                <a:latin typeface="Calibri" panose="020F0502020204030204" pitchFamily="34" charset="0"/>
              </a:rPr>
              <a:t>if (</a:t>
            </a:r>
            <a:r>
              <a:rPr lang="en-US" dirty="0" err="1">
                <a:latin typeface="Calibri" panose="020F0502020204030204" pitchFamily="34" charset="0"/>
              </a:rPr>
              <a:t>isValidURL</a:t>
            </a:r>
            <a:r>
              <a:rPr lang="en-US" dirty="0">
                <a:latin typeface="Calibri" panose="020F0502020204030204" pitchFamily="34" charset="0"/>
              </a:rPr>
              <a:t>) {  </a:t>
            </a:r>
          </a:p>
          <a:p>
            <a:r>
              <a:rPr lang="en-US" dirty="0">
                <a:latin typeface="Calibri" panose="020F0502020204030204" pitchFamily="34" charset="0"/>
              </a:rPr>
              <a:t>    &lt;a </a:t>
            </a:r>
            <a:r>
              <a:rPr lang="en-US" dirty="0" err="1">
                <a:latin typeface="Calibri" panose="020F0502020204030204" pitchFamily="34" charset="0"/>
              </a:rPr>
              <a:t>href</a:t>
            </a:r>
            <a:r>
              <a:rPr lang="en-US" dirty="0">
                <a:latin typeface="Calibri" panose="020F0502020204030204" pitchFamily="34" charset="0"/>
              </a:rPr>
              <a:t>="&lt;%=</a:t>
            </a:r>
            <a:r>
              <a:rPr lang="en-US" dirty="0" err="1">
                <a:latin typeface="Calibri" panose="020F0502020204030204" pitchFamily="34" charset="0"/>
              </a:rPr>
              <a:t>encoder.encodeForHTMLAttribute</a:t>
            </a:r>
            <a:r>
              <a:rPr lang="en-US" dirty="0">
                <a:latin typeface="Calibri" panose="020F0502020204030204" pitchFamily="34" charset="0"/>
              </a:rPr>
              <a:t>(</a:t>
            </a:r>
            <a:r>
              <a:rPr lang="en-US" dirty="0" err="1">
                <a:latin typeface="Calibri" panose="020F0502020204030204" pitchFamily="34" charset="0"/>
              </a:rPr>
              <a:t>userURL</a:t>
            </a:r>
            <a:r>
              <a:rPr lang="en-US" dirty="0">
                <a:latin typeface="Calibri" panose="020F0502020204030204" pitchFamily="34" charset="0"/>
              </a:rPr>
              <a:t>)%&gt;"&gt;link&lt;/a&gt;</a:t>
            </a:r>
          </a:p>
          <a:p>
            <a:r>
              <a:rPr lang="en" dirty="0">
                <a:latin typeface="Calibri" panose="020F0502020204030204" pitchFamily="34" charset="0"/>
              </a:rPr>
              <a:t>}</a:t>
            </a:r>
          </a:p>
        </p:txBody>
      </p:sp>
    </p:spTree>
    <p:extLst>
      <p:ext uri="{BB962C8B-B14F-4D97-AF65-F5344CB8AC3E}">
        <p14:creationId xmlns:p14="http://schemas.microsoft.com/office/powerpoint/2010/main" val="1378085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CC67-5F6F-406D-85FF-65D6F1E2A0DD}"/>
              </a:ext>
            </a:extLst>
          </p:cNvPr>
          <p:cNvSpPr>
            <a:spLocks noGrp="1"/>
          </p:cNvSpPr>
          <p:nvPr>
            <p:ph type="title"/>
          </p:nvPr>
        </p:nvSpPr>
        <p:spPr/>
        <p:txBody>
          <a:bodyPr/>
          <a:lstStyle/>
          <a:p>
            <a:r>
              <a:rPr lang="en-US" b="1" dirty="0"/>
              <a:t>DOM Based XSS Prevention Cheat Sheet Rules</a:t>
            </a:r>
            <a:br>
              <a:rPr lang="en-US" b="1" dirty="0"/>
            </a:br>
            <a:endParaRPr lang="en-US" dirty="0"/>
          </a:p>
        </p:txBody>
      </p:sp>
      <p:sp>
        <p:nvSpPr>
          <p:cNvPr id="3" name="Text Placeholder 2">
            <a:extLst>
              <a:ext uri="{FF2B5EF4-FFF2-40B4-BE49-F238E27FC236}">
                <a16:creationId xmlns:a16="http://schemas.microsoft.com/office/drawing/2014/main" id="{16097548-DE8F-456C-9C64-87704C160784}"/>
              </a:ext>
            </a:extLst>
          </p:cNvPr>
          <p:cNvSpPr>
            <a:spLocks noGrp="1"/>
          </p:cNvSpPr>
          <p:nvPr>
            <p:ph type="body" idx="1"/>
          </p:nvPr>
        </p:nvSpPr>
        <p:spPr/>
        <p:txBody>
          <a:bodyPr>
            <a:normAutofit fontScale="55000" lnSpcReduction="20000"/>
          </a:bodyPr>
          <a:lstStyle/>
          <a:p>
            <a:r>
              <a:rPr lang="en-US" dirty="0">
                <a:hlinkClick r:id="rId2"/>
              </a:rPr>
              <a:t>RULE #1 - HTML Escape then JavaScript Escape Before Inserting Untrusted Data into HTML </a:t>
            </a:r>
            <a:r>
              <a:rPr lang="en-US" dirty="0" err="1">
                <a:hlinkClick r:id="rId2"/>
              </a:rPr>
              <a:t>Subcontext</a:t>
            </a:r>
            <a:r>
              <a:rPr lang="en-US" dirty="0">
                <a:hlinkClick r:id="rId2"/>
              </a:rPr>
              <a:t> within the Execution Context</a:t>
            </a:r>
            <a:endParaRPr lang="en-US" dirty="0"/>
          </a:p>
          <a:p>
            <a:r>
              <a:rPr lang="en-US" dirty="0">
                <a:hlinkClick r:id="rId3"/>
              </a:rPr>
              <a:t>RULE #2 - JavaScript Escape Before Inserting Untrusted Data into HTML Attribute </a:t>
            </a:r>
            <a:r>
              <a:rPr lang="en-US" dirty="0" err="1">
                <a:hlinkClick r:id="rId3"/>
              </a:rPr>
              <a:t>Subcontext</a:t>
            </a:r>
            <a:r>
              <a:rPr lang="en-US" dirty="0">
                <a:hlinkClick r:id="rId3"/>
              </a:rPr>
              <a:t> within the Execution Context</a:t>
            </a:r>
            <a:endParaRPr lang="en-US" dirty="0"/>
          </a:p>
          <a:p>
            <a:r>
              <a:rPr lang="en-US" dirty="0">
                <a:hlinkClick r:id="rId4"/>
              </a:rPr>
              <a:t>RULE #3 - Be Careful when Inserting Untrusted Data into the Event Handler and JavaScript code </a:t>
            </a:r>
            <a:r>
              <a:rPr lang="en-US" dirty="0" err="1">
                <a:hlinkClick r:id="rId4"/>
              </a:rPr>
              <a:t>Subcontexts</a:t>
            </a:r>
            <a:r>
              <a:rPr lang="en-US" dirty="0">
                <a:hlinkClick r:id="rId4"/>
              </a:rPr>
              <a:t> within an Execution Context</a:t>
            </a:r>
            <a:endParaRPr lang="en-US" dirty="0"/>
          </a:p>
          <a:p>
            <a:r>
              <a:rPr lang="en-US" dirty="0">
                <a:hlinkClick r:id="rId5"/>
              </a:rPr>
              <a:t>RULE #4 - JavaScript Escape Before Inserting Untrusted Data into the CSS Attribute </a:t>
            </a:r>
            <a:r>
              <a:rPr lang="en-US" dirty="0" err="1">
                <a:hlinkClick r:id="rId5"/>
              </a:rPr>
              <a:t>Subcontext</a:t>
            </a:r>
            <a:r>
              <a:rPr lang="en-US" dirty="0">
                <a:hlinkClick r:id="rId5"/>
              </a:rPr>
              <a:t> within the Execution Context</a:t>
            </a:r>
            <a:endParaRPr lang="en-US" dirty="0"/>
          </a:p>
          <a:p>
            <a:r>
              <a:rPr lang="en-US" dirty="0">
                <a:hlinkClick r:id="rId6"/>
              </a:rPr>
              <a:t>RULE #5 - URL Escape then JavaScript Escape Before Inserting Untrusted Data into URL Attribute </a:t>
            </a:r>
            <a:r>
              <a:rPr lang="en-US" dirty="0" err="1">
                <a:hlinkClick r:id="rId6"/>
              </a:rPr>
              <a:t>Subcontext</a:t>
            </a:r>
            <a:r>
              <a:rPr lang="en-US" dirty="0">
                <a:hlinkClick r:id="rId6"/>
              </a:rPr>
              <a:t> within the Execution Context</a:t>
            </a:r>
            <a:endParaRPr lang="en-US" dirty="0"/>
          </a:p>
          <a:p>
            <a:endParaRPr lang="en-US" dirty="0"/>
          </a:p>
        </p:txBody>
      </p:sp>
    </p:spTree>
    <p:extLst>
      <p:ext uri="{BB962C8B-B14F-4D97-AF65-F5344CB8AC3E}">
        <p14:creationId xmlns:p14="http://schemas.microsoft.com/office/powerpoint/2010/main" val="349998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300A8DA-9737-48D7-B766-75B88198911A}"/>
              </a:ext>
            </a:extLst>
          </p:cNvPr>
          <p:cNvSpPr/>
          <p:nvPr/>
        </p:nvSpPr>
        <p:spPr>
          <a:xfrm>
            <a:off x="839788" y="1047750"/>
            <a:ext cx="3179762" cy="11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53CE1-542B-423E-80AC-A70AA6F4F734}"/>
              </a:ext>
            </a:extLst>
          </p:cNvPr>
          <p:cNvSpPr>
            <a:spLocks noGrp="1"/>
          </p:cNvSpPr>
          <p:nvPr>
            <p:ph type="title"/>
          </p:nvPr>
        </p:nvSpPr>
        <p:spPr>
          <a:xfrm>
            <a:off x="839789" y="457200"/>
            <a:ext cx="3598862" cy="1600200"/>
          </a:xfrm>
        </p:spPr>
        <p:txBody>
          <a:bodyPr/>
          <a:lstStyle/>
          <a:p>
            <a:r>
              <a:rPr lang="en-US" dirty="0">
                <a:solidFill>
                  <a:srgbClr val="FF0000"/>
                </a:solidFill>
                <a:latin typeface="Arial Black" panose="020B0A04020102020204" pitchFamily="34" charset="0"/>
              </a:rPr>
              <a:t>COVID-19 CYBER CRIME</a:t>
            </a:r>
          </a:p>
        </p:txBody>
      </p:sp>
      <p:sp>
        <p:nvSpPr>
          <p:cNvPr id="4" name="Text Placeholder 3">
            <a:extLst>
              <a:ext uri="{FF2B5EF4-FFF2-40B4-BE49-F238E27FC236}">
                <a16:creationId xmlns:a16="http://schemas.microsoft.com/office/drawing/2014/main" id="{0383BBF6-CEF3-46B4-AAC9-D03B7B759831}"/>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a:solidFill>
                  <a:srgbClr val="FF0000"/>
                </a:solidFill>
              </a:rPr>
              <a:t>XSS ATTACKS </a:t>
            </a:r>
            <a:r>
              <a:rPr lang="en-US" dirty="0"/>
              <a:t>(Identify Theft)</a:t>
            </a:r>
          </a:p>
          <a:p>
            <a:pPr marL="285750" indent="-285750">
              <a:buFont typeface="Wingdings" panose="05000000000000000000" pitchFamily="2" charset="2"/>
              <a:buChar char="Ø"/>
            </a:pPr>
            <a:r>
              <a:rPr lang="en-US" dirty="0"/>
              <a:t>PHISHING</a:t>
            </a:r>
          </a:p>
          <a:p>
            <a:pPr marL="285750" indent="-285750">
              <a:buFont typeface="Wingdings" panose="05000000000000000000" pitchFamily="2" charset="2"/>
              <a:buChar char="Ø"/>
            </a:pPr>
            <a:r>
              <a:rPr lang="en-US" dirty="0"/>
              <a:t>SOCIAL ENGINEERING</a:t>
            </a:r>
          </a:p>
          <a:p>
            <a:pPr marL="285750" indent="-285750">
              <a:buFont typeface="Wingdings" panose="05000000000000000000" pitchFamily="2" charset="2"/>
              <a:buChar char="Ø"/>
            </a:pPr>
            <a:r>
              <a:rPr lang="en-US" dirty="0"/>
              <a:t>SPAM</a:t>
            </a:r>
          </a:p>
          <a:p>
            <a:pPr marL="285750" indent="-285750">
              <a:buFont typeface="Wingdings" panose="05000000000000000000" pitchFamily="2" charset="2"/>
              <a:buChar char="Ø"/>
            </a:pPr>
            <a:r>
              <a:rPr lang="en-US" dirty="0"/>
              <a:t>MALWARE</a:t>
            </a:r>
          </a:p>
          <a:p>
            <a:pPr marL="285750" indent="-285750">
              <a:buFont typeface="Wingdings" panose="05000000000000000000" pitchFamily="2" charset="2"/>
              <a:buChar char="Ø"/>
            </a:pPr>
            <a:r>
              <a:rPr lang="en-US" dirty="0"/>
              <a:t>HACKING</a:t>
            </a:r>
          </a:p>
          <a:p>
            <a:pPr marL="285750" indent="-285750">
              <a:buFont typeface="Wingdings" panose="05000000000000000000" pitchFamily="2" charset="2"/>
              <a:buChar char="Ø"/>
            </a:pPr>
            <a:r>
              <a:rPr lang="en-US" dirty="0"/>
              <a:t>RANSOMEWARE</a:t>
            </a:r>
          </a:p>
          <a:p>
            <a:pPr marL="285750" indent="-285750">
              <a:buFont typeface="Wingdings" panose="05000000000000000000" pitchFamily="2" charset="2"/>
              <a:buChar char="Ø"/>
            </a:pPr>
            <a:r>
              <a:rPr lang="en-US" dirty="0"/>
              <a:t>SCAMMING</a:t>
            </a:r>
          </a:p>
          <a:p>
            <a:pPr marL="285750" indent="-285750">
              <a:buFont typeface="Wingdings" panose="05000000000000000000" pitchFamily="2" charset="2"/>
              <a:buChar char="Ø"/>
            </a:pPr>
            <a:r>
              <a:rPr lang="en-US" dirty="0"/>
              <a:t>DDoS ATTACKS</a:t>
            </a:r>
          </a:p>
          <a:p>
            <a:pPr marL="285750" indent="-285750">
              <a:buFont typeface="Wingdings" panose="05000000000000000000" pitchFamily="2" charset="2"/>
              <a:buChar char="Ø"/>
            </a:pPr>
            <a:r>
              <a:rPr lang="en-US" dirty="0"/>
              <a:t>BOTNETS</a:t>
            </a:r>
          </a:p>
          <a:p>
            <a:pPr marL="285750" indent="-285750">
              <a:buFont typeface="Wingdings" panose="05000000000000000000" pitchFamily="2" charset="2"/>
              <a:buChar char="Ø"/>
            </a:pPr>
            <a:endParaRPr lang="en-US" dirty="0"/>
          </a:p>
        </p:txBody>
      </p:sp>
      <p:pic>
        <p:nvPicPr>
          <p:cNvPr id="1026" name="Picture 2">
            <a:extLst>
              <a:ext uri="{FF2B5EF4-FFF2-40B4-BE49-F238E27FC236}">
                <a16:creationId xmlns:a16="http://schemas.microsoft.com/office/drawing/2014/main" id="{BE622558-2F38-488C-BA4A-C538D1A18AD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405" r="144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825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9BDC-D8D3-4257-B27E-9A7B0D2C62EC}"/>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sz="2100" kern="1200">
                <a:solidFill>
                  <a:schemeClr val="tx1"/>
                </a:solidFill>
                <a:latin typeface="+mj-lt"/>
                <a:ea typeface="+mj-ea"/>
                <a:cs typeface="+mj-cs"/>
              </a:rPr>
              <a:t>RULE #1 - HTML Escape then JavaScript Escape Before Inserting Untrusted Data into HTML Subcontext within the Execution Context</a:t>
            </a:r>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78D9CE7F-A305-48ED-A52E-11FF679121B0}"/>
              </a:ext>
            </a:extLst>
          </p:cNvPr>
          <p:cNvSpPr>
            <a:spLocks noGrp="1"/>
          </p:cNvSpPr>
          <p:nvPr>
            <p:ph type="body" sz="half" idx="2"/>
          </p:nvPr>
        </p:nvSpPr>
        <p:spPr>
          <a:xfrm>
            <a:off x="838200" y="2173288"/>
            <a:ext cx="3603171" cy="3639684"/>
          </a:xfrm>
        </p:spPr>
        <p:txBody>
          <a:bodyPr vert="horz" lIns="91440" tIns="45720" rIns="91440" bIns="45720" rtlCol="0" anchor="ctr">
            <a:normAutofit/>
          </a:bodyPr>
          <a:lstStyle/>
          <a:p>
            <a:pPr indent="-228600">
              <a:buFont typeface="Arial" panose="020B0604020202020204" pitchFamily="34" charset="0"/>
              <a:buChar char="•"/>
            </a:pPr>
            <a:r>
              <a:rPr lang="en-US" sz="2000" dirty="0">
                <a:solidFill>
                  <a:srgbClr val="FFFFFF"/>
                </a:solidFill>
              </a:rPr>
              <a:t>There are several methods and attributes which can be used to directly render HTML content within JavaScript. These methods constitute the HTML </a:t>
            </a:r>
            <a:r>
              <a:rPr lang="en-US" sz="2000" dirty="0" err="1">
                <a:solidFill>
                  <a:srgbClr val="FFFFFF"/>
                </a:solidFill>
              </a:rPr>
              <a:t>Subcontext</a:t>
            </a:r>
            <a:r>
              <a:rPr lang="en-US" sz="2000" dirty="0">
                <a:solidFill>
                  <a:srgbClr val="FFFFFF"/>
                </a:solidFill>
              </a:rPr>
              <a:t> within the Execution Context. If these methods are provided with untrusted input, then an XSS vulnerability could result. For example:</a:t>
            </a:r>
          </a:p>
        </p:txBody>
      </p:sp>
      <p:pic>
        <p:nvPicPr>
          <p:cNvPr id="5" name="Picture Placeholder 4">
            <a:extLst>
              <a:ext uri="{FF2B5EF4-FFF2-40B4-BE49-F238E27FC236}">
                <a16:creationId xmlns:a16="http://schemas.microsoft.com/office/drawing/2014/main" id="{87DF2542-0FE2-4716-AC43-A7119E404025}"/>
              </a:ext>
            </a:extLst>
          </p:cNvPr>
          <p:cNvPicPr>
            <a:picLocks noGrp="1" noChangeAspect="1"/>
          </p:cNvPicPr>
          <p:nvPr>
            <p:ph type="pic" idx="1"/>
          </p:nvPr>
        </p:nvPicPr>
        <p:blipFill>
          <a:blip r:embed="rId2"/>
          <a:srcRect l="14324" r="14324"/>
          <a:stretch>
            <a:fillRect/>
          </a:stretch>
        </p:blipFill>
        <p:spPr>
          <a:xfrm>
            <a:off x="6229152" y="2173287"/>
            <a:ext cx="5078582"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941938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0F79A0-D04D-49EE-86B4-5269871EE621}"/>
              </a:ext>
            </a:extLst>
          </p:cNvPr>
          <p:cNvSpPr/>
          <p:nvPr/>
        </p:nvSpPr>
        <p:spPr>
          <a:xfrm rot="21164596">
            <a:off x="330740" y="-495151"/>
            <a:ext cx="11861260" cy="4801314"/>
          </a:xfrm>
          <a:prstGeom prst="rect">
            <a:avLst/>
          </a:prstGeom>
        </p:spPr>
        <p:txBody>
          <a:bodyPr wrap="square">
            <a:spAutoFit/>
          </a:bodyPr>
          <a:lstStyle/>
          <a:p>
            <a:r>
              <a:rPr lang="en-US" dirty="0"/>
              <a:t>Example Dangerous HTML Methods</a:t>
            </a:r>
          </a:p>
          <a:p>
            <a:r>
              <a:rPr lang="en-US" dirty="0"/>
              <a:t>Attributes</a:t>
            </a:r>
          </a:p>
          <a:p>
            <a:r>
              <a:rPr lang="en-US" dirty="0"/>
              <a:t> </a:t>
            </a:r>
            <a:r>
              <a:rPr lang="en-US" dirty="0" err="1"/>
              <a:t>element.innerHTML</a:t>
            </a:r>
            <a:r>
              <a:rPr lang="en-US" dirty="0"/>
              <a:t> = "&lt;HTML&gt; Tags and markup";</a:t>
            </a:r>
          </a:p>
          <a:p>
            <a:r>
              <a:rPr lang="en-US" dirty="0"/>
              <a:t> </a:t>
            </a:r>
            <a:r>
              <a:rPr lang="en-US" dirty="0" err="1"/>
              <a:t>element.outerHTML</a:t>
            </a:r>
            <a:r>
              <a:rPr lang="en-US" dirty="0"/>
              <a:t> = "&lt;HTML&gt; Tags and markup";</a:t>
            </a:r>
          </a:p>
          <a:p>
            <a:r>
              <a:rPr lang="en-US" dirty="0"/>
              <a:t>Methods</a:t>
            </a:r>
          </a:p>
          <a:p>
            <a:r>
              <a:rPr lang="en-US" dirty="0"/>
              <a:t> </a:t>
            </a:r>
            <a:r>
              <a:rPr lang="en-US" dirty="0" err="1"/>
              <a:t>document.write</a:t>
            </a:r>
            <a:r>
              <a:rPr lang="en-US" dirty="0"/>
              <a:t>("&lt;HTML&gt; Tags and markup");</a:t>
            </a:r>
          </a:p>
          <a:p>
            <a:r>
              <a:rPr lang="en-US" dirty="0"/>
              <a:t> </a:t>
            </a:r>
            <a:r>
              <a:rPr lang="en-US" dirty="0" err="1"/>
              <a:t>document.writeln</a:t>
            </a:r>
            <a:r>
              <a:rPr lang="en-US" dirty="0"/>
              <a:t>("&lt;HTML&gt; Tags and markup");</a:t>
            </a:r>
          </a:p>
          <a:p>
            <a:r>
              <a:rPr lang="en-US" dirty="0"/>
              <a:t>Guideline</a:t>
            </a:r>
          </a:p>
          <a:p>
            <a:r>
              <a:rPr lang="en-US" dirty="0"/>
              <a:t>To make dynamic updates to HTML in the DOM safe, we recommend:</a:t>
            </a:r>
          </a:p>
          <a:p>
            <a:r>
              <a:rPr lang="en-US" dirty="0"/>
              <a:t>HTML encoding, and then</a:t>
            </a:r>
          </a:p>
          <a:p>
            <a:r>
              <a:rPr lang="en-US" dirty="0"/>
              <a:t>JavaScript encoding all untrusted input, as shown in these examples:</a:t>
            </a:r>
          </a:p>
          <a:p>
            <a:r>
              <a:rPr lang="en-US" dirty="0"/>
              <a:t> </a:t>
            </a:r>
            <a:r>
              <a:rPr lang="en-US" dirty="0" err="1"/>
              <a:t>element.innerHTML</a:t>
            </a:r>
            <a:r>
              <a:rPr lang="en-US" dirty="0"/>
              <a:t> = "&lt;%=</a:t>
            </a:r>
            <a:r>
              <a:rPr lang="en-US" dirty="0" err="1"/>
              <a:t>Encoder.encodeForJS</a:t>
            </a:r>
            <a:r>
              <a:rPr lang="en-US" dirty="0"/>
              <a:t>(</a:t>
            </a:r>
            <a:r>
              <a:rPr lang="en-US" dirty="0" err="1"/>
              <a:t>Encoder.encodeForHTML</a:t>
            </a:r>
            <a:r>
              <a:rPr lang="en-US" dirty="0"/>
              <a:t>(</a:t>
            </a:r>
            <a:r>
              <a:rPr lang="en-US" dirty="0" err="1"/>
              <a:t>untrustedData</a:t>
            </a:r>
            <a:r>
              <a:rPr lang="en-US" dirty="0"/>
              <a:t>))%&gt;";</a:t>
            </a:r>
          </a:p>
          <a:p>
            <a:r>
              <a:rPr lang="en-US" dirty="0"/>
              <a:t> </a:t>
            </a:r>
            <a:r>
              <a:rPr lang="en-US" dirty="0" err="1"/>
              <a:t>element.outerHTML</a:t>
            </a:r>
            <a:r>
              <a:rPr lang="en-US" dirty="0"/>
              <a:t> = "&lt;%=</a:t>
            </a:r>
            <a:r>
              <a:rPr lang="en-US" dirty="0" err="1"/>
              <a:t>Encoder.encodeForJS</a:t>
            </a:r>
            <a:r>
              <a:rPr lang="en-US" dirty="0"/>
              <a:t>(</a:t>
            </a:r>
            <a:r>
              <a:rPr lang="en-US" dirty="0" err="1"/>
              <a:t>Encoder.encodeForHTML</a:t>
            </a:r>
            <a:r>
              <a:rPr lang="en-US" dirty="0"/>
              <a:t>(</a:t>
            </a:r>
            <a:r>
              <a:rPr lang="en-US" dirty="0" err="1"/>
              <a:t>untrustedData</a:t>
            </a:r>
            <a:r>
              <a:rPr lang="en-US" dirty="0"/>
              <a:t>))%&gt;";</a:t>
            </a:r>
          </a:p>
          <a:p>
            <a:r>
              <a:rPr lang="en-US" dirty="0"/>
              <a:t> </a:t>
            </a:r>
            <a:r>
              <a:rPr lang="en-US" dirty="0" err="1"/>
              <a:t>document.write</a:t>
            </a:r>
            <a:r>
              <a:rPr lang="en-US" dirty="0"/>
              <a:t>("&lt;%=</a:t>
            </a:r>
            <a:r>
              <a:rPr lang="en-US" dirty="0" err="1"/>
              <a:t>Encoder.encodeForJS</a:t>
            </a:r>
            <a:r>
              <a:rPr lang="en-US" dirty="0"/>
              <a:t>(</a:t>
            </a:r>
            <a:r>
              <a:rPr lang="en-US" dirty="0" err="1"/>
              <a:t>Encoder.encodeForHTML</a:t>
            </a:r>
            <a:r>
              <a:rPr lang="en-US" dirty="0"/>
              <a:t>(</a:t>
            </a:r>
            <a:r>
              <a:rPr lang="en-US" dirty="0" err="1"/>
              <a:t>untrustedData</a:t>
            </a:r>
            <a:r>
              <a:rPr lang="en-US" dirty="0"/>
              <a:t>))%&gt;");</a:t>
            </a:r>
          </a:p>
          <a:p>
            <a:r>
              <a:rPr lang="en-US" dirty="0"/>
              <a:t> </a:t>
            </a:r>
            <a:r>
              <a:rPr lang="en-US" dirty="0" err="1"/>
              <a:t>document.writeln</a:t>
            </a:r>
            <a:r>
              <a:rPr lang="en-US" dirty="0"/>
              <a:t>("&lt;%=</a:t>
            </a:r>
            <a:r>
              <a:rPr lang="en-US" dirty="0" err="1"/>
              <a:t>Encoder.encodeForJS</a:t>
            </a:r>
            <a:r>
              <a:rPr lang="en-US" dirty="0"/>
              <a:t>(</a:t>
            </a:r>
            <a:r>
              <a:rPr lang="en-US" dirty="0" err="1"/>
              <a:t>Encoder.encodeForHTML</a:t>
            </a:r>
            <a:r>
              <a:rPr lang="en-US" dirty="0"/>
              <a:t>(</a:t>
            </a:r>
            <a:r>
              <a:rPr lang="en-US" dirty="0" err="1"/>
              <a:t>untrustedData</a:t>
            </a:r>
            <a:r>
              <a:rPr lang="en-US" dirty="0"/>
              <a:t>))%&gt;");</a:t>
            </a:r>
          </a:p>
          <a:p>
            <a:r>
              <a:rPr lang="en-US" dirty="0"/>
              <a:t>Note: The </a:t>
            </a:r>
            <a:r>
              <a:rPr lang="en-US" dirty="0" err="1"/>
              <a:t>Encoder.encodeForHTML</a:t>
            </a:r>
            <a:r>
              <a:rPr lang="en-US" dirty="0"/>
              <a:t>() and </a:t>
            </a:r>
            <a:r>
              <a:rPr lang="en-US" dirty="0" err="1"/>
              <a:t>Encoder.encodeForJS</a:t>
            </a:r>
            <a:r>
              <a:rPr lang="en-US" dirty="0"/>
              <a:t>() are just notional encoders. Various options for actual encoders are listed later in this document.</a:t>
            </a:r>
          </a:p>
        </p:txBody>
      </p:sp>
    </p:spTree>
    <p:extLst>
      <p:ext uri="{BB962C8B-B14F-4D97-AF65-F5344CB8AC3E}">
        <p14:creationId xmlns:p14="http://schemas.microsoft.com/office/powerpoint/2010/main" val="908666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37817A-6E43-41BF-8F21-9349BDFD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EB78EB-A2E8-4932-AE5B-B1CDD2449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9165BCC-1E0E-4BBB-80EC-7D632E894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8719566" cy="6858956"/>
          </a:xfrm>
          <a:custGeom>
            <a:avLst/>
            <a:gdLst>
              <a:gd name="connsiteX0" fmla="*/ 941070 w 8719566"/>
              <a:gd name="connsiteY0" fmla="*/ 0 h 6858956"/>
              <a:gd name="connsiteX1" fmla="*/ 4471386 w 8719566"/>
              <a:gd name="connsiteY1" fmla="*/ 0 h 6858956"/>
              <a:gd name="connsiteX2" fmla="*/ 5537614 w 8719566"/>
              <a:gd name="connsiteY2" fmla="*/ 0 h 6858956"/>
              <a:gd name="connsiteX3" fmla="*/ 5543191 w 8719566"/>
              <a:gd name="connsiteY3" fmla="*/ 0 h 6858956"/>
              <a:gd name="connsiteX4" fmla="*/ 8719566 w 8719566"/>
              <a:gd name="connsiteY4" fmla="*/ 6858478 h 6858956"/>
              <a:gd name="connsiteX5" fmla="*/ 7778275 w 8719566"/>
              <a:gd name="connsiteY5" fmla="*/ 6858478 h 6858956"/>
              <a:gd name="connsiteX6" fmla="*/ 7778496 w 8719566"/>
              <a:gd name="connsiteY6" fmla="*/ 6858956 h 6858956"/>
              <a:gd name="connsiteX7" fmla="*/ 353941 w 8719566"/>
              <a:gd name="connsiteY7" fmla="*/ 6858956 h 6858956"/>
              <a:gd name="connsiteX8" fmla="*/ 354201 w 8719566"/>
              <a:gd name="connsiteY8" fmla="*/ 6858394 h 6858956"/>
              <a:gd name="connsiteX9" fmla="*/ 0 w 8719566"/>
              <a:gd name="connsiteY9" fmla="*/ 6858394 h 6858956"/>
              <a:gd name="connsiteX10" fmla="*/ 0 w 8719566"/>
              <a:gd name="connsiteY10" fmla="*/ 478 h 6858956"/>
              <a:gd name="connsiteX11" fmla="*/ 941070 w 8719566"/>
              <a:gd name="connsiteY11" fmla="*/ 478 h 685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19566" h="6858956">
                <a:moveTo>
                  <a:pt x="941070" y="0"/>
                </a:moveTo>
                <a:lnTo>
                  <a:pt x="4471386" y="0"/>
                </a:lnTo>
                <a:lnTo>
                  <a:pt x="5537614" y="0"/>
                </a:lnTo>
                <a:lnTo>
                  <a:pt x="5543191" y="0"/>
                </a:lnTo>
                <a:lnTo>
                  <a:pt x="8719566" y="6858478"/>
                </a:lnTo>
                <a:lnTo>
                  <a:pt x="7778275" y="6858478"/>
                </a:lnTo>
                <a:lnTo>
                  <a:pt x="7778496" y="6858956"/>
                </a:lnTo>
                <a:lnTo>
                  <a:pt x="353941" y="6858956"/>
                </a:lnTo>
                <a:lnTo>
                  <a:pt x="354201" y="6858394"/>
                </a:lnTo>
                <a:lnTo>
                  <a:pt x="0" y="6858394"/>
                </a:lnTo>
                <a:lnTo>
                  <a:pt x="0" y="478"/>
                </a:lnTo>
                <a:lnTo>
                  <a:pt x="941070" y="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5">
            <a:extLst>
              <a:ext uri="{FF2B5EF4-FFF2-40B4-BE49-F238E27FC236}">
                <a16:creationId xmlns:a16="http://schemas.microsoft.com/office/drawing/2014/main" id="{4E666307-0E6C-46AF-A4C1-BD5DFC103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8391456" cy="6528608"/>
          </a:xfrm>
          <a:custGeom>
            <a:avLst/>
            <a:gdLst>
              <a:gd name="connsiteX0" fmla="*/ 0 w 8391456"/>
              <a:gd name="connsiteY0" fmla="*/ 0 h 6528608"/>
              <a:gd name="connsiteX1" fmla="*/ 941070 w 8391456"/>
              <a:gd name="connsiteY1" fmla="*/ 0 h 6528608"/>
              <a:gd name="connsiteX2" fmla="*/ 2906170 w 8391456"/>
              <a:gd name="connsiteY2" fmla="*/ 0 h 6528608"/>
              <a:gd name="connsiteX3" fmla="*/ 3847240 w 8391456"/>
              <a:gd name="connsiteY3" fmla="*/ 0 h 6528608"/>
              <a:gd name="connsiteX4" fmla="*/ 3940000 w 8391456"/>
              <a:gd name="connsiteY4" fmla="*/ 0 h 6528608"/>
              <a:gd name="connsiteX5" fmla="*/ 4411669 w 8391456"/>
              <a:gd name="connsiteY5" fmla="*/ 0 h 6528608"/>
              <a:gd name="connsiteX6" fmla="*/ 4881070 w 8391456"/>
              <a:gd name="connsiteY6" fmla="*/ 0 h 6528608"/>
              <a:gd name="connsiteX7" fmla="*/ 5352739 w 8391456"/>
              <a:gd name="connsiteY7" fmla="*/ 0 h 6528608"/>
              <a:gd name="connsiteX8" fmla="*/ 8391456 w 8391456"/>
              <a:gd name="connsiteY8" fmla="*/ 6528607 h 6528608"/>
              <a:gd name="connsiteX9" fmla="*/ 8056939 w 8391456"/>
              <a:gd name="connsiteY9" fmla="*/ 6528607 h 6528608"/>
              <a:gd name="connsiteX10" fmla="*/ 8056939 w 8391456"/>
              <a:gd name="connsiteY10" fmla="*/ 6528608 h 6528608"/>
              <a:gd name="connsiteX11" fmla="*/ 7115869 w 8391456"/>
              <a:gd name="connsiteY11" fmla="*/ 6528608 h 6528608"/>
              <a:gd name="connsiteX12" fmla="*/ 1516577 w 8391456"/>
              <a:gd name="connsiteY12" fmla="*/ 6528608 h 6528608"/>
              <a:gd name="connsiteX13" fmla="*/ 575507 w 8391456"/>
              <a:gd name="connsiteY13" fmla="*/ 6528608 h 6528608"/>
              <a:gd name="connsiteX14" fmla="*/ 575737 w 8391456"/>
              <a:gd name="connsiteY14" fmla="*/ 6528115 h 6528608"/>
              <a:gd name="connsiteX15" fmla="*/ 0 w 8391456"/>
              <a:gd name="connsiteY15" fmla="*/ 6528115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1456" h="6528608">
                <a:moveTo>
                  <a:pt x="0" y="0"/>
                </a:moveTo>
                <a:lnTo>
                  <a:pt x="941070" y="0"/>
                </a:lnTo>
                <a:lnTo>
                  <a:pt x="2906170" y="0"/>
                </a:lnTo>
                <a:lnTo>
                  <a:pt x="3847240" y="0"/>
                </a:lnTo>
                <a:lnTo>
                  <a:pt x="3940000" y="0"/>
                </a:lnTo>
                <a:lnTo>
                  <a:pt x="4411669" y="0"/>
                </a:lnTo>
                <a:lnTo>
                  <a:pt x="4881070" y="0"/>
                </a:lnTo>
                <a:lnTo>
                  <a:pt x="5352739" y="0"/>
                </a:lnTo>
                <a:lnTo>
                  <a:pt x="8391456" y="6528607"/>
                </a:lnTo>
                <a:lnTo>
                  <a:pt x="8056939" y="6528607"/>
                </a:lnTo>
                <a:lnTo>
                  <a:pt x="8056939" y="6528608"/>
                </a:lnTo>
                <a:lnTo>
                  <a:pt x="7115869" y="6528608"/>
                </a:lnTo>
                <a:lnTo>
                  <a:pt x="1516577" y="6528608"/>
                </a:lnTo>
                <a:lnTo>
                  <a:pt x="575507" y="6528608"/>
                </a:lnTo>
                <a:lnTo>
                  <a:pt x="575737" y="6528115"/>
                </a:lnTo>
                <a:lnTo>
                  <a:pt x="0" y="6528115"/>
                </a:lnTo>
                <a:close/>
              </a:path>
            </a:pathLst>
          </a:custGeom>
          <a:solidFill>
            <a:srgbClr val="547E8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7">
            <a:extLst>
              <a:ext uri="{FF2B5EF4-FFF2-40B4-BE49-F238E27FC236}">
                <a16:creationId xmlns:a16="http://schemas.microsoft.com/office/drawing/2014/main" id="{DC9CF60B-33B1-406C-8706-EA1E068BC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8139513" cy="6322742"/>
          </a:xfrm>
          <a:custGeom>
            <a:avLst/>
            <a:gdLst>
              <a:gd name="connsiteX0" fmla="*/ 0 w 8139513"/>
              <a:gd name="connsiteY0" fmla="*/ 0 h 6322742"/>
              <a:gd name="connsiteX1" fmla="*/ 941070 w 8139513"/>
              <a:gd name="connsiteY1" fmla="*/ 0 h 6322742"/>
              <a:gd name="connsiteX2" fmla="*/ 2797519 w 8139513"/>
              <a:gd name="connsiteY2" fmla="*/ 0 h 6322742"/>
              <a:gd name="connsiteX3" fmla="*/ 3738589 w 8139513"/>
              <a:gd name="connsiteY3" fmla="*/ 0 h 6322742"/>
              <a:gd name="connsiteX4" fmla="*/ 3798749 w 8139513"/>
              <a:gd name="connsiteY4" fmla="*/ 0 h 6322742"/>
              <a:gd name="connsiteX5" fmla="*/ 4255545 w 8139513"/>
              <a:gd name="connsiteY5" fmla="*/ 0 h 6322742"/>
              <a:gd name="connsiteX6" fmla="*/ 4739819 w 8139513"/>
              <a:gd name="connsiteY6" fmla="*/ 0 h 6322742"/>
              <a:gd name="connsiteX7" fmla="*/ 5196615 w 8139513"/>
              <a:gd name="connsiteY7" fmla="*/ 0 h 6322742"/>
              <a:gd name="connsiteX8" fmla="*/ 8139513 w 8139513"/>
              <a:gd name="connsiteY8" fmla="*/ 6322741 h 6322742"/>
              <a:gd name="connsiteX9" fmla="*/ 7815544 w 8139513"/>
              <a:gd name="connsiteY9" fmla="*/ 6322741 h 6322742"/>
              <a:gd name="connsiteX10" fmla="*/ 7815544 w 8139513"/>
              <a:gd name="connsiteY10" fmla="*/ 6322742 h 6322742"/>
              <a:gd name="connsiteX11" fmla="*/ 6874474 w 8139513"/>
              <a:gd name="connsiteY11" fmla="*/ 6322742 h 6322742"/>
              <a:gd name="connsiteX12" fmla="*/ 1481419 w 8139513"/>
              <a:gd name="connsiteY12" fmla="*/ 6322742 h 6322742"/>
              <a:gd name="connsiteX13" fmla="*/ 540349 w 8139513"/>
              <a:gd name="connsiteY13" fmla="*/ 6322742 h 6322742"/>
              <a:gd name="connsiteX14" fmla="*/ 540571 w 8139513"/>
              <a:gd name="connsiteY14" fmla="*/ 6322264 h 6322742"/>
              <a:gd name="connsiteX15" fmla="*/ 0 w 8139513"/>
              <a:gd name="connsiteY15" fmla="*/ 6322264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39513" h="6322742">
                <a:moveTo>
                  <a:pt x="0" y="0"/>
                </a:moveTo>
                <a:lnTo>
                  <a:pt x="941070" y="0"/>
                </a:lnTo>
                <a:lnTo>
                  <a:pt x="2797519" y="0"/>
                </a:lnTo>
                <a:lnTo>
                  <a:pt x="3738589" y="0"/>
                </a:lnTo>
                <a:lnTo>
                  <a:pt x="3798749" y="0"/>
                </a:lnTo>
                <a:lnTo>
                  <a:pt x="4255545" y="0"/>
                </a:lnTo>
                <a:lnTo>
                  <a:pt x="4739819" y="0"/>
                </a:lnTo>
                <a:lnTo>
                  <a:pt x="5196615" y="0"/>
                </a:lnTo>
                <a:lnTo>
                  <a:pt x="8139513" y="6322741"/>
                </a:lnTo>
                <a:lnTo>
                  <a:pt x="7815544" y="6322741"/>
                </a:lnTo>
                <a:lnTo>
                  <a:pt x="7815544" y="6322742"/>
                </a:lnTo>
                <a:lnTo>
                  <a:pt x="6874474" y="6322742"/>
                </a:lnTo>
                <a:lnTo>
                  <a:pt x="1481419" y="6322742"/>
                </a:lnTo>
                <a:lnTo>
                  <a:pt x="540349" y="6322742"/>
                </a:lnTo>
                <a:lnTo>
                  <a:pt x="540571" y="6322264"/>
                </a:lnTo>
                <a:lnTo>
                  <a:pt x="0" y="6322264"/>
                </a:lnTo>
                <a:close/>
              </a:path>
            </a:pathLst>
          </a:custGeom>
          <a:solidFill>
            <a:srgbClr val="547E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016AF8-489F-4C23-913B-CE749D719915}"/>
              </a:ext>
            </a:extLst>
          </p:cNvPr>
          <p:cNvSpPr>
            <a:spLocks noGrp="1"/>
          </p:cNvSpPr>
          <p:nvPr>
            <p:ph type="title"/>
          </p:nvPr>
        </p:nvSpPr>
        <p:spPr>
          <a:xfrm>
            <a:off x="838200" y="914400"/>
            <a:ext cx="4582868" cy="1252728"/>
          </a:xfrm>
        </p:spPr>
        <p:txBody>
          <a:bodyPr vert="horz" lIns="91440" tIns="45720" rIns="91440" bIns="45720" rtlCol="0" anchor="ctr">
            <a:normAutofit/>
          </a:bodyPr>
          <a:lstStyle/>
          <a:p>
            <a:r>
              <a:rPr lang="en-US" sz="1800" b="1" kern="1200">
                <a:solidFill>
                  <a:srgbClr val="FFFFFF"/>
                </a:solidFill>
                <a:latin typeface="+mj-lt"/>
                <a:ea typeface="+mj-ea"/>
                <a:cs typeface="+mj-cs"/>
              </a:rPr>
              <a:t>RULE #2 - JavaScript Escape Before Inserting Untrusted Data into HTML Attribute Subcontext within the Execution Context</a:t>
            </a:r>
            <a:br>
              <a:rPr lang="en-US" sz="1800" b="1" kern="1200">
                <a:solidFill>
                  <a:srgbClr val="FFFFFF"/>
                </a:solidFill>
                <a:latin typeface="+mj-lt"/>
                <a:ea typeface="+mj-ea"/>
                <a:cs typeface="+mj-cs"/>
              </a:rPr>
            </a:br>
            <a:endParaRPr lang="en-US" sz="1800" kern="120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3F46F012-CCFE-4D2D-A7B1-90E4AE721940}"/>
              </a:ext>
            </a:extLst>
          </p:cNvPr>
          <p:cNvSpPr>
            <a:spLocks noGrp="1"/>
          </p:cNvSpPr>
          <p:nvPr>
            <p:ph type="body" sz="half" idx="2"/>
          </p:nvPr>
        </p:nvSpPr>
        <p:spPr>
          <a:xfrm>
            <a:off x="838200" y="2542032"/>
            <a:ext cx="5346940" cy="3538728"/>
          </a:xfrm>
        </p:spPr>
        <p:txBody>
          <a:bodyPr vert="horz" lIns="91440" tIns="45720" rIns="91440" bIns="45720" rtlCol="0" anchor="t">
            <a:normAutofit/>
          </a:bodyPr>
          <a:lstStyle/>
          <a:p>
            <a:pPr indent="-228600">
              <a:buFont typeface="Arial" panose="020B0604020202020204" pitchFamily="34" charset="0"/>
              <a:buChar char="•"/>
            </a:pPr>
            <a:r>
              <a:rPr lang="en-US" sz="2000">
                <a:solidFill>
                  <a:srgbClr val="FFFFFE"/>
                </a:solidFill>
              </a:rPr>
              <a:t>The HTML attribute </a:t>
            </a:r>
            <a:r>
              <a:rPr lang="en-US" sz="2000" i="1">
                <a:solidFill>
                  <a:srgbClr val="FFFFFE"/>
                </a:solidFill>
              </a:rPr>
              <a:t>subcontext</a:t>
            </a:r>
            <a:r>
              <a:rPr lang="en-US" sz="2000">
                <a:solidFill>
                  <a:srgbClr val="FFFFFE"/>
                </a:solidFill>
              </a:rPr>
              <a:t> within the </a:t>
            </a:r>
            <a:r>
              <a:rPr lang="en-US" sz="2000" i="1">
                <a:solidFill>
                  <a:srgbClr val="FFFFFE"/>
                </a:solidFill>
              </a:rPr>
              <a:t>execution</a:t>
            </a:r>
            <a:r>
              <a:rPr lang="en-US" sz="2000">
                <a:solidFill>
                  <a:srgbClr val="FFFFFE"/>
                </a:solidFill>
              </a:rPr>
              <a:t> context is divergent from the standard encoding rules. This is because the rule to HTML attribute encode in an HTML attribute rendering context is necessary in order to mitigate attacks which try to exit out of an HTML attributes or try to add additional attributes which could lead to XSS.</a:t>
            </a:r>
          </a:p>
          <a:p>
            <a:pPr indent="-228600">
              <a:buFont typeface="Arial" panose="020B0604020202020204" pitchFamily="34" charset="0"/>
              <a:buChar char="•"/>
            </a:pPr>
            <a:r>
              <a:rPr lang="en-US" sz="2000">
                <a:solidFill>
                  <a:srgbClr val="FFFFFE"/>
                </a:solidFill>
              </a:rPr>
              <a:t>When you are in a DOM execution context you only need to JavaScript encode HTML attributes which do not execute code (attributes other than event handler, CSS, and URL attributes).</a:t>
            </a:r>
          </a:p>
          <a:p>
            <a:pPr indent="-228600">
              <a:buFont typeface="Arial" panose="020B0604020202020204" pitchFamily="34" charset="0"/>
              <a:buChar char="•"/>
            </a:pPr>
            <a:endParaRPr lang="en-US" sz="2000">
              <a:solidFill>
                <a:srgbClr val="FFFFFE"/>
              </a:solidFill>
            </a:endParaRPr>
          </a:p>
        </p:txBody>
      </p:sp>
      <p:pic>
        <p:nvPicPr>
          <p:cNvPr id="5" name="Picture Placeholder 4">
            <a:extLst>
              <a:ext uri="{FF2B5EF4-FFF2-40B4-BE49-F238E27FC236}">
                <a16:creationId xmlns:a16="http://schemas.microsoft.com/office/drawing/2014/main" id="{8D7D25EB-24D4-4274-943B-BEDB466E2897}"/>
              </a:ext>
            </a:extLst>
          </p:cNvPr>
          <p:cNvPicPr>
            <a:picLocks noGrp="1" noChangeAspect="1"/>
          </p:cNvPicPr>
          <p:nvPr>
            <p:ph type="pic" idx="1"/>
          </p:nvPr>
        </p:nvPicPr>
        <p:blipFill>
          <a:blip r:embed="rId2"/>
          <a:srcRect l="2529" r="2529"/>
          <a:stretch>
            <a:fillRect/>
          </a:stretch>
        </p:blipFill>
        <p:spPr>
          <a:xfrm>
            <a:off x="7815533" y="1068732"/>
            <a:ext cx="3966394" cy="3133276"/>
          </a:xfrm>
          <a:prstGeom prst="rect">
            <a:avLst/>
          </a:prstGeom>
        </p:spPr>
      </p:pic>
    </p:spTree>
    <p:extLst>
      <p:ext uri="{BB962C8B-B14F-4D97-AF65-F5344CB8AC3E}">
        <p14:creationId xmlns:p14="http://schemas.microsoft.com/office/powerpoint/2010/main" val="2227499988"/>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C0B64-314C-43B0-8929-B7EB69F5E993}"/>
              </a:ext>
            </a:extLst>
          </p:cNvPr>
          <p:cNvSpPr/>
          <p:nvPr/>
        </p:nvSpPr>
        <p:spPr>
          <a:xfrm>
            <a:off x="3048000" y="751344"/>
            <a:ext cx="6096000" cy="5355312"/>
          </a:xfrm>
          <a:prstGeom prst="rect">
            <a:avLst/>
          </a:prstGeom>
        </p:spPr>
        <p:txBody>
          <a:bodyPr>
            <a:spAutoFit/>
          </a:bodyPr>
          <a:lstStyle/>
          <a:p>
            <a:r>
              <a:rPr lang="en-US" dirty="0"/>
              <a:t>For example, the general rule is to HTML Attribute encode untrusted data (data from the database, HTTP request, user, back-end system, etc.) placed in an HTML Attribute. This is the appropriate step to take when outputting data in a rendering context, however using HTML Attribute encoding in an execution context will break the application display of data.</a:t>
            </a:r>
          </a:p>
          <a:p>
            <a:endParaRPr lang="en-US" dirty="0"/>
          </a:p>
          <a:p>
            <a:r>
              <a:rPr lang="en-US" dirty="0"/>
              <a:t>SAFE but BROKEN example</a:t>
            </a:r>
          </a:p>
          <a:p>
            <a:r>
              <a:rPr lang="en-US" dirty="0"/>
              <a:t> var x = </a:t>
            </a:r>
            <a:r>
              <a:rPr lang="en-US" dirty="0" err="1"/>
              <a:t>document.createElement</a:t>
            </a:r>
            <a:r>
              <a:rPr lang="en-US" dirty="0"/>
              <a:t>("input");</a:t>
            </a:r>
          </a:p>
          <a:p>
            <a:r>
              <a:rPr lang="en-US" dirty="0"/>
              <a:t> </a:t>
            </a:r>
            <a:r>
              <a:rPr lang="en-US" dirty="0" err="1"/>
              <a:t>x.setAttribute</a:t>
            </a:r>
            <a:r>
              <a:rPr lang="en-US" dirty="0"/>
              <a:t>("name", "</a:t>
            </a:r>
            <a:r>
              <a:rPr lang="en-US" dirty="0" err="1"/>
              <a:t>company_name</a:t>
            </a:r>
            <a:r>
              <a:rPr lang="en-US" dirty="0"/>
              <a:t>");</a:t>
            </a:r>
          </a:p>
          <a:p>
            <a:r>
              <a:rPr lang="en-US" dirty="0"/>
              <a:t> // In the following line of code, </a:t>
            </a:r>
            <a:r>
              <a:rPr lang="en-US" dirty="0" err="1"/>
              <a:t>companyName</a:t>
            </a:r>
            <a:r>
              <a:rPr lang="en-US" dirty="0"/>
              <a:t> represents untrusted user input</a:t>
            </a:r>
          </a:p>
          <a:p>
            <a:r>
              <a:rPr lang="en-US" dirty="0"/>
              <a:t> // The </a:t>
            </a:r>
            <a:r>
              <a:rPr lang="en-US" dirty="0" err="1"/>
              <a:t>Encoder.encodeForHTMLAttr</a:t>
            </a:r>
            <a:r>
              <a:rPr lang="en-US" dirty="0"/>
              <a:t>() is unnecessary and causes double-encoding</a:t>
            </a:r>
          </a:p>
          <a:p>
            <a:r>
              <a:rPr lang="en-US" dirty="0"/>
              <a:t> </a:t>
            </a:r>
            <a:r>
              <a:rPr lang="en-US" dirty="0" err="1"/>
              <a:t>x.setAttribute</a:t>
            </a:r>
            <a:r>
              <a:rPr lang="en-US" dirty="0"/>
              <a:t>("value", '&lt;%=</a:t>
            </a:r>
            <a:r>
              <a:rPr lang="en-US" dirty="0" err="1"/>
              <a:t>Encoder.encodeForJS</a:t>
            </a:r>
            <a:r>
              <a:rPr lang="en-US" dirty="0"/>
              <a:t>(</a:t>
            </a:r>
            <a:r>
              <a:rPr lang="en-US" dirty="0" err="1"/>
              <a:t>Encoder.encodeForHTMLAttr</a:t>
            </a:r>
            <a:r>
              <a:rPr lang="en-US" dirty="0"/>
              <a:t>(</a:t>
            </a:r>
            <a:r>
              <a:rPr lang="en-US" dirty="0" err="1"/>
              <a:t>companyName</a:t>
            </a:r>
            <a:r>
              <a:rPr lang="en-US" dirty="0"/>
              <a:t>))%&gt;');</a:t>
            </a:r>
          </a:p>
          <a:p>
            <a:r>
              <a:rPr lang="en-US" dirty="0"/>
              <a:t> var form1 = </a:t>
            </a:r>
            <a:r>
              <a:rPr lang="en-US" dirty="0" err="1"/>
              <a:t>document.forms</a:t>
            </a:r>
            <a:r>
              <a:rPr lang="en-US" dirty="0"/>
              <a:t>[0];</a:t>
            </a:r>
          </a:p>
          <a:p>
            <a:r>
              <a:rPr lang="en-US" dirty="0"/>
              <a:t> form1.appendChild(x);</a:t>
            </a:r>
          </a:p>
        </p:txBody>
      </p:sp>
    </p:spTree>
    <p:extLst>
      <p:ext uri="{BB962C8B-B14F-4D97-AF65-F5344CB8AC3E}">
        <p14:creationId xmlns:p14="http://schemas.microsoft.com/office/powerpoint/2010/main" val="3202340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C1D26D-A99B-4577-B388-5625F154AD2A}"/>
              </a:ext>
            </a:extLst>
          </p:cNvPr>
          <p:cNvSpPr/>
          <p:nvPr/>
        </p:nvSpPr>
        <p:spPr>
          <a:xfrm>
            <a:off x="3048000" y="889844"/>
            <a:ext cx="6096000" cy="5078313"/>
          </a:xfrm>
          <a:prstGeom prst="rect">
            <a:avLst/>
          </a:prstGeom>
        </p:spPr>
        <p:txBody>
          <a:bodyPr>
            <a:spAutoFit/>
          </a:bodyPr>
          <a:lstStyle/>
          <a:p>
            <a:r>
              <a:rPr lang="en-US" dirty="0"/>
              <a:t>The problem is that if </a:t>
            </a:r>
            <a:r>
              <a:rPr lang="en-US" dirty="0" err="1"/>
              <a:t>companyName</a:t>
            </a:r>
            <a:r>
              <a:rPr lang="en-US" dirty="0"/>
              <a:t> had the value "Johnson &amp; Johnson". What would be displayed in the input text field would be "Johnson &amp; Johnson". The appropriate encoding to use in the above case would be only JavaScript encoding to disallow an attacker from closing out the single quotes and in-lining code, or escaping to HTML and opening a new script tag.</a:t>
            </a:r>
          </a:p>
          <a:p>
            <a:endParaRPr lang="en-US" dirty="0"/>
          </a:p>
          <a:p>
            <a:r>
              <a:rPr lang="en-US" dirty="0"/>
              <a:t>SAFE and FUNCTIONALLY CORRECT example</a:t>
            </a:r>
          </a:p>
          <a:p>
            <a:r>
              <a:rPr lang="en-US" dirty="0"/>
              <a:t> var x = </a:t>
            </a:r>
            <a:r>
              <a:rPr lang="en-US" dirty="0" err="1"/>
              <a:t>document.createElement</a:t>
            </a:r>
            <a:r>
              <a:rPr lang="en-US" dirty="0"/>
              <a:t>("input");</a:t>
            </a:r>
          </a:p>
          <a:p>
            <a:r>
              <a:rPr lang="en-US" dirty="0"/>
              <a:t> </a:t>
            </a:r>
            <a:r>
              <a:rPr lang="en-US" dirty="0" err="1"/>
              <a:t>x.setAttribute</a:t>
            </a:r>
            <a:r>
              <a:rPr lang="en-US" dirty="0"/>
              <a:t>("name", "</a:t>
            </a:r>
            <a:r>
              <a:rPr lang="en-US" dirty="0" err="1"/>
              <a:t>company_name</a:t>
            </a:r>
            <a:r>
              <a:rPr lang="en-US" dirty="0"/>
              <a:t>");</a:t>
            </a:r>
          </a:p>
          <a:p>
            <a:r>
              <a:rPr lang="en-US" dirty="0"/>
              <a:t> </a:t>
            </a:r>
            <a:r>
              <a:rPr lang="en-US" dirty="0" err="1"/>
              <a:t>x.setAttribute</a:t>
            </a:r>
            <a:r>
              <a:rPr lang="en-US" dirty="0"/>
              <a:t>("value", '&lt;%=</a:t>
            </a:r>
            <a:r>
              <a:rPr lang="en-US" dirty="0" err="1"/>
              <a:t>Encoder.encodeForJS</a:t>
            </a:r>
            <a:r>
              <a:rPr lang="en-US" dirty="0"/>
              <a:t>(</a:t>
            </a:r>
            <a:r>
              <a:rPr lang="en-US" dirty="0" err="1"/>
              <a:t>companyName</a:t>
            </a:r>
            <a:r>
              <a:rPr lang="en-US" dirty="0"/>
              <a:t>)%&gt;');</a:t>
            </a:r>
          </a:p>
          <a:p>
            <a:r>
              <a:rPr lang="en-US" dirty="0"/>
              <a:t> var form1 = </a:t>
            </a:r>
            <a:r>
              <a:rPr lang="en-US" dirty="0" err="1"/>
              <a:t>document.forms</a:t>
            </a:r>
            <a:r>
              <a:rPr lang="en-US" dirty="0"/>
              <a:t>[0];</a:t>
            </a:r>
          </a:p>
          <a:p>
            <a:r>
              <a:rPr lang="en-US" dirty="0"/>
              <a:t> form1.appendChild(x);</a:t>
            </a:r>
          </a:p>
          <a:p>
            <a:r>
              <a:rPr lang="en-US" dirty="0"/>
              <a:t>It is important to note that when setting an HTML attribute which does not execute code, the value is set directly within the object attribute of the HTML element so there is no concerns with injecting up.</a:t>
            </a:r>
          </a:p>
        </p:txBody>
      </p:sp>
    </p:spTree>
    <p:extLst>
      <p:ext uri="{BB962C8B-B14F-4D97-AF65-F5344CB8AC3E}">
        <p14:creationId xmlns:p14="http://schemas.microsoft.com/office/powerpoint/2010/main" val="1116099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2BBE2-8539-4EDC-BA4C-166976C67BC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400" b="1" kern="1200">
                <a:solidFill>
                  <a:srgbClr val="FFFFFF"/>
                </a:solidFill>
                <a:latin typeface="+mj-lt"/>
                <a:ea typeface="+mj-ea"/>
                <a:cs typeface="+mj-cs"/>
              </a:rPr>
              <a:t>RULE #3 - Be Careful when Inserting Untrusted Data into the Event Handler and JavaScript code Subcontexts within an Execution Context</a:t>
            </a:r>
            <a:br>
              <a:rPr lang="en-US" sz="1400" b="1" kern="1200">
                <a:solidFill>
                  <a:srgbClr val="FFFFFF"/>
                </a:solidFill>
                <a:latin typeface="+mj-lt"/>
                <a:ea typeface="+mj-ea"/>
                <a:cs typeface="+mj-cs"/>
              </a:rPr>
            </a:br>
            <a:br>
              <a:rPr lang="en-US" sz="1400" kern="1200">
                <a:solidFill>
                  <a:srgbClr val="FFFFFF"/>
                </a:solidFill>
                <a:latin typeface="+mj-lt"/>
                <a:ea typeface="+mj-ea"/>
                <a:cs typeface="+mj-cs"/>
              </a:rPr>
            </a:br>
            <a:endParaRPr lang="en-US" sz="1400" kern="120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AADBCFB4-8703-4B0D-B0AB-5FC4D4C5CA3D}"/>
              </a:ext>
            </a:extLst>
          </p:cNvPr>
          <p:cNvPicPr>
            <a:picLocks noChangeAspect="1"/>
          </p:cNvPicPr>
          <p:nvPr/>
        </p:nvPicPr>
        <p:blipFill>
          <a:blip r:embed="rId2"/>
          <a:stretch>
            <a:fillRect/>
          </a:stretch>
        </p:blipFill>
        <p:spPr>
          <a:xfrm>
            <a:off x="4038600" y="1423292"/>
            <a:ext cx="7188199" cy="4008026"/>
          </a:xfrm>
          <a:prstGeom prst="rect">
            <a:avLst/>
          </a:prstGeom>
        </p:spPr>
      </p:pic>
    </p:spTree>
    <p:extLst>
      <p:ext uri="{BB962C8B-B14F-4D97-AF65-F5344CB8AC3E}">
        <p14:creationId xmlns:p14="http://schemas.microsoft.com/office/powerpoint/2010/main" val="185397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01A12-36C7-4576-A5C0-53921613302F}"/>
              </a:ext>
            </a:extLst>
          </p:cNvPr>
          <p:cNvSpPr/>
          <p:nvPr/>
        </p:nvSpPr>
        <p:spPr>
          <a:xfrm>
            <a:off x="3048000" y="58847"/>
            <a:ext cx="6096000" cy="6740307"/>
          </a:xfrm>
          <a:prstGeom prst="rect">
            <a:avLst/>
          </a:prstGeom>
        </p:spPr>
        <p:txBody>
          <a:bodyPr>
            <a:spAutoFit/>
          </a:bodyPr>
          <a:lstStyle/>
          <a:p>
            <a:r>
              <a:rPr lang="en-US" dirty="0"/>
              <a:t>Putting dynamic data within JavaScript code is especially dangerous because JavaScript encoding has different semantics for JavaScript encoded data when compared to other encodings. In many cases, JavaScript encoding does not stop attacks within an execution context. For example, a JavaScript encoded string will execute even though it is JavaScript encoded.</a:t>
            </a:r>
          </a:p>
          <a:p>
            <a:endParaRPr lang="en-US" dirty="0"/>
          </a:p>
          <a:p>
            <a:r>
              <a:rPr lang="en-US" dirty="0"/>
              <a:t>Therefore, the primary recommendation is to avoid including untrusted data in this context. If you must, the following examples describe some approaches that do and do not work.</a:t>
            </a:r>
          </a:p>
          <a:p>
            <a:endParaRPr lang="en-US" dirty="0"/>
          </a:p>
          <a:p>
            <a:r>
              <a:rPr lang="en-US" dirty="0"/>
              <a:t>var x = </a:t>
            </a:r>
            <a:r>
              <a:rPr lang="en-US" dirty="0" err="1"/>
              <a:t>document.createElement</a:t>
            </a:r>
            <a:r>
              <a:rPr lang="en-US" dirty="0"/>
              <a:t>("a");</a:t>
            </a:r>
          </a:p>
          <a:p>
            <a:r>
              <a:rPr lang="en-US" dirty="0" err="1"/>
              <a:t>x.href</a:t>
            </a:r>
            <a:r>
              <a:rPr lang="en-US" dirty="0"/>
              <a:t>="#";</a:t>
            </a:r>
          </a:p>
          <a:p>
            <a:r>
              <a:rPr lang="en-US" dirty="0"/>
              <a:t>// In the line of code below, the encoded data on the right (the second argument to </a:t>
            </a:r>
            <a:r>
              <a:rPr lang="en-US" dirty="0" err="1"/>
              <a:t>setAttribute</a:t>
            </a:r>
            <a:r>
              <a:rPr lang="en-US" dirty="0"/>
              <a:t>)</a:t>
            </a:r>
          </a:p>
          <a:p>
            <a:r>
              <a:rPr lang="en-US" dirty="0"/>
              <a:t>// is an example of untrusted data that was properly JavaScript encoded but still executes.</a:t>
            </a:r>
          </a:p>
          <a:p>
            <a:r>
              <a:rPr lang="en-US" dirty="0" err="1"/>
              <a:t>x.setAttribute</a:t>
            </a:r>
            <a:r>
              <a:rPr lang="en-US" dirty="0"/>
              <a:t>("onclick", "\u0061\u006c\u0065\u0072\u0074\u0028\u0032\u0032\u0029");</a:t>
            </a:r>
          </a:p>
          <a:p>
            <a:r>
              <a:rPr lang="en-US" dirty="0"/>
              <a:t>var y = </a:t>
            </a:r>
            <a:r>
              <a:rPr lang="en-US" dirty="0" err="1"/>
              <a:t>document.createTextNode</a:t>
            </a:r>
            <a:r>
              <a:rPr lang="en-US" dirty="0"/>
              <a:t>("Click To Test");</a:t>
            </a:r>
          </a:p>
          <a:p>
            <a:r>
              <a:rPr lang="en-US" dirty="0" err="1"/>
              <a:t>x.appendChild</a:t>
            </a:r>
            <a:r>
              <a:rPr lang="en-US" dirty="0"/>
              <a:t>(y);</a:t>
            </a:r>
          </a:p>
          <a:p>
            <a:r>
              <a:rPr lang="en-US" dirty="0" err="1"/>
              <a:t>document.body.appendChild</a:t>
            </a:r>
            <a:r>
              <a:rPr lang="en-US" dirty="0"/>
              <a:t>(x);</a:t>
            </a:r>
          </a:p>
        </p:txBody>
      </p:sp>
    </p:spTree>
    <p:extLst>
      <p:ext uri="{BB962C8B-B14F-4D97-AF65-F5344CB8AC3E}">
        <p14:creationId xmlns:p14="http://schemas.microsoft.com/office/powerpoint/2010/main" val="2258294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C78848-4702-4F22-A4EB-3D8366163DAB}"/>
              </a:ext>
            </a:extLst>
          </p:cNvPr>
          <p:cNvSpPr/>
          <p:nvPr/>
        </p:nvSpPr>
        <p:spPr>
          <a:xfrm>
            <a:off x="3048000" y="612845"/>
            <a:ext cx="6096000" cy="5632311"/>
          </a:xfrm>
          <a:prstGeom prst="rect">
            <a:avLst/>
          </a:prstGeom>
        </p:spPr>
        <p:txBody>
          <a:bodyPr>
            <a:spAutoFit/>
          </a:bodyPr>
          <a:lstStyle/>
          <a:p>
            <a:r>
              <a:rPr lang="en-US" dirty="0"/>
              <a:t>The </a:t>
            </a:r>
            <a:r>
              <a:rPr lang="en-US" dirty="0" err="1"/>
              <a:t>setAttribute</a:t>
            </a:r>
            <a:r>
              <a:rPr lang="en-US" dirty="0"/>
              <a:t>(</a:t>
            </a:r>
            <a:r>
              <a:rPr lang="en-US" dirty="0" err="1"/>
              <a:t>name_string,value_string</a:t>
            </a:r>
            <a:r>
              <a:rPr lang="en-US" dirty="0"/>
              <a:t>) method is dangerous because it implicitly coerces the </a:t>
            </a:r>
            <a:r>
              <a:rPr lang="en-US" dirty="0" err="1"/>
              <a:t>value_string</a:t>
            </a:r>
            <a:r>
              <a:rPr lang="en-US" dirty="0"/>
              <a:t> into the DOM attribute datatype of </a:t>
            </a:r>
            <a:r>
              <a:rPr lang="en-US" dirty="0" err="1"/>
              <a:t>name_string</a:t>
            </a:r>
            <a:r>
              <a:rPr lang="en-US" dirty="0"/>
              <a:t>.</a:t>
            </a:r>
          </a:p>
          <a:p>
            <a:endParaRPr lang="en-US" dirty="0"/>
          </a:p>
          <a:p>
            <a:r>
              <a:rPr lang="en-US" dirty="0"/>
              <a:t>In the case above, the attribute name is an JavaScript event handler, so the attribute value is implicitly converted to JavaScript code and evaluated. In the case above, JavaScript encoding does not mitigate against DOM based XSS.</a:t>
            </a:r>
          </a:p>
          <a:p>
            <a:endParaRPr lang="en-US" dirty="0"/>
          </a:p>
          <a:p>
            <a:r>
              <a:rPr lang="en-US" dirty="0"/>
              <a:t>Other JavaScript methods which take code as a string types will have a similar problem as outline above (</a:t>
            </a:r>
            <a:r>
              <a:rPr lang="en-US" dirty="0" err="1"/>
              <a:t>setTimeout</a:t>
            </a:r>
            <a:r>
              <a:rPr lang="en-US" dirty="0"/>
              <a:t>, </a:t>
            </a:r>
            <a:r>
              <a:rPr lang="en-US" dirty="0" err="1"/>
              <a:t>setInterval</a:t>
            </a:r>
            <a:r>
              <a:rPr lang="en-US" dirty="0"/>
              <a:t>, new Function, etc.). This is in stark contrast to JavaScript encoding in the event handler attribute of a HTML tag (HTML parser) where JavaScript encoding mitigates against XSS.</a:t>
            </a:r>
          </a:p>
          <a:p>
            <a:endParaRPr lang="en-US" dirty="0"/>
          </a:p>
          <a:p>
            <a:r>
              <a:rPr lang="en-US" dirty="0"/>
              <a:t>&lt;!-- Does NOT work  --&gt;</a:t>
            </a:r>
          </a:p>
          <a:p>
            <a:r>
              <a:rPr lang="en-US" dirty="0"/>
              <a:t>&lt;a id="bb" </a:t>
            </a:r>
            <a:r>
              <a:rPr lang="en-US" dirty="0" err="1"/>
              <a:t>href</a:t>
            </a:r>
            <a:r>
              <a:rPr lang="en-US" dirty="0"/>
              <a:t>="#" onclick="\u0061\u006c\u0065\u0072\u0074\u0028\u0031\u0029"&gt; Test Me&lt;/a&gt;</a:t>
            </a:r>
          </a:p>
        </p:txBody>
      </p:sp>
    </p:spTree>
    <p:extLst>
      <p:ext uri="{BB962C8B-B14F-4D97-AF65-F5344CB8AC3E}">
        <p14:creationId xmlns:p14="http://schemas.microsoft.com/office/powerpoint/2010/main" val="1383348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415519-71A1-4742-BA1F-5C5DD567DDA8}"/>
              </a:ext>
            </a:extLst>
          </p:cNvPr>
          <p:cNvSpPr/>
          <p:nvPr/>
        </p:nvSpPr>
        <p:spPr>
          <a:xfrm>
            <a:off x="3048000" y="1582341"/>
            <a:ext cx="6096000" cy="3693319"/>
          </a:xfrm>
          <a:prstGeom prst="rect">
            <a:avLst/>
          </a:prstGeom>
        </p:spPr>
        <p:txBody>
          <a:bodyPr>
            <a:spAutoFit/>
          </a:bodyPr>
          <a:lstStyle/>
          <a:p>
            <a:r>
              <a:rPr lang="en-US" dirty="0"/>
              <a:t>An alternative to using </a:t>
            </a:r>
            <a:r>
              <a:rPr lang="en-US" dirty="0" err="1"/>
              <a:t>Element.setAttribute</a:t>
            </a:r>
            <a:r>
              <a:rPr lang="en-US" dirty="0"/>
              <a:t>(...) to set DOM attributes is to set the attribute directly. Directly setting event handler attributes will allow JavaScript encoding to mitigate against DOM based XSS. Please note, it is always dangerous design to put untrusted data directly into a command execution context.</a:t>
            </a:r>
          </a:p>
          <a:p>
            <a:endParaRPr lang="en-US" dirty="0"/>
          </a:p>
          <a:p>
            <a:r>
              <a:rPr lang="en-US" dirty="0"/>
              <a:t>&lt;a id="bb" </a:t>
            </a:r>
            <a:r>
              <a:rPr lang="en-US" dirty="0" err="1"/>
              <a:t>href</a:t>
            </a:r>
            <a:r>
              <a:rPr lang="en-US" dirty="0"/>
              <a:t>="#"&gt; Test Me&lt;/a&gt;</a:t>
            </a:r>
          </a:p>
          <a:p>
            <a:r>
              <a:rPr lang="en-US" dirty="0"/>
              <a:t>//The following does NOT work because the event handler is being set to a string.  </a:t>
            </a:r>
          </a:p>
          <a:p>
            <a:r>
              <a:rPr lang="en-US" dirty="0"/>
              <a:t>//"alert(7)" is JavaScript encoded.</a:t>
            </a:r>
          </a:p>
          <a:p>
            <a:r>
              <a:rPr lang="en-US" dirty="0" err="1"/>
              <a:t>document.getElementById</a:t>
            </a:r>
            <a:r>
              <a:rPr lang="en-US" dirty="0"/>
              <a:t>("bb").onclick = "\u0061\u006c\u0065\u0072\u0074\u0028\u0037\u0029";</a:t>
            </a:r>
          </a:p>
        </p:txBody>
      </p:sp>
    </p:spTree>
    <p:extLst>
      <p:ext uri="{BB962C8B-B14F-4D97-AF65-F5344CB8AC3E}">
        <p14:creationId xmlns:p14="http://schemas.microsoft.com/office/powerpoint/2010/main" val="4161432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72E424-B4F7-478A-B86B-A76C2B5EE99B}"/>
              </a:ext>
            </a:extLst>
          </p:cNvPr>
          <p:cNvSpPr/>
          <p:nvPr/>
        </p:nvSpPr>
        <p:spPr>
          <a:xfrm>
            <a:off x="3048000" y="751344"/>
            <a:ext cx="6096000" cy="5355312"/>
          </a:xfrm>
          <a:prstGeom prst="rect">
            <a:avLst/>
          </a:prstGeom>
        </p:spPr>
        <p:txBody>
          <a:bodyPr>
            <a:spAutoFit/>
          </a:bodyPr>
          <a:lstStyle/>
          <a:p>
            <a:endParaRPr lang="en-US" dirty="0"/>
          </a:p>
          <a:p>
            <a:r>
              <a:rPr lang="en-US" dirty="0"/>
              <a:t>//The following does NOT work because the event handler is being set to a string.</a:t>
            </a:r>
          </a:p>
          <a:p>
            <a:r>
              <a:rPr lang="en-US" dirty="0" err="1"/>
              <a:t>document.getElementById</a:t>
            </a:r>
            <a:r>
              <a:rPr lang="en-US" dirty="0"/>
              <a:t>("bb").</a:t>
            </a:r>
            <a:r>
              <a:rPr lang="en-US" dirty="0" err="1"/>
              <a:t>onmouseover</a:t>
            </a:r>
            <a:r>
              <a:rPr lang="en-US" dirty="0"/>
              <a:t> = "</a:t>
            </a:r>
            <a:r>
              <a:rPr lang="en-US" dirty="0" err="1"/>
              <a:t>testIt</a:t>
            </a:r>
            <a:r>
              <a:rPr lang="en-US" dirty="0"/>
              <a:t>";</a:t>
            </a:r>
          </a:p>
          <a:p>
            <a:endParaRPr lang="en-US" dirty="0"/>
          </a:p>
          <a:p>
            <a:r>
              <a:rPr lang="en-US" dirty="0"/>
              <a:t>//The following does NOT work because of the encoded "(" and ")". </a:t>
            </a:r>
          </a:p>
          <a:p>
            <a:r>
              <a:rPr lang="en-US" dirty="0"/>
              <a:t>//"alert(77)" is JavaScript encoded.</a:t>
            </a:r>
          </a:p>
          <a:p>
            <a:r>
              <a:rPr lang="en-US" dirty="0" err="1"/>
              <a:t>document.getElementById</a:t>
            </a:r>
            <a:r>
              <a:rPr lang="en-US" dirty="0"/>
              <a:t>("bb").</a:t>
            </a:r>
            <a:r>
              <a:rPr lang="en-US" dirty="0" err="1"/>
              <a:t>onmouseover</a:t>
            </a:r>
            <a:r>
              <a:rPr lang="en-US" dirty="0"/>
              <a:t> = \u0061\u006c\u0065\u0072\u0074\u0028\u0037\u0037\u0029;</a:t>
            </a:r>
          </a:p>
          <a:p>
            <a:endParaRPr lang="en-US" dirty="0"/>
          </a:p>
          <a:p>
            <a:r>
              <a:rPr lang="en-US" dirty="0"/>
              <a:t>//The following does NOT work because of the encoded ";". </a:t>
            </a:r>
          </a:p>
          <a:p>
            <a:r>
              <a:rPr lang="en-US" dirty="0"/>
              <a:t>//"</a:t>
            </a:r>
            <a:r>
              <a:rPr lang="en-US" dirty="0" err="1"/>
              <a:t>testIt;testIt</a:t>
            </a:r>
            <a:r>
              <a:rPr lang="en-US" dirty="0"/>
              <a:t>" is JavaScript encoded.</a:t>
            </a:r>
          </a:p>
          <a:p>
            <a:r>
              <a:rPr lang="en-US" dirty="0" err="1"/>
              <a:t>document.getElementById</a:t>
            </a:r>
            <a:r>
              <a:rPr lang="en-US" dirty="0"/>
              <a:t>("bb").</a:t>
            </a:r>
            <a:r>
              <a:rPr lang="en-US" dirty="0" err="1"/>
              <a:t>onmouseover</a:t>
            </a:r>
            <a:r>
              <a:rPr lang="en-US" dirty="0"/>
              <a:t> = \u0074\u0065\u0073\u0074\u0049\u0074\u003b\u0074\u0065\u0073</a:t>
            </a:r>
          </a:p>
          <a:p>
            <a:r>
              <a:rPr lang="en-US" dirty="0"/>
              <a:t>                                            \u0074\u0049\u0074;</a:t>
            </a:r>
          </a:p>
          <a:p>
            <a:endParaRPr lang="en-US" dirty="0"/>
          </a:p>
        </p:txBody>
      </p:sp>
    </p:spTree>
    <p:extLst>
      <p:ext uri="{BB962C8B-B14F-4D97-AF65-F5344CB8AC3E}">
        <p14:creationId xmlns:p14="http://schemas.microsoft.com/office/powerpoint/2010/main" val="36378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A4A20E-149D-403A-AA4E-80DBE82FB7DC}"/>
              </a:ext>
            </a:extLst>
          </p:cNvPr>
          <p:cNvSpPr>
            <a:spLocks noGrp="1"/>
          </p:cNvSpPr>
          <p:nvPr>
            <p:ph type="ctrTitle" idx="4294967295"/>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Cross Site Scripting (XSS)</a:t>
            </a:r>
          </a:p>
        </p:txBody>
      </p:sp>
      <p:sp>
        <p:nvSpPr>
          <p:cNvPr id="3" name="Subtitle 2">
            <a:extLst>
              <a:ext uri="{FF2B5EF4-FFF2-40B4-BE49-F238E27FC236}">
                <a16:creationId xmlns:a16="http://schemas.microsoft.com/office/drawing/2014/main" id="{1A0DD9CF-D49C-4B84-AFEE-6C9CAA1644B9}"/>
              </a:ext>
            </a:extLst>
          </p:cNvPr>
          <p:cNvSpPr>
            <a:spLocks noGrp="1"/>
          </p:cNvSpPr>
          <p:nvPr>
            <p:ph type="subTitle" idx="4294967295"/>
          </p:nvPr>
        </p:nvSpPr>
        <p:spPr>
          <a:xfrm>
            <a:off x="3045368" y="4074718"/>
            <a:ext cx="6105194" cy="682079"/>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Enabling organizations to conceive, develop, acquire, operate, and maintain applications that can be trusted</a:t>
            </a:r>
          </a:p>
          <a:p>
            <a:pPr marL="0" indent="0" algn="ctr">
              <a:buNone/>
            </a:pPr>
            <a:endParaRPr lang="en-US" sz="2000" kern="1200">
              <a:solidFill>
                <a:srgbClr val="FFFFFF"/>
              </a:solidFill>
              <a:latin typeface="+mn-lt"/>
              <a:ea typeface="+mn-ea"/>
              <a:cs typeface="+mn-cs"/>
            </a:endParaRPr>
          </a:p>
        </p:txBody>
      </p:sp>
    </p:spTree>
    <p:extLst>
      <p:ext uri="{BB962C8B-B14F-4D97-AF65-F5344CB8AC3E}">
        <p14:creationId xmlns:p14="http://schemas.microsoft.com/office/powerpoint/2010/main" val="2035533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137817A-6E43-41BF-8F21-9349BDFD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6EB78EB-A2E8-4932-AE5B-B1CDD2449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79165BCC-1E0E-4BBB-80EC-7D632E894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8719566" cy="6858956"/>
          </a:xfrm>
          <a:custGeom>
            <a:avLst/>
            <a:gdLst>
              <a:gd name="connsiteX0" fmla="*/ 941070 w 8719566"/>
              <a:gd name="connsiteY0" fmla="*/ 0 h 6858956"/>
              <a:gd name="connsiteX1" fmla="*/ 4471386 w 8719566"/>
              <a:gd name="connsiteY1" fmla="*/ 0 h 6858956"/>
              <a:gd name="connsiteX2" fmla="*/ 5537614 w 8719566"/>
              <a:gd name="connsiteY2" fmla="*/ 0 h 6858956"/>
              <a:gd name="connsiteX3" fmla="*/ 5543191 w 8719566"/>
              <a:gd name="connsiteY3" fmla="*/ 0 h 6858956"/>
              <a:gd name="connsiteX4" fmla="*/ 8719566 w 8719566"/>
              <a:gd name="connsiteY4" fmla="*/ 6858478 h 6858956"/>
              <a:gd name="connsiteX5" fmla="*/ 7778275 w 8719566"/>
              <a:gd name="connsiteY5" fmla="*/ 6858478 h 6858956"/>
              <a:gd name="connsiteX6" fmla="*/ 7778496 w 8719566"/>
              <a:gd name="connsiteY6" fmla="*/ 6858956 h 6858956"/>
              <a:gd name="connsiteX7" fmla="*/ 353941 w 8719566"/>
              <a:gd name="connsiteY7" fmla="*/ 6858956 h 6858956"/>
              <a:gd name="connsiteX8" fmla="*/ 354201 w 8719566"/>
              <a:gd name="connsiteY8" fmla="*/ 6858394 h 6858956"/>
              <a:gd name="connsiteX9" fmla="*/ 0 w 8719566"/>
              <a:gd name="connsiteY9" fmla="*/ 6858394 h 6858956"/>
              <a:gd name="connsiteX10" fmla="*/ 0 w 8719566"/>
              <a:gd name="connsiteY10" fmla="*/ 478 h 6858956"/>
              <a:gd name="connsiteX11" fmla="*/ 941070 w 8719566"/>
              <a:gd name="connsiteY11" fmla="*/ 478 h 685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19566" h="6858956">
                <a:moveTo>
                  <a:pt x="941070" y="0"/>
                </a:moveTo>
                <a:lnTo>
                  <a:pt x="4471386" y="0"/>
                </a:lnTo>
                <a:lnTo>
                  <a:pt x="5537614" y="0"/>
                </a:lnTo>
                <a:lnTo>
                  <a:pt x="5543191" y="0"/>
                </a:lnTo>
                <a:lnTo>
                  <a:pt x="8719566" y="6858478"/>
                </a:lnTo>
                <a:lnTo>
                  <a:pt x="7778275" y="6858478"/>
                </a:lnTo>
                <a:lnTo>
                  <a:pt x="7778496" y="6858956"/>
                </a:lnTo>
                <a:lnTo>
                  <a:pt x="353941" y="6858956"/>
                </a:lnTo>
                <a:lnTo>
                  <a:pt x="354201" y="6858394"/>
                </a:lnTo>
                <a:lnTo>
                  <a:pt x="0" y="6858394"/>
                </a:lnTo>
                <a:lnTo>
                  <a:pt x="0" y="478"/>
                </a:lnTo>
                <a:lnTo>
                  <a:pt x="941070" y="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E666307-0E6C-46AF-A4C1-BD5DFC103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8391456" cy="6528608"/>
          </a:xfrm>
          <a:custGeom>
            <a:avLst/>
            <a:gdLst>
              <a:gd name="connsiteX0" fmla="*/ 0 w 8391456"/>
              <a:gd name="connsiteY0" fmla="*/ 0 h 6528608"/>
              <a:gd name="connsiteX1" fmla="*/ 941070 w 8391456"/>
              <a:gd name="connsiteY1" fmla="*/ 0 h 6528608"/>
              <a:gd name="connsiteX2" fmla="*/ 2906170 w 8391456"/>
              <a:gd name="connsiteY2" fmla="*/ 0 h 6528608"/>
              <a:gd name="connsiteX3" fmla="*/ 3847240 w 8391456"/>
              <a:gd name="connsiteY3" fmla="*/ 0 h 6528608"/>
              <a:gd name="connsiteX4" fmla="*/ 3940000 w 8391456"/>
              <a:gd name="connsiteY4" fmla="*/ 0 h 6528608"/>
              <a:gd name="connsiteX5" fmla="*/ 4411669 w 8391456"/>
              <a:gd name="connsiteY5" fmla="*/ 0 h 6528608"/>
              <a:gd name="connsiteX6" fmla="*/ 4881070 w 8391456"/>
              <a:gd name="connsiteY6" fmla="*/ 0 h 6528608"/>
              <a:gd name="connsiteX7" fmla="*/ 5352739 w 8391456"/>
              <a:gd name="connsiteY7" fmla="*/ 0 h 6528608"/>
              <a:gd name="connsiteX8" fmla="*/ 8391456 w 8391456"/>
              <a:gd name="connsiteY8" fmla="*/ 6528607 h 6528608"/>
              <a:gd name="connsiteX9" fmla="*/ 8056939 w 8391456"/>
              <a:gd name="connsiteY9" fmla="*/ 6528607 h 6528608"/>
              <a:gd name="connsiteX10" fmla="*/ 8056939 w 8391456"/>
              <a:gd name="connsiteY10" fmla="*/ 6528608 h 6528608"/>
              <a:gd name="connsiteX11" fmla="*/ 7115869 w 8391456"/>
              <a:gd name="connsiteY11" fmla="*/ 6528608 h 6528608"/>
              <a:gd name="connsiteX12" fmla="*/ 1516577 w 8391456"/>
              <a:gd name="connsiteY12" fmla="*/ 6528608 h 6528608"/>
              <a:gd name="connsiteX13" fmla="*/ 575507 w 8391456"/>
              <a:gd name="connsiteY13" fmla="*/ 6528608 h 6528608"/>
              <a:gd name="connsiteX14" fmla="*/ 575737 w 8391456"/>
              <a:gd name="connsiteY14" fmla="*/ 6528115 h 6528608"/>
              <a:gd name="connsiteX15" fmla="*/ 0 w 8391456"/>
              <a:gd name="connsiteY15" fmla="*/ 6528115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91456" h="6528608">
                <a:moveTo>
                  <a:pt x="0" y="0"/>
                </a:moveTo>
                <a:lnTo>
                  <a:pt x="941070" y="0"/>
                </a:lnTo>
                <a:lnTo>
                  <a:pt x="2906170" y="0"/>
                </a:lnTo>
                <a:lnTo>
                  <a:pt x="3847240" y="0"/>
                </a:lnTo>
                <a:lnTo>
                  <a:pt x="3940000" y="0"/>
                </a:lnTo>
                <a:lnTo>
                  <a:pt x="4411669" y="0"/>
                </a:lnTo>
                <a:lnTo>
                  <a:pt x="4881070" y="0"/>
                </a:lnTo>
                <a:lnTo>
                  <a:pt x="5352739" y="0"/>
                </a:lnTo>
                <a:lnTo>
                  <a:pt x="8391456" y="6528607"/>
                </a:lnTo>
                <a:lnTo>
                  <a:pt x="8056939" y="6528607"/>
                </a:lnTo>
                <a:lnTo>
                  <a:pt x="8056939" y="6528608"/>
                </a:lnTo>
                <a:lnTo>
                  <a:pt x="7115869" y="6528608"/>
                </a:lnTo>
                <a:lnTo>
                  <a:pt x="1516577" y="6528608"/>
                </a:lnTo>
                <a:lnTo>
                  <a:pt x="575507" y="6528608"/>
                </a:lnTo>
                <a:lnTo>
                  <a:pt x="575737" y="6528115"/>
                </a:lnTo>
                <a:lnTo>
                  <a:pt x="0" y="6528115"/>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C9CF60B-33B1-406C-8706-EA1E068BC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8139513" cy="6322742"/>
          </a:xfrm>
          <a:custGeom>
            <a:avLst/>
            <a:gdLst>
              <a:gd name="connsiteX0" fmla="*/ 0 w 8139513"/>
              <a:gd name="connsiteY0" fmla="*/ 0 h 6322742"/>
              <a:gd name="connsiteX1" fmla="*/ 941070 w 8139513"/>
              <a:gd name="connsiteY1" fmla="*/ 0 h 6322742"/>
              <a:gd name="connsiteX2" fmla="*/ 2797519 w 8139513"/>
              <a:gd name="connsiteY2" fmla="*/ 0 h 6322742"/>
              <a:gd name="connsiteX3" fmla="*/ 3738589 w 8139513"/>
              <a:gd name="connsiteY3" fmla="*/ 0 h 6322742"/>
              <a:gd name="connsiteX4" fmla="*/ 3798749 w 8139513"/>
              <a:gd name="connsiteY4" fmla="*/ 0 h 6322742"/>
              <a:gd name="connsiteX5" fmla="*/ 4255545 w 8139513"/>
              <a:gd name="connsiteY5" fmla="*/ 0 h 6322742"/>
              <a:gd name="connsiteX6" fmla="*/ 4739819 w 8139513"/>
              <a:gd name="connsiteY6" fmla="*/ 0 h 6322742"/>
              <a:gd name="connsiteX7" fmla="*/ 5196615 w 8139513"/>
              <a:gd name="connsiteY7" fmla="*/ 0 h 6322742"/>
              <a:gd name="connsiteX8" fmla="*/ 8139513 w 8139513"/>
              <a:gd name="connsiteY8" fmla="*/ 6322741 h 6322742"/>
              <a:gd name="connsiteX9" fmla="*/ 7815544 w 8139513"/>
              <a:gd name="connsiteY9" fmla="*/ 6322741 h 6322742"/>
              <a:gd name="connsiteX10" fmla="*/ 7815544 w 8139513"/>
              <a:gd name="connsiteY10" fmla="*/ 6322742 h 6322742"/>
              <a:gd name="connsiteX11" fmla="*/ 6874474 w 8139513"/>
              <a:gd name="connsiteY11" fmla="*/ 6322742 h 6322742"/>
              <a:gd name="connsiteX12" fmla="*/ 1481419 w 8139513"/>
              <a:gd name="connsiteY12" fmla="*/ 6322742 h 6322742"/>
              <a:gd name="connsiteX13" fmla="*/ 540349 w 8139513"/>
              <a:gd name="connsiteY13" fmla="*/ 6322742 h 6322742"/>
              <a:gd name="connsiteX14" fmla="*/ 540571 w 8139513"/>
              <a:gd name="connsiteY14" fmla="*/ 6322264 h 6322742"/>
              <a:gd name="connsiteX15" fmla="*/ 0 w 8139513"/>
              <a:gd name="connsiteY15" fmla="*/ 6322264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39513" h="6322742">
                <a:moveTo>
                  <a:pt x="0" y="0"/>
                </a:moveTo>
                <a:lnTo>
                  <a:pt x="941070" y="0"/>
                </a:lnTo>
                <a:lnTo>
                  <a:pt x="2797519" y="0"/>
                </a:lnTo>
                <a:lnTo>
                  <a:pt x="3738589" y="0"/>
                </a:lnTo>
                <a:lnTo>
                  <a:pt x="3798749" y="0"/>
                </a:lnTo>
                <a:lnTo>
                  <a:pt x="4255545" y="0"/>
                </a:lnTo>
                <a:lnTo>
                  <a:pt x="4739819" y="0"/>
                </a:lnTo>
                <a:lnTo>
                  <a:pt x="5196615" y="0"/>
                </a:lnTo>
                <a:lnTo>
                  <a:pt x="8139513" y="6322741"/>
                </a:lnTo>
                <a:lnTo>
                  <a:pt x="7815544" y="6322741"/>
                </a:lnTo>
                <a:lnTo>
                  <a:pt x="7815544" y="6322742"/>
                </a:lnTo>
                <a:lnTo>
                  <a:pt x="6874474" y="6322742"/>
                </a:lnTo>
                <a:lnTo>
                  <a:pt x="1481419" y="6322742"/>
                </a:lnTo>
                <a:lnTo>
                  <a:pt x="540349" y="6322742"/>
                </a:lnTo>
                <a:lnTo>
                  <a:pt x="540571" y="6322264"/>
                </a:lnTo>
                <a:lnTo>
                  <a:pt x="0" y="63222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C23316-53AA-455D-9B7C-50410EE1A360}"/>
              </a:ext>
            </a:extLst>
          </p:cNvPr>
          <p:cNvSpPr>
            <a:spLocks noGrp="1"/>
          </p:cNvSpPr>
          <p:nvPr>
            <p:ph type="title"/>
          </p:nvPr>
        </p:nvSpPr>
        <p:spPr>
          <a:xfrm>
            <a:off x="838200" y="914400"/>
            <a:ext cx="4581144" cy="1252728"/>
          </a:xfrm>
        </p:spPr>
        <p:txBody>
          <a:bodyPr vert="horz" lIns="91440" tIns="45720" rIns="91440" bIns="45720" rtlCol="0" anchor="ctr">
            <a:normAutofit/>
          </a:bodyPr>
          <a:lstStyle/>
          <a:p>
            <a:r>
              <a:rPr lang="en-US" sz="1800" b="1" kern="1200">
                <a:solidFill>
                  <a:srgbClr val="FFFFFF"/>
                </a:solidFill>
                <a:latin typeface="+mj-lt"/>
                <a:ea typeface="+mj-ea"/>
                <a:cs typeface="+mj-cs"/>
              </a:rPr>
              <a:t>RULE #4 - JavaScript Escape Before Inserting Untrusted Data into the CSS Attribute Subcontext within the Execution Context</a:t>
            </a:r>
            <a:br>
              <a:rPr lang="en-US" sz="1800" b="1" kern="1200">
                <a:solidFill>
                  <a:srgbClr val="FFFFFF"/>
                </a:solidFill>
                <a:latin typeface="+mj-lt"/>
                <a:ea typeface="+mj-ea"/>
                <a:cs typeface="+mj-cs"/>
              </a:rPr>
            </a:br>
            <a:endParaRPr lang="en-US" sz="1800" kern="120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79ACCAB5-FC5B-4D09-ACE6-DC12361654A6}"/>
              </a:ext>
            </a:extLst>
          </p:cNvPr>
          <p:cNvSpPr>
            <a:spLocks noGrp="1"/>
          </p:cNvSpPr>
          <p:nvPr>
            <p:ph type="body" sz="half" idx="2"/>
          </p:nvPr>
        </p:nvSpPr>
        <p:spPr>
          <a:xfrm>
            <a:off x="838200" y="2542032"/>
            <a:ext cx="5349240" cy="3538728"/>
          </a:xfrm>
        </p:spPr>
        <p:txBody>
          <a:bodyPr vert="horz" lIns="91440" tIns="45720" rIns="91440" bIns="45720" rtlCol="0" anchor="t">
            <a:normAutofit/>
          </a:bodyPr>
          <a:lstStyle/>
          <a:p>
            <a:pPr indent="-228600">
              <a:buFont typeface="Arial" panose="020B0604020202020204" pitchFamily="34" charset="0"/>
              <a:buChar char="•"/>
            </a:pPr>
            <a:r>
              <a:rPr lang="en-US" sz="1700">
                <a:solidFill>
                  <a:srgbClr val="FFFFFE"/>
                </a:solidFill>
              </a:rPr>
              <a:t>Normally executing JavaScript from a CSS context required either passing javascript:attackCode() to the CSS url() method or invoking the CSS expression() method passing JavaScript code to be directly executed.</a:t>
            </a:r>
          </a:p>
          <a:p>
            <a:pPr indent="-228600">
              <a:buFont typeface="Arial" panose="020B0604020202020204" pitchFamily="34" charset="0"/>
              <a:buChar char="•"/>
            </a:pPr>
            <a:r>
              <a:rPr lang="en-US" sz="1700">
                <a:solidFill>
                  <a:srgbClr val="FFFFFE"/>
                </a:solidFill>
              </a:rPr>
              <a:t>From my experience, calling the expression() function from an execution context (JavaScript) has been disabled. In order to mitigate against the CSS url() method, ensure that you are URL encoding the data passed to the CSS url() method.</a:t>
            </a:r>
          </a:p>
          <a:p>
            <a:pPr indent="-228600">
              <a:buFont typeface="Arial" panose="020B0604020202020204" pitchFamily="34" charset="0"/>
              <a:buChar char="•"/>
            </a:pPr>
            <a:endParaRPr lang="en-US" sz="1700">
              <a:solidFill>
                <a:srgbClr val="FFFFFE"/>
              </a:solidFill>
            </a:endParaRPr>
          </a:p>
          <a:p>
            <a:pPr indent="-228600">
              <a:buFont typeface="Arial" panose="020B0604020202020204" pitchFamily="34" charset="0"/>
              <a:buChar char="•"/>
            </a:pPr>
            <a:r>
              <a:rPr lang="en-US" sz="1700">
                <a:solidFill>
                  <a:srgbClr val="FFFFFE"/>
                </a:solidFill>
              </a:rPr>
              <a:t>document.body.style.backgroundImage = "url(&lt;%=Encoder.encodeForJS(Encoder.encodeForURL(companyName))</a:t>
            </a:r>
          </a:p>
          <a:p>
            <a:pPr indent="-228600">
              <a:buFont typeface="Arial" panose="020B0604020202020204" pitchFamily="34" charset="0"/>
              <a:buChar char="•"/>
            </a:pPr>
            <a:endParaRPr lang="en-US" sz="1700">
              <a:solidFill>
                <a:srgbClr val="FFFFFE"/>
              </a:solidFill>
            </a:endParaRPr>
          </a:p>
        </p:txBody>
      </p:sp>
      <p:pic>
        <p:nvPicPr>
          <p:cNvPr id="7" name="Picture 6">
            <a:extLst>
              <a:ext uri="{FF2B5EF4-FFF2-40B4-BE49-F238E27FC236}">
                <a16:creationId xmlns:a16="http://schemas.microsoft.com/office/drawing/2014/main" id="{346062EF-9EF5-4DA8-95A0-66244B59B735}"/>
              </a:ext>
            </a:extLst>
          </p:cNvPr>
          <p:cNvPicPr>
            <a:picLocks noChangeAspect="1"/>
          </p:cNvPicPr>
          <p:nvPr/>
        </p:nvPicPr>
        <p:blipFill>
          <a:blip r:embed="rId2"/>
          <a:stretch>
            <a:fillRect/>
          </a:stretch>
        </p:blipFill>
        <p:spPr>
          <a:xfrm>
            <a:off x="6096000" y="1185723"/>
            <a:ext cx="5685927" cy="2899293"/>
          </a:xfrm>
          <a:prstGeom prst="rect">
            <a:avLst/>
          </a:prstGeom>
        </p:spPr>
      </p:pic>
    </p:spTree>
    <p:extLst>
      <p:ext uri="{BB962C8B-B14F-4D97-AF65-F5344CB8AC3E}">
        <p14:creationId xmlns:p14="http://schemas.microsoft.com/office/powerpoint/2010/main" val="214844174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62F9-6638-4039-8291-D60DB17BD9BF}"/>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sz="1800" b="1" kern="1200">
                <a:solidFill>
                  <a:schemeClr val="tx1"/>
                </a:solidFill>
                <a:latin typeface="+mj-lt"/>
                <a:ea typeface="+mj-ea"/>
                <a:cs typeface="+mj-cs"/>
              </a:rPr>
              <a:t>RULE #5 - URL Escape then JavaScript Escape Before Inserting Untrusted Data into URL Attribute Subcontext within the Execution Context</a:t>
            </a:r>
            <a:br>
              <a:rPr lang="en-US" sz="1800" b="1" kern="1200">
                <a:solidFill>
                  <a:schemeClr val="tx1"/>
                </a:solidFill>
                <a:latin typeface="+mj-lt"/>
                <a:ea typeface="+mj-ea"/>
                <a:cs typeface="+mj-cs"/>
              </a:rPr>
            </a:br>
            <a:endParaRPr lang="en-US" sz="1800" kern="1200">
              <a:solidFill>
                <a:schemeClr val="tx1"/>
              </a:solidFill>
              <a:latin typeface="+mj-lt"/>
              <a:ea typeface="+mj-ea"/>
              <a:cs typeface="+mj-cs"/>
            </a:endParaRPr>
          </a:p>
        </p:txBody>
      </p:sp>
      <p:sp>
        <p:nvSpPr>
          <p:cNvPr id="18" name="Freeform: Shape 17">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1">
            <a:extLst>
              <a:ext uri="{FF2B5EF4-FFF2-40B4-BE49-F238E27FC236}">
                <a16:creationId xmlns:a16="http://schemas.microsoft.com/office/drawing/2014/main" id="{9E8FEBA3-45F3-4A9C-A7F6-C9B1A92FCB1B}"/>
              </a:ext>
            </a:extLst>
          </p:cNvPr>
          <p:cNvSpPr>
            <a:spLocks noGrp="1" noChangeArrowheads="1"/>
          </p:cNvSpPr>
          <p:nvPr>
            <p:ph type="body" sz="half" idx="2"/>
          </p:nvPr>
        </p:nvSpPr>
        <p:spPr bwMode="auto">
          <a:xfrm>
            <a:off x="838200" y="2173288"/>
            <a:ext cx="3603171" cy="363968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rgbClr val="FFFFFF"/>
                </a:solidFill>
                <a:effectLst/>
              </a:rPr>
              <a:t>The logic which parses URLs in both execution and rendering contexts looks to be the same. Therefore there is little change in the encoding rules for URL attributes in an execution (DOM) context.</a:t>
            </a:r>
          </a:p>
          <a:p>
            <a:pPr marL="0" marR="0" lvl="0" indent="-228600" fontAlgn="base">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rgbClr val="FFFFFF"/>
                </a:solidFill>
                <a:effectLst/>
              </a:rPr>
              <a:t>var x = </a:t>
            </a:r>
            <a:r>
              <a:rPr kumimoji="0" lang="en-US" altLang="en-US" b="0" i="0" u="none" strike="noStrike" cap="none" normalizeH="0" baseline="0" dirty="0" err="1">
                <a:ln>
                  <a:noFill/>
                </a:ln>
                <a:solidFill>
                  <a:srgbClr val="FFFFFF"/>
                </a:solidFill>
                <a:effectLst/>
              </a:rPr>
              <a:t>document.createElement</a:t>
            </a:r>
            <a:r>
              <a:rPr kumimoji="0" lang="en-US" altLang="en-US" b="0" i="0" u="none" strike="noStrike" cap="none" normalizeH="0" baseline="0" dirty="0">
                <a:ln>
                  <a:noFill/>
                </a:ln>
                <a:solidFill>
                  <a:srgbClr val="FFFFFF"/>
                </a:solidFill>
                <a:effectLst/>
              </a:rPr>
              <a:t>("a"); </a:t>
            </a:r>
            <a:r>
              <a:rPr kumimoji="0" lang="en-US" altLang="en-US" b="0" i="0" u="none" strike="noStrike" cap="none" normalizeH="0" baseline="0" dirty="0" err="1">
                <a:ln>
                  <a:noFill/>
                </a:ln>
                <a:solidFill>
                  <a:srgbClr val="FFFFFF"/>
                </a:solidFill>
                <a:effectLst/>
              </a:rPr>
              <a:t>x.setAttribute</a:t>
            </a:r>
            <a:r>
              <a:rPr kumimoji="0" lang="en-US" altLang="en-US" b="0" i="0" u="none" strike="noStrike" cap="none" normalizeH="0" baseline="0" dirty="0">
                <a:ln>
                  <a:noFill/>
                </a:ln>
                <a:solidFill>
                  <a:srgbClr val="FFFFFF"/>
                </a:solidFill>
                <a:effectLst/>
              </a:rPr>
              <a:t>("</a:t>
            </a:r>
            <a:r>
              <a:rPr kumimoji="0" lang="en-US" altLang="en-US" b="0" i="0" u="none" strike="noStrike" cap="none" normalizeH="0" baseline="0" dirty="0" err="1">
                <a:ln>
                  <a:noFill/>
                </a:ln>
                <a:solidFill>
                  <a:srgbClr val="FFFFFF"/>
                </a:solidFill>
                <a:effectLst/>
              </a:rPr>
              <a:t>href</a:t>
            </a:r>
            <a:r>
              <a:rPr kumimoji="0" lang="en-US" altLang="en-US" b="0" i="0" u="none" strike="noStrike" cap="none" normalizeH="0" baseline="0" dirty="0">
                <a:ln>
                  <a:noFill/>
                </a:ln>
                <a:solidFill>
                  <a:srgbClr val="FFFFFF"/>
                </a:solidFill>
                <a:effectLst/>
              </a:rPr>
              <a:t>", '&lt;%=</a:t>
            </a:r>
            <a:r>
              <a:rPr kumimoji="0" lang="en-US" altLang="en-US" b="0" i="0" u="none" strike="noStrike" cap="none" normalizeH="0" baseline="0" dirty="0" err="1">
                <a:ln>
                  <a:noFill/>
                </a:ln>
                <a:solidFill>
                  <a:srgbClr val="FFFFFF"/>
                </a:solidFill>
                <a:effectLst/>
              </a:rPr>
              <a:t>Encoder.encodeForJS</a:t>
            </a:r>
            <a:r>
              <a:rPr kumimoji="0" lang="en-US" altLang="en-US" b="0" i="0" u="none" strike="noStrike" cap="none" normalizeH="0" baseline="0" dirty="0">
                <a:ln>
                  <a:noFill/>
                </a:ln>
                <a:solidFill>
                  <a:srgbClr val="FFFFFF"/>
                </a:solidFill>
                <a:effectLst/>
              </a:rPr>
              <a:t>(</a:t>
            </a:r>
            <a:r>
              <a:rPr kumimoji="0" lang="en-US" altLang="en-US" b="0" i="0" u="none" strike="noStrike" cap="none" normalizeH="0" baseline="0" dirty="0" err="1">
                <a:ln>
                  <a:noFill/>
                </a:ln>
                <a:solidFill>
                  <a:srgbClr val="FFFFFF"/>
                </a:solidFill>
                <a:effectLst/>
              </a:rPr>
              <a:t>Encoder.encodeForURL</a:t>
            </a:r>
            <a:r>
              <a:rPr kumimoji="0" lang="en-US" altLang="en-US" b="0" i="0" u="none" strike="noStrike" cap="none" normalizeH="0" baseline="0" dirty="0">
                <a:ln>
                  <a:noFill/>
                </a:ln>
                <a:solidFill>
                  <a:srgbClr val="FFFFFF"/>
                </a:solidFill>
                <a:effectLst/>
              </a:rPr>
              <a:t>(</a:t>
            </a:r>
            <a:r>
              <a:rPr kumimoji="0" lang="en-US" altLang="en-US" b="0" i="0" u="none" strike="noStrike" cap="none" normalizeH="0" baseline="0" dirty="0" err="1">
                <a:ln>
                  <a:noFill/>
                </a:ln>
                <a:solidFill>
                  <a:srgbClr val="FFFFFF"/>
                </a:solidFill>
                <a:effectLst/>
              </a:rPr>
              <a:t>userRelativePath</a:t>
            </a:r>
            <a:r>
              <a:rPr kumimoji="0" lang="en-US" altLang="en-US" b="0" i="0" u="none" strike="noStrike" cap="none" normalizeH="0" baseline="0" dirty="0">
                <a:ln>
                  <a:noFill/>
                </a:ln>
                <a:solidFill>
                  <a:srgbClr val="FFFFFF"/>
                </a:solidFill>
                <a:effectLst/>
              </a:rPr>
              <a:t>))%&gt;'); var y = </a:t>
            </a:r>
            <a:r>
              <a:rPr kumimoji="0" lang="en-US" altLang="en-US" b="0" i="0" u="none" strike="noStrike" cap="none" normalizeH="0" baseline="0" dirty="0" err="1">
                <a:ln>
                  <a:noFill/>
                </a:ln>
                <a:solidFill>
                  <a:srgbClr val="FFFFFF"/>
                </a:solidFill>
                <a:effectLst/>
              </a:rPr>
              <a:t>document.createTextElement</a:t>
            </a:r>
            <a:r>
              <a:rPr kumimoji="0" lang="en-US" altLang="en-US" b="0" i="0" u="none" strike="noStrike" cap="none" normalizeH="0" baseline="0" dirty="0">
                <a:ln>
                  <a:noFill/>
                </a:ln>
                <a:solidFill>
                  <a:srgbClr val="FFFFFF"/>
                </a:solidFill>
                <a:effectLst/>
              </a:rPr>
              <a:t>("Click Me To Test"); </a:t>
            </a:r>
            <a:r>
              <a:rPr kumimoji="0" lang="en-US" altLang="en-US" b="0" i="0" u="none" strike="noStrike" cap="none" normalizeH="0" baseline="0" dirty="0" err="1">
                <a:ln>
                  <a:noFill/>
                </a:ln>
                <a:solidFill>
                  <a:srgbClr val="FFFFFF"/>
                </a:solidFill>
                <a:effectLst/>
              </a:rPr>
              <a:t>x.appendChild</a:t>
            </a:r>
            <a:r>
              <a:rPr kumimoji="0" lang="en-US" altLang="en-US" b="0" i="0" u="none" strike="noStrike" cap="none" normalizeH="0" baseline="0" dirty="0">
                <a:ln>
                  <a:noFill/>
                </a:ln>
                <a:solidFill>
                  <a:srgbClr val="FFFFFF"/>
                </a:solidFill>
                <a:effectLst/>
              </a:rPr>
              <a:t>(y); </a:t>
            </a:r>
            <a:r>
              <a:rPr kumimoji="0" lang="en-US" altLang="en-US" b="0" i="0" u="none" strike="noStrike" cap="none" normalizeH="0" baseline="0" dirty="0" err="1">
                <a:ln>
                  <a:noFill/>
                </a:ln>
                <a:solidFill>
                  <a:srgbClr val="FFFFFF"/>
                </a:solidFill>
                <a:effectLst/>
              </a:rPr>
              <a:t>document.body.appendChild</a:t>
            </a:r>
            <a:r>
              <a:rPr kumimoji="0" lang="en-US" altLang="en-US" b="0" i="0" u="none" strike="noStrike" cap="none" normalizeH="0" baseline="0" dirty="0">
                <a:ln>
                  <a:noFill/>
                </a:ln>
                <a:solidFill>
                  <a:srgbClr val="FFFFFF"/>
                </a:solidFill>
                <a:effectLst/>
              </a:rPr>
              <a:t>(x); </a:t>
            </a:r>
          </a:p>
          <a:p>
            <a:pPr indent="-228600" fontAlgn="base">
              <a:spcBef>
                <a:spcPct val="0"/>
              </a:spcBef>
              <a:spcAft>
                <a:spcPts val="600"/>
              </a:spcAft>
              <a:buFont typeface="Arial" panose="020B0604020202020204" pitchFamily="34" charset="0"/>
              <a:buChar char="•"/>
            </a:pPr>
            <a:r>
              <a:rPr lang="en-US" dirty="0">
                <a:solidFill>
                  <a:schemeClr val="bg1"/>
                </a:solidFill>
              </a:rPr>
              <a:t>If you utilize fully qualified URLs then this will break the links as the colon in the protocol identifier (http: or </a:t>
            </a:r>
            <a:r>
              <a:rPr lang="en-US" dirty="0" err="1">
                <a:solidFill>
                  <a:schemeClr val="bg1"/>
                </a:solidFill>
              </a:rPr>
              <a:t>javascript</a:t>
            </a:r>
            <a:r>
              <a:rPr lang="en-US" dirty="0">
                <a:solidFill>
                  <a:schemeClr val="bg1"/>
                </a:solidFill>
              </a:rPr>
              <a:t>:) will be URL encoded preventing the http and </a:t>
            </a:r>
            <a:r>
              <a:rPr lang="en-US" dirty="0" err="1">
                <a:solidFill>
                  <a:schemeClr val="bg1"/>
                </a:solidFill>
              </a:rPr>
              <a:t>javascript</a:t>
            </a:r>
            <a:r>
              <a:rPr lang="en-US" dirty="0">
                <a:solidFill>
                  <a:schemeClr val="bg1"/>
                </a:solidFill>
              </a:rPr>
              <a:t> protocols from being invoked.</a:t>
            </a:r>
          </a:p>
          <a:p>
            <a:pPr marL="0" marR="0" lvl="0" indent="-228600"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solidFill>
                <a:srgbClr val="FFFFFF"/>
              </a:solidFill>
              <a:effectLst/>
            </a:endParaRPr>
          </a:p>
        </p:txBody>
      </p:sp>
      <p:pic>
        <p:nvPicPr>
          <p:cNvPr id="5" name="Content Placeholder 4">
            <a:extLst>
              <a:ext uri="{FF2B5EF4-FFF2-40B4-BE49-F238E27FC236}">
                <a16:creationId xmlns:a16="http://schemas.microsoft.com/office/drawing/2014/main" id="{BE88021C-A14D-4289-AF91-11EB0D171211}"/>
              </a:ext>
            </a:extLst>
          </p:cNvPr>
          <p:cNvPicPr>
            <a:picLocks noGrp="1" noChangeAspect="1"/>
          </p:cNvPicPr>
          <p:nvPr>
            <p:ph idx="1"/>
          </p:nvPr>
        </p:nvPicPr>
        <p:blipFill>
          <a:blip r:embed="rId2"/>
          <a:stretch>
            <a:fillRect/>
          </a:stretch>
        </p:blipFill>
        <p:spPr>
          <a:xfrm>
            <a:off x="6183088" y="1876430"/>
            <a:ext cx="6008911" cy="4699467"/>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559913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F185-FE21-42B8-B952-AFD66E14FC07}"/>
              </a:ext>
            </a:extLst>
          </p:cNvPr>
          <p:cNvSpPr>
            <a:spLocks noGrp="1"/>
          </p:cNvSpPr>
          <p:nvPr>
            <p:ph type="title"/>
          </p:nvPr>
        </p:nvSpPr>
        <p:spPr/>
        <p:txBody>
          <a:bodyPr>
            <a:normAutofit/>
          </a:bodyPr>
          <a:lstStyle/>
          <a:p>
            <a:r>
              <a:rPr lang="en-US" sz="2000" b="1" dirty="0">
                <a:latin typeface="Arial" panose="020B0604020202020204" pitchFamily="34" charset="0"/>
                <a:cs typeface="Arial" panose="020B0604020202020204" pitchFamily="34" charset="0"/>
              </a:rPr>
              <a:t>RULE #5 - URL Escape then JavaScript Escape Before Inserting Untrusted Data into URL Attribute </a:t>
            </a:r>
            <a:r>
              <a:rPr lang="en-US" sz="2000" b="1" dirty="0" err="1">
                <a:latin typeface="Arial" panose="020B0604020202020204" pitchFamily="34" charset="0"/>
                <a:cs typeface="Arial" panose="020B0604020202020204" pitchFamily="34" charset="0"/>
              </a:rPr>
              <a:t>Subcontext</a:t>
            </a:r>
            <a:r>
              <a:rPr lang="en-US" sz="2000" b="1" dirty="0">
                <a:latin typeface="Arial" panose="020B0604020202020204" pitchFamily="34" charset="0"/>
                <a:cs typeface="Arial" panose="020B0604020202020204" pitchFamily="34" charset="0"/>
              </a:rPr>
              <a:t> within the Execution Context</a:t>
            </a:r>
            <a:br>
              <a:rPr lang="en-US" sz="2000" b="1"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97AE152-230A-43BF-B560-8F53762F5B72}"/>
              </a:ext>
            </a:extLst>
          </p:cNvPr>
          <p:cNvSpPr>
            <a:spLocks noGrp="1"/>
          </p:cNvSpPr>
          <p:nvPr>
            <p:ph type="body" idx="1"/>
          </p:nvPr>
        </p:nvSpPr>
        <p:spPr/>
        <p:txBody>
          <a:bodyPr/>
          <a:lstStyle/>
          <a:p>
            <a:r>
              <a:rPr lang="en-US" dirty="0"/>
              <a:t>On clicking</a:t>
            </a:r>
          </a:p>
        </p:txBody>
      </p:sp>
      <p:pic>
        <p:nvPicPr>
          <p:cNvPr id="7" name="Content Placeholder 6">
            <a:extLst>
              <a:ext uri="{FF2B5EF4-FFF2-40B4-BE49-F238E27FC236}">
                <a16:creationId xmlns:a16="http://schemas.microsoft.com/office/drawing/2014/main" id="{31FF5533-F877-454C-9FAD-30F4FFC5247B}"/>
              </a:ext>
            </a:extLst>
          </p:cNvPr>
          <p:cNvPicPr>
            <a:picLocks noGrp="1" noChangeAspect="1"/>
          </p:cNvPicPr>
          <p:nvPr>
            <p:ph sz="half" idx="2"/>
          </p:nvPr>
        </p:nvPicPr>
        <p:blipFill>
          <a:blip r:embed="rId2"/>
          <a:stretch>
            <a:fillRect/>
          </a:stretch>
        </p:blipFill>
        <p:spPr>
          <a:xfrm>
            <a:off x="1342231" y="3861594"/>
            <a:ext cx="4152900" cy="971550"/>
          </a:xfrm>
          <a:prstGeom prst="rect">
            <a:avLst/>
          </a:prstGeom>
        </p:spPr>
      </p:pic>
      <p:sp>
        <p:nvSpPr>
          <p:cNvPr id="5" name="Text Placeholder 4">
            <a:extLst>
              <a:ext uri="{FF2B5EF4-FFF2-40B4-BE49-F238E27FC236}">
                <a16:creationId xmlns:a16="http://schemas.microsoft.com/office/drawing/2014/main" id="{11CA141B-E637-44E0-BC09-843978ADED76}"/>
              </a:ext>
            </a:extLst>
          </p:cNvPr>
          <p:cNvSpPr>
            <a:spLocks noGrp="1"/>
          </p:cNvSpPr>
          <p:nvPr>
            <p:ph type="body" sz="quarter" idx="3"/>
          </p:nvPr>
        </p:nvSpPr>
        <p:spPr/>
        <p:txBody>
          <a:bodyPr/>
          <a:lstStyle/>
          <a:p>
            <a:r>
              <a:rPr lang="en-US" dirty="0"/>
              <a:t>The result appears </a:t>
            </a:r>
          </a:p>
        </p:txBody>
      </p:sp>
      <p:pic>
        <p:nvPicPr>
          <p:cNvPr id="8" name="Content Placeholder 7">
            <a:extLst>
              <a:ext uri="{FF2B5EF4-FFF2-40B4-BE49-F238E27FC236}">
                <a16:creationId xmlns:a16="http://schemas.microsoft.com/office/drawing/2014/main" id="{A1AE28A3-B710-40A9-A2A0-7FFA08AEDCDE}"/>
              </a:ext>
            </a:extLst>
          </p:cNvPr>
          <p:cNvPicPr>
            <a:picLocks noGrp="1" noChangeAspect="1"/>
          </p:cNvPicPr>
          <p:nvPr>
            <p:ph sz="quarter" idx="4"/>
          </p:nvPr>
        </p:nvPicPr>
        <p:blipFill>
          <a:blip r:embed="rId3"/>
          <a:stretch>
            <a:fillRect/>
          </a:stretch>
        </p:blipFill>
        <p:spPr>
          <a:xfrm>
            <a:off x="6172200" y="3752412"/>
            <a:ext cx="5183188" cy="1189914"/>
          </a:xfrm>
          <a:prstGeom prst="rect">
            <a:avLst/>
          </a:prstGeom>
        </p:spPr>
      </p:pic>
    </p:spTree>
    <p:extLst>
      <p:ext uri="{BB962C8B-B14F-4D97-AF65-F5344CB8AC3E}">
        <p14:creationId xmlns:p14="http://schemas.microsoft.com/office/powerpoint/2010/main" val="559631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255B-09E9-45CE-BF71-6C4F0F42AE77}"/>
              </a:ext>
            </a:extLst>
          </p:cNvPr>
          <p:cNvSpPr>
            <a:spLocks noGrp="1"/>
          </p:cNvSpPr>
          <p:nvPr>
            <p:ph type="title"/>
          </p:nvPr>
        </p:nvSpPr>
        <p:spPr/>
        <p:txBody>
          <a:bodyPr/>
          <a:lstStyle/>
          <a:p>
            <a:r>
              <a:rPr lang="en-US" dirty="0">
                <a:solidFill>
                  <a:srgbClr val="FF0000"/>
                </a:solidFill>
                <a:highlight>
                  <a:srgbClr val="FFFF00"/>
                </a:highlight>
              </a:rPr>
              <a:t>This project </a:t>
            </a:r>
            <a:r>
              <a:rPr lang="en-US">
                <a:solidFill>
                  <a:srgbClr val="FF0000"/>
                </a:solidFill>
                <a:highlight>
                  <a:srgbClr val="FFFF00"/>
                </a:highlight>
              </a:rPr>
              <a:t>implements &amp; explains </a:t>
            </a:r>
            <a:r>
              <a:rPr lang="en-US" dirty="0">
                <a:solidFill>
                  <a:srgbClr val="FF0000"/>
                </a:solidFill>
                <a:highlight>
                  <a:srgbClr val="FFFF00"/>
                </a:highlight>
              </a:rPr>
              <a:t>owasp.org</a:t>
            </a:r>
          </a:p>
        </p:txBody>
      </p:sp>
    </p:spTree>
    <p:extLst>
      <p:ext uri="{BB962C8B-B14F-4D97-AF65-F5344CB8AC3E}">
        <p14:creationId xmlns:p14="http://schemas.microsoft.com/office/powerpoint/2010/main" val="360090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3B4CDB-2E7A-497B-8ED9-6EFE04409540}"/>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4000" kern="1200" dirty="0">
                <a:solidFill>
                  <a:srgbClr val="FFFFFF"/>
                </a:solidFill>
                <a:latin typeface="+mj-lt"/>
                <a:ea typeface="+mj-ea"/>
                <a:cs typeface="+mj-cs"/>
              </a:rPr>
              <a:t>Hacker Attack Steal Info</a:t>
            </a:r>
          </a:p>
        </p:txBody>
      </p:sp>
      <p:graphicFrame>
        <p:nvGraphicFramePr>
          <p:cNvPr id="17" name="Text Placeholder 3">
            <a:extLst>
              <a:ext uri="{FF2B5EF4-FFF2-40B4-BE49-F238E27FC236}">
                <a16:creationId xmlns:a16="http://schemas.microsoft.com/office/drawing/2014/main" id="{CB3C9C5D-946D-40C6-B5B4-2877A1C788C5}"/>
              </a:ext>
            </a:extLst>
          </p:cNvPr>
          <p:cNvGraphicFramePr/>
          <p:nvPr>
            <p:extLst>
              <p:ext uri="{D42A27DB-BD31-4B8C-83A1-F6EECF244321}">
                <p14:modId xmlns:p14="http://schemas.microsoft.com/office/powerpoint/2010/main" val="3446994124"/>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136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7CC03D-535A-454C-AA66-D4BB791CB9DB}"/>
              </a:ext>
            </a:extLst>
          </p:cNvPr>
          <p:cNvSpPr>
            <a:spLocks noGrp="1"/>
          </p:cNvSpPr>
          <p:nvPr>
            <p:ph type="title"/>
          </p:nvPr>
        </p:nvSpPr>
        <p:spPr>
          <a:xfrm>
            <a:off x="863029" y="1012004"/>
            <a:ext cx="3416158" cy="4795408"/>
          </a:xfrm>
        </p:spPr>
        <p:txBody>
          <a:bodyPr>
            <a:normAutofit/>
          </a:bodyPr>
          <a:lstStyle/>
          <a:p>
            <a:r>
              <a:rPr lang="en-US">
                <a:solidFill>
                  <a:srgbClr val="FFFFFF"/>
                </a:solidFill>
              </a:rPr>
              <a:t>Technology</a:t>
            </a:r>
          </a:p>
        </p:txBody>
      </p:sp>
      <p:graphicFrame>
        <p:nvGraphicFramePr>
          <p:cNvPr id="5" name="Content Placeholder 2">
            <a:extLst>
              <a:ext uri="{FF2B5EF4-FFF2-40B4-BE49-F238E27FC236}">
                <a16:creationId xmlns:a16="http://schemas.microsoft.com/office/drawing/2014/main" id="{E7AB26AF-D592-4DF0-9732-5C99B5E68E80}"/>
              </a:ext>
            </a:extLst>
          </p:cNvPr>
          <p:cNvGraphicFramePr>
            <a:graphicFrameLocks noGrp="1"/>
          </p:cNvGraphicFramePr>
          <p:nvPr>
            <p:ph idx="1"/>
            <p:extLst>
              <p:ext uri="{D42A27DB-BD31-4B8C-83A1-F6EECF244321}">
                <p14:modId xmlns:p14="http://schemas.microsoft.com/office/powerpoint/2010/main" val="8310879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565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A9AC-11A1-4BF7-941D-9AB89AF1F0FA}"/>
              </a:ext>
            </a:extLst>
          </p:cNvPr>
          <p:cNvSpPr>
            <a:spLocks noGrp="1"/>
          </p:cNvSpPr>
          <p:nvPr>
            <p:ph type="title"/>
          </p:nvPr>
        </p:nvSpPr>
        <p:spPr/>
        <p:txBody>
          <a:bodyPr/>
          <a:lstStyle/>
          <a:p>
            <a:r>
              <a:rPr lang="en-US" dirty="0"/>
              <a:t>Home Page with Rules</a:t>
            </a:r>
          </a:p>
        </p:txBody>
      </p:sp>
      <p:sp>
        <p:nvSpPr>
          <p:cNvPr id="3" name="Picture Placeholder 2">
            <a:extLst>
              <a:ext uri="{FF2B5EF4-FFF2-40B4-BE49-F238E27FC236}">
                <a16:creationId xmlns:a16="http://schemas.microsoft.com/office/drawing/2014/main" id="{EBBF98E0-3BC0-45D5-BE39-2AC59FD55BA0}"/>
              </a:ext>
            </a:extLst>
          </p:cNvPr>
          <p:cNvSpPr>
            <a:spLocks noGrp="1"/>
          </p:cNvSpPr>
          <p:nvPr>
            <p:ph type="pic" idx="1"/>
          </p:nvPr>
        </p:nvSpPr>
        <p:spPr/>
      </p:sp>
      <p:sp>
        <p:nvSpPr>
          <p:cNvPr id="4" name="Text Placeholder 3">
            <a:extLst>
              <a:ext uri="{FF2B5EF4-FFF2-40B4-BE49-F238E27FC236}">
                <a16:creationId xmlns:a16="http://schemas.microsoft.com/office/drawing/2014/main" id="{D1AF18E9-CB04-4019-897A-4CB57C8D9255}"/>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US" dirty="0"/>
              <a:t>The following rules are intended to prevent all XSS in your application. While these rules do not allow absolute freedom in putting untrusted data into an HTML document, they should cover the vast majority of common use cases. You do not have to allow </a:t>
            </a:r>
            <a:r>
              <a:rPr lang="en-US" b="1" dirty="0"/>
              <a:t>all</a:t>
            </a:r>
            <a:r>
              <a:rPr lang="en-US" dirty="0"/>
              <a:t> the rules in your organization. Many organizations may find that </a:t>
            </a:r>
            <a:r>
              <a:rPr lang="en-US" b="1" dirty="0"/>
              <a:t>allowing only Rule #1 and Rule #2 are sufficient for their needs</a:t>
            </a:r>
            <a:r>
              <a:rPr lang="en-US" dirty="0"/>
              <a:t>. Please add a note to the discussion page if there is an additional context that is often required and can be secured with escaping.</a:t>
            </a:r>
          </a:p>
          <a:p>
            <a:pPr marL="285750" indent="-285750">
              <a:buFont typeface="Arial" panose="020B0604020202020204" pitchFamily="34" charset="0"/>
              <a:buChar char="•"/>
            </a:pPr>
            <a:r>
              <a:rPr lang="en-US" b="1" dirty="0"/>
              <a:t>Do NOT</a:t>
            </a:r>
            <a:r>
              <a:rPr lang="en-US" dirty="0"/>
              <a:t> simply escape the list of example characters provided in the various rules. It is NOT sufficient to escape only that list. Blacklist approaches are quite fragile. The whitelist rules here have been carefully designed to provide protection even against future vulnerabilities introduced by browser changes.</a:t>
            </a:r>
          </a:p>
          <a:p>
            <a:endParaRPr lang="en-US" dirty="0"/>
          </a:p>
        </p:txBody>
      </p:sp>
      <p:pic>
        <p:nvPicPr>
          <p:cNvPr id="5" name="Picture 4">
            <a:extLst>
              <a:ext uri="{FF2B5EF4-FFF2-40B4-BE49-F238E27FC236}">
                <a16:creationId xmlns:a16="http://schemas.microsoft.com/office/drawing/2014/main" id="{A32E4C19-1166-48A1-ACF5-0FE991A7D787}"/>
              </a:ext>
            </a:extLst>
          </p:cNvPr>
          <p:cNvPicPr>
            <a:picLocks noChangeAspect="1"/>
          </p:cNvPicPr>
          <p:nvPr/>
        </p:nvPicPr>
        <p:blipFill>
          <a:blip r:embed="rId2"/>
          <a:stretch>
            <a:fillRect/>
          </a:stretch>
        </p:blipFill>
        <p:spPr>
          <a:xfrm>
            <a:off x="5183188" y="996951"/>
            <a:ext cx="6169024" cy="4722812"/>
          </a:xfrm>
          <a:prstGeom prst="rect">
            <a:avLst/>
          </a:prstGeom>
        </p:spPr>
      </p:pic>
    </p:spTree>
    <p:extLst>
      <p:ext uri="{BB962C8B-B14F-4D97-AF65-F5344CB8AC3E}">
        <p14:creationId xmlns:p14="http://schemas.microsoft.com/office/powerpoint/2010/main" val="327150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ED55422-F2D4-4C60-B792-3AED5E568E8C}"/>
              </a:ext>
            </a:extLst>
          </p:cNvPr>
          <p:cNvSpPr>
            <a:spLocks noGrp="1"/>
          </p:cNvSpPr>
          <p:nvPr>
            <p:ph type="title"/>
          </p:nvPr>
        </p:nvSpPr>
        <p:spPr>
          <a:xfrm>
            <a:off x="630936" y="684915"/>
            <a:ext cx="4651076" cy="1951075"/>
          </a:xfrm>
          <a:noFill/>
        </p:spPr>
        <p:txBody>
          <a:bodyPr vert="horz" lIns="91440" tIns="45720" rIns="91440" bIns="45720" rtlCol="0" anchor="t">
            <a:normAutofit/>
          </a:bodyPr>
          <a:lstStyle/>
          <a:p>
            <a:r>
              <a:rPr lang="en-US" sz="2600" b="1">
                <a:solidFill>
                  <a:schemeClr val="bg1"/>
                </a:solidFill>
              </a:rPr>
              <a:t>RULE #0 - Never Insert Untrusted Data Except in Allowed Locations</a:t>
            </a:r>
            <a:br>
              <a:rPr lang="en-US" sz="2600" b="1">
                <a:solidFill>
                  <a:schemeClr val="bg1"/>
                </a:solidFill>
              </a:rPr>
            </a:br>
            <a:br>
              <a:rPr lang="en-US" sz="2600" b="1">
                <a:solidFill>
                  <a:schemeClr val="bg1"/>
                </a:solidFill>
              </a:rPr>
            </a:br>
            <a:endParaRPr lang="en-US" sz="2600">
              <a:solidFill>
                <a:schemeClr val="bg1"/>
              </a:solidFill>
            </a:endParaRPr>
          </a:p>
        </p:txBody>
      </p:sp>
      <p:sp>
        <p:nvSpPr>
          <p:cNvPr id="4" name="Text Placeholder 3">
            <a:extLst>
              <a:ext uri="{FF2B5EF4-FFF2-40B4-BE49-F238E27FC236}">
                <a16:creationId xmlns:a16="http://schemas.microsoft.com/office/drawing/2014/main" id="{78B655F3-36DB-40AF-A383-CE6A8BF096DA}"/>
              </a:ext>
            </a:extLst>
          </p:cNvPr>
          <p:cNvSpPr>
            <a:spLocks noGrp="1"/>
          </p:cNvSpPr>
          <p:nvPr>
            <p:ph type="body" sz="half" idx="2"/>
          </p:nvPr>
        </p:nvSpPr>
        <p:spPr>
          <a:xfrm>
            <a:off x="5486080" y="684921"/>
            <a:ext cx="5674107" cy="1951087"/>
          </a:xfrm>
          <a:noFill/>
        </p:spPr>
        <p:txBody>
          <a:bodyPr vert="horz" lIns="91440" tIns="45720" rIns="91440" bIns="45720" rtlCol="0" anchor="t">
            <a:normAutofit/>
          </a:bodyPr>
          <a:lstStyle/>
          <a:p>
            <a:r>
              <a:rPr lang="en-US" dirty="0">
                <a:solidFill>
                  <a:schemeClr val="bg1"/>
                </a:solidFill>
              </a:rPr>
              <a:t>The first rule is to deny all - don't put untrusted data into your HTML document unless it is within one of the slots defined in Rule #1 through Rule #5. The reason for Rule #0 is that there are so many strange contexts within HTML that the list of escaping rules gets very complicated. We can't think of any good reason to put untrusted data in these contexts. This includes "nested contexts" like a URL inside a </a:t>
            </a:r>
            <a:r>
              <a:rPr lang="en-US" dirty="0" err="1">
                <a:solidFill>
                  <a:schemeClr val="bg1"/>
                </a:solidFill>
              </a:rPr>
              <a:t>javascript</a:t>
            </a:r>
            <a:r>
              <a:rPr lang="en-US" dirty="0">
                <a:solidFill>
                  <a:schemeClr val="bg1"/>
                </a:solidFill>
              </a:rPr>
              <a:t> -- the encoding rules for those locations are tricky and dangerous.</a:t>
            </a: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Picture Placeholder 6" descr="A screenshot of a social media post&#10;&#10;Description automatically generated">
            <a:extLst>
              <a:ext uri="{FF2B5EF4-FFF2-40B4-BE49-F238E27FC236}">
                <a16:creationId xmlns:a16="http://schemas.microsoft.com/office/drawing/2014/main" id="{1AAE15BE-D63F-4855-A474-AF5DBB77F0C3}"/>
              </a:ext>
            </a:extLst>
          </p:cNvPr>
          <p:cNvPicPr>
            <a:picLocks noGrp="1" noChangeAspect="1"/>
          </p:cNvPicPr>
          <p:nvPr>
            <p:ph type="pic" idx="1"/>
          </p:nvPr>
        </p:nvPicPr>
        <p:blipFill rotWithShape="1">
          <a:blip r:embed="rId2"/>
          <a:srcRect t="9199" r="-1" b="9198"/>
          <a:stretch/>
        </p:blipFill>
        <p:spPr>
          <a:xfrm>
            <a:off x="629638" y="2708780"/>
            <a:ext cx="10848063" cy="3831641"/>
          </a:xfrm>
          <a:prstGeom prst="rect">
            <a:avLst/>
          </a:prstGeom>
        </p:spPr>
      </p:pic>
      <p:grpSp>
        <p:nvGrpSpPr>
          <p:cNvPr id="40" name="Group 3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1" name="Straight Connector 4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38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2995A0-C30A-429C-8D45-ACF23843D892}"/>
              </a:ext>
            </a:extLst>
          </p:cNvPr>
          <p:cNvSpPr/>
          <p:nvPr/>
        </p:nvSpPr>
        <p:spPr>
          <a:xfrm>
            <a:off x="3048000" y="612845"/>
            <a:ext cx="6096000" cy="5632311"/>
          </a:xfrm>
          <a:prstGeom prst="rect">
            <a:avLst/>
          </a:prstGeom>
        </p:spPr>
        <p:txBody>
          <a:bodyPr>
            <a:spAutoFit/>
          </a:bodyPr>
          <a:lstStyle/>
          <a:p>
            <a:r>
              <a:rPr lang="en-US" dirty="0"/>
              <a:t>If you insist on putting untrusted data into nested contexts, please do a lot of cross-browser testing and let us know what you find out.</a:t>
            </a:r>
          </a:p>
          <a:p>
            <a:r>
              <a:rPr lang="en-US" dirty="0"/>
              <a:t>Directly in a script:</a:t>
            </a:r>
          </a:p>
          <a:p>
            <a:r>
              <a:rPr lang="en-US" dirty="0"/>
              <a:t>&lt;script&gt;...NEVER PUT UNTRUSTED DATA HERE...&lt;/script&gt;</a:t>
            </a:r>
          </a:p>
          <a:p>
            <a:r>
              <a:rPr lang="en-US" dirty="0"/>
              <a:t>Inside an HTML comment:</a:t>
            </a:r>
          </a:p>
          <a:p>
            <a:r>
              <a:rPr lang="en-US" dirty="0"/>
              <a:t>&lt;!--...NEVER PUT UNTRUSTED DATA HERE...--&gt;</a:t>
            </a:r>
          </a:p>
          <a:p>
            <a:r>
              <a:rPr lang="en-US" dirty="0"/>
              <a:t>In an attribute name:</a:t>
            </a:r>
          </a:p>
          <a:p>
            <a:r>
              <a:rPr lang="en-US" dirty="0"/>
              <a:t>&lt;div ...NEVER PUT UNTRUSTED DATA HERE...=test /&gt;</a:t>
            </a:r>
          </a:p>
          <a:p>
            <a:r>
              <a:rPr lang="en-US" dirty="0"/>
              <a:t>In a tag name:</a:t>
            </a:r>
          </a:p>
          <a:p>
            <a:r>
              <a:rPr lang="en-US" dirty="0"/>
              <a:t>&lt;NEVER PUT UNTRUSTED DATA HERE... </a:t>
            </a:r>
            <a:r>
              <a:rPr lang="en-US" dirty="0" err="1"/>
              <a:t>href</a:t>
            </a:r>
            <a:r>
              <a:rPr lang="en-US" dirty="0"/>
              <a:t>="/test" /&gt;</a:t>
            </a:r>
          </a:p>
          <a:p>
            <a:r>
              <a:rPr lang="en-US" dirty="0"/>
              <a:t>Directly in CSS:</a:t>
            </a:r>
          </a:p>
          <a:p>
            <a:r>
              <a:rPr lang="en-US" dirty="0"/>
              <a:t>&lt;style&gt;</a:t>
            </a:r>
          </a:p>
          <a:p>
            <a:r>
              <a:rPr lang="en-US" dirty="0"/>
              <a:t>...NEVER PUT UNTRUSTED DATA HERE...</a:t>
            </a:r>
          </a:p>
          <a:p>
            <a:r>
              <a:rPr lang="en-US" dirty="0"/>
              <a:t>&lt;/style&gt;</a:t>
            </a:r>
          </a:p>
          <a:p>
            <a:r>
              <a:rPr lang="en-US" dirty="0"/>
              <a:t>Most importantly, never accept actual JavaScript code from an untrusted source and then run it. For example, a parameter named "callback" that contains a JavaScript code snippet. No amount of escaping can fix that.</a:t>
            </a:r>
          </a:p>
          <a:p>
            <a:endParaRPr lang="en" dirty="0"/>
          </a:p>
        </p:txBody>
      </p:sp>
    </p:spTree>
    <p:extLst>
      <p:ext uri="{BB962C8B-B14F-4D97-AF65-F5344CB8AC3E}">
        <p14:creationId xmlns:p14="http://schemas.microsoft.com/office/powerpoint/2010/main" val="808140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4537</Words>
  <Application>Microsoft Office PowerPoint</Application>
  <PresentationFormat>Widescreen</PresentationFormat>
  <Paragraphs>298</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Black</vt:lpstr>
      <vt:lpstr>Calibri</vt:lpstr>
      <vt:lpstr>Calibri Light</vt:lpstr>
      <vt:lpstr>Helvetica Neue Medium</vt:lpstr>
      <vt:lpstr>Wingdings</vt:lpstr>
      <vt:lpstr>Office Theme</vt:lpstr>
      <vt:lpstr>Team Name SoloHack Team member Ayaz Uddin</vt:lpstr>
      <vt:lpstr>Switching to Remote working because of the COVID-19 </vt:lpstr>
      <vt:lpstr>COVID-19 CYBER CRIME</vt:lpstr>
      <vt:lpstr>Cross Site Scripting (XSS)</vt:lpstr>
      <vt:lpstr>Hacker Attack Steal Info</vt:lpstr>
      <vt:lpstr>Technology</vt:lpstr>
      <vt:lpstr>Home Page with Rules</vt:lpstr>
      <vt:lpstr>RULE #0 - Never Insert Untrusted Data Except in Allowed Locations  </vt:lpstr>
      <vt:lpstr>PowerPoint Presentation</vt:lpstr>
      <vt:lpstr>RULE #1 - HTML Escape Before Inserting Untrusted Data into HTML Element Content </vt:lpstr>
      <vt:lpstr>PowerPoint Presentation</vt:lpstr>
      <vt:lpstr>RULE #1 - HTML Escape Before Inserting Untrusted Data into HTML Element Content </vt:lpstr>
      <vt:lpstr>RULE #2 - Attribute Escape Before Inserting Untrusted Data into HTML Common Attributes</vt:lpstr>
      <vt:lpstr>PowerPoint Presentation</vt:lpstr>
      <vt:lpstr>Paste sample text, apply rules Hacker will be baffled </vt:lpstr>
      <vt:lpstr>RULE #3 - JavaScript Escape Before Inserting Untrusted Data into JavaScript Data Values </vt:lpstr>
      <vt:lpstr>PowerPoint Presentation</vt:lpstr>
      <vt:lpstr>PowerPoint Presentation</vt:lpstr>
      <vt:lpstr>Alert appears in encrypted format</vt:lpstr>
      <vt:lpstr>RULE #3.1 - HTML escape JSON values in an HTML context and read the data with JSON.parse </vt:lpstr>
      <vt:lpstr>RULE #3.1 - HTML escape JSON values in an HTML context and read the data with JSON.parse </vt:lpstr>
      <vt:lpstr>PowerPoint Presentation</vt:lpstr>
      <vt:lpstr>PowerPoint Presentation</vt:lpstr>
      <vt:lpstr>RULE #4 - CSS Escape And Strictly Validate Before Inserting Untrusted Data into HTML Style Property Values </vt:lpstr>
      <vt:lpstr>PowerPoint Presentation</vt:lpstr>
      <vt:lpstr>PowerPoint Presentation</vt:lpstr>
      <vt:lpstr>RULE #5 - URL Escape Before Inserting Untrusted Data into HTML URL Parameter Values </vt:lpstr>
      <vt:lpstr>PowerPoint Presentation</vt:lpstr>
      <vt:lpstr>DOM Based XSS Prevention Cheat Sheet Rules </vt:lpstr>
      <vt:lpstr>RULE #1 - HTML Escape then JavaScript Escape Before Inserting Untrusted Data into HTML Subcontext within the Execution Context</vt:lpstr>
      <vt:lpstr>PowerPoint Presentation</vt:lpstr>
      <vt:lpstr>RULE #2 - JavaScript Escape Before Inserting Untrusted Data into HTML Attribute Subcontext within the Execution Context </vt:lpstr>
      <vt:lpstr>PowerPoint Presentation</vt:lpstr>
      <vt:lpstr>PowerPoint Presentation</vt:lpstr>
      <vt:lpstr>RULE #3 - Be Careful when Inserting Untrusted Data into the Event Handler and JavaScript code Subcontexts within an Execution Context  </vt:lpstr>
      <vt:lpstr>PowerPoint Presentation</vt:lpstr>
      <vt:lpstr>PowerPoint Presentation</vt:lpstr>
      <vt:lpstr>PowerPoint Presentation</vt:lpstr>
      <vt:lpstr>PowerPoint Presentation</vt:lpstr>
      <vt:lpstr>RULE #4 - JavaScript Escape Before Inserting Untrusted Data into the CSS Attribute Subcontext within the Execution Context </vt:lpstr>
      <vt:lpstr>RULE #5 - URL Escape then JavaScript Escape Before Inserting Untrusted Data into URL Attribute Subcontext within the Execution Context </vt:lpstr>
      <vt:lpstr>RULE #5 - URL Escape then JavaScript Escape Before Inserting Untrusted Data into URL Attribute Subcontext within the Execution Context </vt:lpstr>
      <vt:lpstr>This project implements &amp; explains owasp.org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to Remote working because of the COVID-19 </dc:title>
  <dc:creator>ayaz uddin</dc:creator>
  <cp:lastModifiedBy>ayaz uddin</cp:lastModifiedBy>
  <cp:revision>10</cp:revision>
  <dcterms:created xsi:type="dcterms:W3CDTF">2020-04-19T20:03:29Z</dcterms:created>
  <dcterms:modified xsi:type="dcterms:W3CDTF">2020-04-19T20:41:03Z</dcterms:modified>
</cp:coreProperties>
</file>