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70" r:id="rId9"/>
    <p:sldId id="267" r:id="rId10"/>
    <p:sldId id="266"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2523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180493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4534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1382008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2743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108205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639880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214089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181882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4B266-1A9A-4B2A-9789-5AB4AC82F95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339338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4B266-1A9A-4B2A-9789-5AB4AC82F95A}"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323974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4B266-1A9A-4B2A-9789-5AB4AC82F95A}" type="datetimeFigureOut">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427130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4B266-1A9A-4B2A-9789-5AB4AC82F95A}"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408717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4B266-1A9A-4B2A-9789-5AB4AC82F95A}" type="datetimeFigureOut">
              <a:rPr lang="en-US" smtClean="0"/>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277894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4B266-1A9A-4B2A-9789-5AB4AC82F95A}"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106346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4B266-1A9A-4B2A-9789-5AB4AC82F95A}"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A6E-C4C8-4316-A8E6-ED2076888BDC}" type="slidenum">
              <a:rPr lang="en-US" smtClean="0"/>
              <a:t>‹#›</a:t>
            </a:fld>
            <a:endParaRPr lang="en-US"/>
          </a:p>
        </p:txBody>
      </p:sp>
    </p:spTree>
    <p:extLst>
      <p:ext uri="{BB962C8B-B14F-4D97-AF65-F5344CB8AC3E}">
        <p14:creationId xmlns:p14="http://schemas.microsoft.com/office/powerpoint/2010/main" val="391842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F4B266-1A9A-4B2A-9789-5AB4AC82F95A}" type="datetimeFigureOut">
              <a:rPr lang="en-US" smtClean="0"/>
              <a:t>5/22/2019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9C6A6E-C4C8-4316-A8E6-ED2076888BDC}" type="slidenum">
              <a:rPr lang="en-US" smtClean="0"/>
              <a:t>‹#›</a:t>
            </a:fld>
            <a:endParaRPr lang="en-US"/>
          </a:p>
        </p:txBody>
      </p:sp>
    </p:spTree>
    <p:extLst>
      <p:ext uri="{BB962C8B-B14F-4D97-AF65-F5344CB8AC3E}">
        <p14:creationId xmlns:p14="http://schemas.microsoft.com/office/powerpoint/2010/main" val="1176950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uddinjalal1983/DATA_698_Final_Research_Pap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371061" y="-397565"/>
            <a:ext cx="9607826" cy="2968487"/>
          </a:xfrm>
        </p:spPr>
        <p:txBody>
          <a:bodyPr/>
          <a:lstStyle/>
          <a:p>
            <a:pPr algn="ctr"/>
            <a:br>
              <a:rPr lang="en-US" dirty="0"/>
            </a:br>
            <a:br>
              <a:rPr lang="en-US" dirty="0"/>
            </a:br>
            <a:br>
              <a:rPr lang="en-US" dirty="0"/>
            </a:br>
            <a:r>
              <a:rPr lang="en-US" b="1" dirty="0"/>
              <a:t>Final Project Presentation</a:t>
            </a:r>
            <a:br>
              <a:rPr lang="en-US" b="1" dirty="0"/>
            </a:br>
            <a:r>
              <a:rPr lang="en-US" sz="4800" b="1" dirty="0"/>
              <a:t>DATA 698</a:t>
            </a:r>
            <a:br>
              <a:rPr lang="en-US" b="1" dirty="0"/>
            </a:br>
            <a:r>
              <a:rPr lang="en-US" sz="4800" b="1" dirty="0"/>
              <a:t>Md. Jalal Uddin</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742122" y="3233532"/>
            <a:ext cx="9104243" cy="2404532"/>
          </a:xfrm>
        </p:spPr>
        <p:txBody>
          <a:bodyPr>
            <a:normAutofit/>
          </a:bodyPr>
          <a:lstStyle/>
          <a:p>
            <a:pPr algn="ctr"/>
            <a:r>
              <a:rPr lang="en-US" sz="3200" b="1" dirty="0">
                <a:solidFill>
                  <a:srgbClr val="7030A0"/>
                </a:solidFill>
              </a:rPr>
              <a:t>Project Title: </a:t>
            </a:r>
          </a:p>
          <a:p>
            <a:pPr algn="ctr"/>
            <a:r>
              <a:rPr lang="en-US" sz="2800" b="1" dirty="0">
                <a:solidFill>
                  <a:srgbClr val="7030A0"/>
                </a:solidFill>
              </a:rPr>
              <a:t>Preventing Chronic Disease of South Asian Community through Engagement with Community and Faith-Based Organizations in New York City. </a:t>
            </a:r>
          </a:p>
        </p:txBody>
      </p:sp>
    </p:spTree>
    <p:extLst>
      <p:ext uri="{BB962C8B-B14F-4D97-AF65-F5344CB8AC3E}">
        <p14:creationId xmlns:p14="http://schemas.microsoft.com/office/powerpoint/2010/main" val="2087350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901148" y="132523"/>
            <a:ext cx="8666922" cy="821634"/>
          </a:xfrm>
        </p:spPr>
        <p:txBody>
          <a:bodyPr/>
          <a:lstStyle/>
          <a:p>
            <a:pPr algn="ctr"/>
            <a:r>
              <a:rPr lang="en-US" sz="4800" b="1" dirty="0"/>
              <a:t>Conclusion</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1157699" y="1143001"/>
            <a:ext cx="8410371" cy="4147930"/>
          </a:xfrm>
        </p:spPr>
        <p:txBody>
          <a:bodyPr>
            <a:normAutofit/>
          </a:bodyPr>
          <a:lstStyle/>
          <a:p>
            <a:pPr algn="l"/>
            <a:r>
              <a:rPr lang="en-US" sz="2800" dirty="0">
                <a:solidFill>
                  <a:srgbClr val="7030A0"/>
                </a:solidFill>
              </a:rPr>
              <a:t>The analysis suggests that culturally tailored-education classes, education materials, one on one phone follow up and one on one in person visits helps hypertensive patients to lower their BMI, High blood pressure, maintain healthy food and physical exercise regularly. And in the long run, culturally and linguistically tailored clinic-based resources help participant to lower the Cardiovascular disease, CVD risk reduction. </a:t>
            </a:r>
          </a:p>
        </p:txBody>
      </p:sp>
    </p:spTree>
    <p:extLst>
      <p:ext uri="{BB962C8B-B14F-4D97-AF65-F5344CB8AC3E}">
        <p14:creationId xmlns:p14="http://schemas.microsoft.com/office/powerpoint/2010/main" val="316501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901148" y="132523"/>
            <a:ext cx="8666922" cy="821634"/>
          </a:xfrm>
        </p:spPr>
        <p:txBody>
          <a:bodyPr/>
          <a:lstStyle/>
          <a:p>
            <a:pPr algn="ctr"/>
            <a:r>
              <a:rPr lang="en-US" sz="4800" b="1" dirty="0"/>
              <a:t>Sources</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662609" y="1143001"/>
            <a:ext cx="8905461" cy="4147930"/>
          </a:xfrm>
        </p:spPr>
        <p:txBody>
          <a:bodyPr>
            <a:normAutofit/>
          </a:bodyPr>
          <a:lstStyle/>
          <a:p>
            <a:pPr algn="l"/>
            <a:r>
              <a:rPr lang="en-US" sz="2800" dirty="0">
                <a:hlinkClick r:id="rId2"/>
              </a:rPr>
              <a:t>https://github.com/uddinjalal1983/DATA_698_Final_Research_Paper</a:t>
            </a:r>
            <a:endParaRPr lang="en-US" sz="2800" dirty="0">
              <a:solidFill>
                <a:srgbClr val="7030A0"/>
              </a:solidFill>
            </a:endParaRPr>
          </a:p>
        </p:txBody>
      </p:sp>
    </p:spTree>
    <p:extLst>
      <p:ext uri="{BB962C8B-B14F-4D97-AF65-F5344CB8AC3E}">
        <p14:creationId xmlns:p14="http://schemas.microsoft.com/office/powerpoint/2010/main" val="138065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2279375" y="0"/>
            <a:ext cx="5181600" cy="821634"/>
          </a:xfrm>
        </p:spPr>
        <p:txBody>
          <a:bodyPr/>
          <a:lstStyle/>
          <a:p>
            <a:pPr algn="ctr"/>
            <a:br>
              <a:rPr lang="en-US" dirty="0"/>
            </a:br>
            <a:br>
              <a:rPr lang="en-US" dirty="0"/>
            </a:br>
            <a:br>
              <a:rPr lang="en-US" dirty="0"/>
            </a:br>
            <a:r>
              <a:rPr lang="en-US" sz="4800" b="1" dirty="0"/>
              <a:t>Data Collection</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795130" y="1232452"/>
            <a:ext cx="9104244" cy="5128591"/>
          </a:xfrm>
        </p:spPr>
        <p:txBody>
          <a:bodyPr>
            <a:normAutofit fontScale="92500" lnSpcReduction="20000"/>
          </a:bodyPr>
          <a:lstStyle/>
          <a:p>
            <a:pPr algn="l"/>
            <a:r>
              <a:rPr lang="en-US" sz="2800" b="1" dirty="0">
                <a:solidFill>
                  <a:srgbClr val="7030A0"/>
                </a:solidFill>
              </a:rPr>
              <a:t>CSAAH (Center for the Study of Asian American Health): </a:t>
            </a:r>
          </a:p>
          <a:p>
            <a:pPr algn="l"/>
            <a:r>
              <a:rPr lang="en-US" sz="2600" dirty="0">
                <a:solidFill>
                  <a:srgbClr val="7030A0"/>
                </a:solidFill>
              </a:rPr>
              <a:t>I have collected all my data from CSAAH.</a:t>
            </a:r>
            <a:r>
              <a:rPr lang="en-US" sz="2600" b="1" dirty="0">
                <a:solidFill>
                  <a:srgbClr val="7030A0"/>
                </a:solidFill>
              </a:rPr>
              <a:t> </a:t>
            </a:r>
            <a:r>
              <a:rPr lang="en-US" sz="2400" dirty="0">
                <a:solidFill>
                  <a:srgbClr val="7030A0"/>
                </a:solidFill>
              </a:rPr>
              <a:t>It is a non profit research organization at NYU School of Medicine under department of Population Health. </a:t>
            </a:r>
          </a:p>
          <a:p>
            <a:pPr algn="l"/>
            <a:endParaRPr lang="en-US" sz="2400" dirty="0">
              <a:solidFill>
                <a:srgbClr val="7030A0"/>
              </a:solidFill>
            </a:endParaRPr>
          </a:p>
          <a:p>
            <a:pPr marL="342900" indent="-342900" algn="l">
              <a:buClr>
                <a:srgbClr val="7030A0"/>
              </a:buClr>
              <a:buFont typeface="Wingdings" panose="05000000000000000000" pitchFamily="2" charset="2"/>
              <a:buChar char="q"/>
            </a:pPr>
            <a:r>
              <a:rPr lang="en-US" sz="2800" b="1" dirty="0">
                <a:solidFill>
                  <a:srgbClr val="7030A0"/>
                </a:solidFill>
              </a:rPr>
              <a:t>IMPACT (Implementing Million Hearts for Provider and Community Transformation): </a:t>
            </a:r>
            <a:r>
              <a:rPr lang="en-US" sz="2400" dirty="0">
                <a:solidFill>
                  <a:srgbClr val="7030A0"/>
                </a:solidFill>
              </a:rPr>
              <a:t>IMPACT is a research project for manage and control High blood pressure for South Asian Community in fifteen different primary care provider clinic throughout New York City.  </a:t>
            </a:r>
          </a:p>
          <a:p>
            <a:pPr algn="l"/>
            <a:r>
              <a:rPr lang="en-US" sz="2400" b="1" dirty="0">
                <a:solidFill>
                  <a:srgbClr val="7030A0"/>
                </a:solidFill>
              </a:rPr>
              <a:t> </a:t>
            </a:r>
          </a:p>
          <a:p>
            <a:pPr marL="342900" indent="-342900" algn="l">
              <a:buClr>
                <a:srgbClr val="7030A0"/>
              </a:buClr>
              <a:buFont typeface="Wingdings" panose="05000000000000000000" pitchFamily="2" charset="2"/>
              <a:buChar char="q"/>
            </a:pPr>
            <a:r>
              <a:rPr lang="en-US" sz="2800" b="1" dirty="0">
                <a:solidFill>
                  <a:srgbClr val="7030A0"/>
                </a:solidFill>
              </a:rPr>
              <a:t>CSP (Community Service Planning): </a:t>
            </a:r>
            <a:r>
              <a:rPr lang="en-US" sz="2400" dirty="0">
                <a:solidFill>
                  <a:srgbClr val="7030A0"/>
                </a:solidFill>
              </a:rPr>
              <a:t>CSP is a blood pressure and diabetes management program working with four faith-base organization, two in Brooklyn and two in Manhattan. </a:t>
            </a:r>
          </a:p>
          <a:p>
            <a:pPr lvl="1" algn="l">
              <a:buClr>
                <a:srgbClr val="7030A0"/>
              </a:buClr>
            </a:pPr>
            <a:endParaRPr lang="en-US" sz="2200" b="1" dirty="0">
              <a:solidFill>
                <a:srgbClr val="7030A0"/>
              </a:solidFill>
            </a:endParaRPr>
          </a:p>
        </p:txBody>
      </p:sp>
    </p:spTree>
    <p:extLst>
      <p:ext uri="{BB962C8B-B14F-4D97-AF65-F5344CB8AC3E}">
        <p14:creationId xmlns:p14="http://schemas.microsoft.com/office/powerpoint/2010/main" val="377230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967407" y="0"/>
            <a:ext cx="8295861" cy="821634"/>
          </a:xfrm>
        </p:spPr>
        <p:txBody>
          <a:bodyPr/>
          <a:lstStyle/>
          <a:p>
            <a:pPr algn="ctr"/>
            <a:br>
              <a:rPr lang="en-US" dirty="0"/>
            </a:br>
            <a:br>
              <a:rPr lang="en-US" dirty="0"/>
            </a:br>
            <a:br>
              <a:rPr lang="en-US" dirty="0"/>
            </a:br>
            <a:r>
              <a:rPr lang="en-US" sz="4800" b="1" dirty="0"/>
              <a:t>Data Collection (IMPACT)</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569844" y="1318592"/>
            <a:ext cx="9475304" cy="5539408"/>
          </a:xfrm>
        </p:spPr>
        <p:txBody>
          <a:bodyPr>
            <a:normAutofit fontScale="92500"/>
          </a:bodyPr>
          <a:lstStyle/>
          <a:p>
            <a:pPr algn="l"/>
            <a:r>
              <a:rPr lang="en-US" sz="2200" dirty="0">
                <a:solidFill>
                  <a:srgbClr val="7030A0"/>
                </a:solidFill>
              </a:rPr>
              <a:t>All IMPACT participants were divided into Treatment and Control group by randomization. Treatment participant received monthly basis five educational classes, education material, phone/in-person follow up, exercise DVD, tools and so on to manage and control their high blood pressure. Educational classes and phone and in-person follow-up were conducted by experienced Community Health Worker, CHW. But Control participant did not receive any of the following. The intervention were as follows: </a:t>
            </a:r>
          </a:p>
          <a:p>
            <a:pPr marL="800100" lvl="1" indent="-342900" algn="l">
              <a:buClr>
                <a:srgbClr val="7030A0"/>
              </a:buClr>
              <a:buFont typeface="Wingdings" panose="05000000000000000000" pitchFamily="2" charset="2"/>
              <a:buChar char="Ø"/>
            </a:pPr>
            <a:r>
              <a:rPr lang="en-US" sz="2200" dirty="0">
                <a:solidFill>
                  <a:srgbClr val="7030A0"/>
                </a:solidFill>
              </a:rPr>
              <a:t>Round1: Total 8 primary care provider clinic.</a:t>
            </a:r>
          </a:p>
          <a:p>
            <a:pPr marL="800100" lvl="1" indent="-342900" algn="l">
              <a:buClr>
                <a:srgbClr val="7030A0"/>
              </a:buClr>
              <a:buFont typeface="Wingdings" panose="05000000000000000000" pitchFamily="2" charset="2"/>
              <a:buChar char="Ø"/>
            </a:pPr>
            <a:r>
              <a:rPr lang="en-US" sz="2200" dirty="0">
                <a:solidFill>
                  <a:srgbClr val="7030A0"/>
                </a:solidFill>
              </a:rPr>
              <a:t>Round2: Total 7 primary care provider clinic. </a:t>
            </a:r>
          </a:p>
          <a:p>
            <a:pPr marL="800100" lvl="1" indent="-342900" algn="l">
              <a:buClr>
                <a:srgbClr val="7030A0"/>
              </a:buClr>
              <a:buFont typeface="Wingdings" panose="05000000000000000000" pitchFamily="2" charset="2"/>
              <a:buChar char="Ø"/>
            </a:pPr>
            <a:r>
              <a:rPr lang="en-US" sz="2200" dirty="0">
                <a:solidFill>
                  <a:srgbClr val="7030A0"/>
                </a:solidFill>
              </a:rPr>
              <a:t>Treatment: Total 86 participant in round1, 73 participant in round2. </a:t>
            </a:r>
          </a:p>
          <a:p>
            <a:pPr marL="800100" lvl="1" indent="-342900" algn="l">
              <a:buClr>
                <a:srgbClr val="7030A0"/>
              </a:buClr>
              <a:buFont typeface="Wingdings" panose="05000000000000000000" pitchFamily="2" charset="2"/>
              <a:buChar char="Ø"/>
            </a:pPr>
            <a:r>
              <a:rPr lang="en-US" sz="2200" dirty="0">
                <a:solidFill>
                  <a:srgbClr val="7030A0"/>
                </a:solidFill>
              </a:rPr>
              <a:t>Control: Total 81 participant in round1, 64 participant in round2.</a:t>
            </a:r>
          </a:p>
          <a:p>
            <a:pPr marL="800100" lvl="1" indent="-342900" algn="l">
              <a:buClr>
                <a:srgbClr val="7030A0"/>
              </a:buClr>
              <a:buFont typeface="Wingdings" panose="05000000000000000000" pitchFamily="2" charset="2"/>
              <a:buChar char="Ø"/>
            </a:pPr>
            <a:r>
              <a:rPr lang="en-US" sz="2200" dirty="0">
                <a:solidFill>
                  <a:srgbClr val="7030A0"/>
                </a:solidFill>
              </a:rPr>
              <a:t>Baseline and Endpoint: Both treatment and control participant completed baseline Survey (Beginning of the intervention) and six month/endpoint survey (at the end of the intervention)</a:t>
            </a:r>
          </a:p>
          <a:p>
            <a:pPr lvl="1" algn="l">
              <a:buClr>
                <a:srgbClr val="7030A0"/>
              </a:buClr>
            </a:pPr>
            <a:r>
              <a:rPr lang="en-US" sz="2200" dirty="0">
                <a:solidFill>
                  <a:srgbClr val="7030A0"/>
                </a:solidFill>
              </a:rPr>
              <a:t> </a:t>
            </a:r>
            <a:endParaRPr lang="en-US" sz="2400" b="1" dirty="0">
              <a:solidFill>
                <a:srgbClr val="7030A0"/>
              </a:solidFill>
            </a:endParaRPr>
          </a:p>
        </p:txBody>
      </p:sp>
    </p:spTree>
    <p:extLst>
      <p:ext uri="{BB962C8B-B14F-4D97-AF65-F5344CB8AC3E}">
        <p14:creationId xmlns:p14="http://schemas.microsoft.com/office/powerpoint/2010/main" val="414396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1656521" y="106018"/>
            <a:ext cx="6824869" cy="821634"/>
          </a:xfrm>
        </p:spPr>
        <p:txBody>
          <a:bodyPr/>
          <a:lstStyle/>
          <a:p>
            <a:pPr algn="ctr"/>
            <a:br>
              <a:rPr lang="en-US" dirty="0"/>
            </a:br>
            <a:br>
              <a:rPr lang="en-US" dirty="0"/>
            </a:br>
            <a:br>
              <a:rPr lang="en-US" dirty="0"/>
            </a:br>
            <a:r>
              <a:rPr lang="en-US" sz="4800" b="1" dirty="0"/>
              <a:t>Data Collection (CSP)</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649357" y="1398472"/>
            <a:ext cx="9793356" cy="4432116"/>
          </a:xfrm>
        </p:spPr>
        <p:txBody>
          <a:bodyPr>
            <a:normAutofit/>
          </a:bodyPr>
          <a:lstStyle/>
          <a:p>
            <a:pPr algn="l">
              <a:buClr>
                <a:srgbClr val="7030A0"/>
              </a:buClr>
            </a:pPr>
            <a:r>
              <a:rPr lang="en-US" sz="2400" dirty="0">
                <a:solidFill>
                  <a:srgbClr val="7030A0"/>
                </a:solidFill>
              </a:rPr>
              <a:t>CSP providing free monthly blood pressure screenings and basic hypertension reduction and management strategies to the mosque congregants. Every Friday prayer approximately 3000 people come to pray to the four different mosque. The data collection from CSP was as follows:</a:t>
            </a:r>
          </a:p>
          <a:p>
            <a:pPr marL="342900" indent="-342900" algn="l">
              <a:buClr>
                <a:srgbClr val="7030A0"/>
              </a:buClr>
              <a:buFont typeface="Wingdings" panose="05000000000000000000" pitchFamily="2" charset="2"/>
              <a:buChar char="Ø"/>
            </a:pPr>
            <a:r>
              <a:rPr lang="en-US" sz="2400" dirty="0">
                <a:solidFill>
                  <a:srgbClr val="7030A0"/>
                </a:solidFill>
              </a:rPr>
              <a:t>community health workers trained 24 volunteers from these 4 mosques. These 24 volunteers conduct the screenings.</a:t>
            </a:r>
          </a:p>
          <a:p>
            <a:pPr marL="342900" indent="-342900" algn="l">
              <a:buClr>
                <a:srgbClr val="7030A0"/>
              </a:buClr>
              <a:buFont typeface="Wingdings" panose="05000000000000000000" pitchFamily="2" charset="2"/>
              <a:buChar char="Ø"/>
            </a:pPr>
            <a:r>
              <a:rPr lang="en-US" sz="2400" dirty="0">
                <a:solidFill>
                  <a:srgbClr val="7030A0"/>
                </a:solidFill>
              </a:rPr>
              <a:t>Close to 400 mosque congregants received free blood pressure. </a:t>
            </a:r>
          </a:p>
          <a:p>
            <a:pPr marL="342900" indent="-342900" algn="l">
              <a:buClr>
                <a:srgbClr val="7030A0"/>
              </a:buClr>
              <a:buFont typeface="Wingdings" panose="05000000000000000000" pitchFamily="2" charset="2"/>
              <a:buChar char="Ø"/>
            </a:pPr>
            <a:r>
              <a:rPr lang="en-US" sz="2400" dirty="0">
                <a:solidFill>
                  <a:srgbClr val="7030A0"/>
                </a:solidFill>
              </a:rPr>
              <a:t>From all four mosques, a total of 207 KOT baseline surveys were collected.</a:t>
            </a:r>
          </a:p>
          <a:p>
            <a:pPr marL="342900" indent="-342900" algn="l">
              <a:buClr>
                <a:srgbClr val="7030A0"/>
              </a:buClr>
              <a:buFont typeface="Wingdings" panose="05000000000000000000" pitchFamily="2" charset="2"/>
              <a:buChar char="Ø"/>
            </a:pPr>
            <a:endParaRPr lang="en-US" sz="2000" dirty="0">
              <a:solidFill>
                <a:srgbClr val="7030A0"/>
              </a:solidFill>
            </a:endParaRPr>
          </a:p>
        </p:txBody>
      </p:sp>
    </p:spTree>
    <p:extLst>
      <p:ext uri="{BB962C8B-B14F-4D97-AF65-F5344CB8AC3E}">
        <p14:creationId xmlns:p14="http://schemas.microsoft.com/office/powerpoint/2010/main" val="363615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728870" y="0"/>
            <a:ext cx="8706678" cy="781877"/>
          </a:xfrm>
        </p:spPr>
        <p:txBody>
          <a:bodyPr/>
          <a:lstStyle/>
          <a:p>
            <a:pPr algn="ctr"/>
            <a:br>
              <a:rPr lang="en-US" dirty="0"/>
            </a:br>
            <a:br>
              <a:rPr lang="en-US" dirty="0"/>
            </a:br>
            <a:br>
              <a:rPr lang="en-US" dirty="0"/>
            </a:br>
            <a:r>
              <a:rPr lang="en-US" sz="4800" b="1" dirty="0"/>
              <a:t>Data Cleaning and organizing</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596349" y="1212942"/>
            <a:ext cx="9793356" cy="4432116"/>
          </a:xfrm>
        </p:spPr>
        <p:txBody>
          <a:bodyPr>
            <a:normAutofit/>
          </a:bodyPr>
          <a:lstStyle/>
          <a:p>
            <a:pPr algn="l"/>
            <a:r>
              <a:rPr lang="en-US" sz="2000" dirty="0">
                <a:solidFill>
                  <a:srgbClr val="7030A0"/>
                </a:solidFill>
              </a:rPr>
              <a:t>All the data for project IMPACT and project CSP  were saved in REDCap. I have created report in the REDCap to export all the Baseline, End point data into SQL 2012. Data cleaning and organizing procedure was as follows:</a:t>
            </a:r>
          </a:p>
          <a:p>
            <a:pPr marL="800100" lvl="1" indent="-342900" algn="l">
              <a:buFont typeface="Wingdings" panose="05000000000000000000" pitchFamily="2" charset="2"/>
              <a:buChar char="Ø"/>
            </a:pPr>
            <a:r>
              <a:rPr lang="en-US" sz="2000" dirty="0">
                <a:solidFill>
                  <a:srgbClr val="7030A0"/>
                </a:solidFill>
              </a:rPr>
              <a:t>I created table under two instances named Data_698 and Data_698R2 and imported those REDCap data into SQL instances. </a:t>
            </a:r>
          </a:p>
          <a:p>
            <a:pPr marL="800100" lvl="1" indent="-342900" algn="l">
              <a:buFont typeface="Wingdings" panose="05000000000000000000" pitchFamily="2" charset="2"/>
              <a:buChar char="Ø"/>
            </a:pPr>
            <a:r>
              <a:rPr lang="en-US" sz="2000" dirty="0">
                <a:solidFill>
                  <a:srgbClr val="7030A0"/>
                </a:solidFill>
              </a:rPr>
              <a:t>Then I cleaned the data, created table based on my research needs and finally exported the cleaned data into excel files. </a:t>
            </a:r>
          </a:p>
          <a:p>
            <a:pPr marL="800100" lvl="1" indent="-342900" algn="l">
              <a:buFont typeface="Wingdings" panose="05000000000000000000" pitchFamily="2" charset="2"/>
              <a:buChar char="Ø"/>
            </a:pPr>
            <a:r>
              <a:rPr lang="en-US" sz="2000" dirty="0">
                <a:solidFill>
                  <a:srgbClr val="7030A0"/>
                </a:solidFill>
              </a:rPr>
              <a:t>Then, I used RStudio to research those final data. I have attached all the imported excel tables, SQL coding, R coding, and RStudio files (.</a:t>
            </a:r>
            <a:r>
              <a:rPr lang="en-US" sz="2000" dirty="0" err="1">
                <a:solidFill>
                  <a:srgbClr val="7030A0"/>
                </a:solidFill>
              </a:rPr>
              <a:t>Rmd</a:t>
            </a:r>
            <a:r>
              <a:rPr lang="en-US" sz="2000" dirty="0">
                <a:solidFill>
                  <a:srgbClr val="7030A0"/>
                </a:solidFill>
              </a:rPr>
              <a:t> files) attached with this final research paper. </a:t>
            </a:r>
            <a:endParaRPr lang="en-US" sz="2000" b="1" dirty="0">
              <a:solidFill>
                <a:srgbClr val="7030A0"/>
              </a:solidFill>
            </a:endParaRPr>
          </a:p>
        </p:txBody>
      </p:sp>
    </p:spTree>
    <p:extLst>
      <p:ext uri="{BB962C8B-B14F-4D97-AF65-F5344CB8AC3E}">
        <p14:creationId xmlns:p14="http://schemas.microsoft.com/office/powerpoint/2010/main" val="357279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901148" y="132523"/>
            <a:ext cx="8666922" cy="821634"/>
          </a:xfrm>
        </p:spPr>
        <p:txBody>
          <a:bodyPr/>
          <a:lstStyle/>
          <a:p>
            <a:pPr algn="ctr"/>
            <a:br>
              <a:rPr lang="en-US" dirty="0"/>
            </a:br>
            <a:br>
              <a:rPr lang="en-US" dirty="0"/>
            </a:br>
            <a:br>
              <a:rPr lang="en-US" dirty="0"/>
            </a:br>
            <a:r>
              <a:rPr lang="en-US" sz="4800" b="1" dirty="0"/>
              <a:t>Research Method and Results</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746882" y="1080051"/>
            <a:ext cx="5075582" cy="5645426"/>
          </a:xfrm>
        </p:spPr>
        <p:txBody>
          <a:bodyPr>
            <a:normAutofit/>
          </a:bodyPr>
          <a:lstStyle/>
          <a:p>
            <a:pPr algn="l"/>
            <a:r>
              <a:rPr lang="en-US" b="1" dirty="0">
                <a:solidFill>
                  <a:srgbClr val="7030A0"/>
                </a:solidFill>
              </a:rPr>
              <a:t>Analysis on BMI Comparison between Control and Treatment participant of Round 1 and Round 2:</a:t>
            </a:r>
            <a:r>
              <a:rPr lang="en-US" dirty="0">
                <a:solidFill>
                  <a:srgbClr val="7030A0"/>
                </a:solidFill>
              </a:rPr>
              <a:t> </a:t>
            </a:r>
          </a:p>
          <a:p>
            <a:pPr algn="l"/>
            <a:endParaRPr lang="en-US" dirty="0">
              <a:solidFill>
                <a:srgbClr val="7030A0"/>
              </a:solidFill>
            </a:endParaRPr>
          </a:p>
          <a:p>
            <a:pPr algn="l"/>
            <a:r>
              <a:rPr lang="en-US" dirty="0">
                <a:solidFill>
                  <a:srgbClr val="7030A0"/>
                </a:solidFill>
              </a:rPr>
              <a:t>In Round 1, average BMI of Control participants increases Basement to Treatment from 28.139 to 28.556. On the other hand, average BMI of Treatment participants decreases Basement to Treatment from 28.122 to 28.061.</a:t>
            </a:r>
          </a:p>
          <a:p>
            <a:pPr algn="l"/>
            <a:endParaRPr lang="en-US" dirty="0">
              <a:solidFill>
                <a:srgbClr val="7030A0"/>
              </a:solidFill>
            </a:endParaRPr>
          </a:p>
          <a:p>
            <a:pPr algn="l"/>
            <a:r>
              <a:rPr lang="en-US" dirty="0">
                <a:solidFill>
                  <a:srgbClr val="7030A0"/>
                </a:solidFill>
              </a:rPr>
              <a:t>Similarly, In Round 2, average BMI of Control participants increases Basement to Treatment from 27.8 to 27.99. On the other hand, average BMI of Treatment participants decreases Basement to Treatment from 28.1041 to 27.428.</a:t>
            </a:r>
          </a:p>
          <a:p>
            <a:pPr algn="l"/>
            <a:endParaRPr lang="en-US" dirty="0">
              <a:solidFill>
                <a:srgbClr val="7030A0"/>
              </a:solidFill>
            </a:endParaRPr>
          </a:p>
        </p:txBody>
      </p:sp>
      <p:pic>
        <p:nvPicPr>
          <p:cNvPr id="4" name="Picture 3">
            <a:extLst>
              <a:ext uri="{FF2B5EF4-FFF2-40B4-BE49-F238E27FC236}">
                <a16:creationId xmlns:a16="http://schemas.microsoft.com/office/drawing/2014/main" id="{288AA2B3-3D6C-4E66-81E1-8E58600A266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2464" y="874644"/>
            <a:ext cx="3560082" cy="2676940"/>
          </a:xfrm>
          <a:prstGeom prst="rect">
            <a:avLst/>
          </a:prstGeom>
        </p:spPr>
      </p:pic>
      <p:pic>
        <p:nvPicPr>
          <p:cNvPr id="5" name="Picture 4">
            <a:extLst>
              <a:ext uri="{FF2B5EF4-FFF2-40B4-BE49-F238E27FC236}">
                <a16:creationId xmlns:a16="http://schemas.microsoft.com/office/drawing/2014/main" id="{9B185CFF-1528-4912-A791-B07F97FDC33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22464" y="3677478"/>
            <a:ext cx="3652844" cy="2776329"/>
          </a:xfrm>
          <a:prstGeom prst="rect">
            <a:avLst/>
          </a:prstGeom>
        </p:spPr>
      </p:pic>
    </p:spTree>
    <p:extLst>
      <p:ext uri="{BB962C8B-B14F-4D97-AF65-F5344CB8AC3E}">
        <p14:creationId xmlns:p14="http://schemas.microsoft.com/office/powerpoint/2010/main" val="210548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901148" y="132523"/>
            <a:ext cx="8666922" cy="821634"/>
          </a:xfrm>
        </p:spPr>
        <p:txBody>
          <a:bodyPr/>
          <a:lstStyle/>
          <a:p>
            <a:pPr algn="ctr"/>
            <a:br>
              <a:rPr lang="en-US" dirty="0"/>
            </a:br>
            <a:br>
              <a:rPr lang="en-US" dirty="0"/>
            </a:br>
            <a:br>
              <a:rPr lang="en-US" dirty="0"/>
            </a:br>
            <a:r>
              <a:rPr lang="en-US" sz="4800" b="1" dirty="0"/>
              <a:t>Research Method and Results</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746881" y="1080051"/>
            <a:ext cx="5349119" cy="5645426"/>
          </a:xfrm>
        </p:spPr>
        <p:txBody>
          <a:bodyPr>
            <a:normAutofit/>
          </a:bodyPr>
          <a:lstStyle/>
          <a:p>
            <a:pPr algn="l"/>
            <a:r>
              <a:rPr lang="en-US" b="1" dirty="0">
                <a:solidFill>
                  <a:srgbClr val="7030A0"/>
                </a:solidFill>
              </a:rPr>
              <a:t>Analysis on Blood Pressure Comparison between Control and Treatment participant of Round 1:</a:t>
            </a:r>
            <a:endParaRPr lang="en-US" dirty="0">
              <a:solidFill>
                <a:srgbClr val="7030A0"/>
              </a:solidFill>
            </a:endParaRPr>
          </a:p>
          <a:p>
            <a:pPr algn="l"/>
            <a:endParaRPr lang="en-US" dirty="0">
              <a:solidFill>
                <a:srgbClr val="7030A0"/>
              </a:solidFill>
            </a:endParaRPr>
          </a:p>
          <a:p>
            <a:pPr algn="l"/>
            <a:r>
              <a:rPr lang="en-US" dirty="0">
                <a:solidFill>
                  <a:srgbClr val="7030A0"/>
                </a:solidFill>
              </a:rPr>
              <a:t>In Round1, average diastolic blood pressure of Control participants increases Basement to Treatment from 88.049 to 88.459. On the other hand, average diastolic blood pressure of Treatment participants decreases Basement to Treatment from 85.379 to 82.495. </a:t>
            </a:r>
          </a:p>
          <a:p>
            <a:pPr algn="l"/>
            <a:r>
              <a:rPr lang="en-US" dirty="0">
                <a:solidFill>
                  <a:srgbClr val="7030A0"/>
                </a:solidFill>
              </a:rPr>
              <a:t> </a:t>
            </a:r>
          </a:p>
          <a:p>
            <a:pPr algn="l"/>
            <a:r>
              <a:rPr lang="en-US" dirty="0">
                <a:solidFill>
                  <a:srgbClr val="7030A0"/>
                </a:solidFill>
              </a:rPr>
              <a:t>Average systolic blood pressure of Control participant decreases from 140.576 to 138.96 which is 1.61. And average systolic blood pressure of Treatment participant decreases from 136.8 to 135.141 which is 1.66. The decrease rate of Treatment participant is more than the control participant for systolic blood pressure. </a:t>
            </a:r>
          </a:p>
          <a:p>
            <a:pPr algn="l"/>
            <a:endParaRPr lang="en-US" dirty="0">
              <a:solidFill>
                <a:srgbClr val="7030A0"/>
              </a:solidFill>
            </a:endParaRPr>
          </a:p>
        </p:txBody>
      </p:sp>
      <p:pic>
        <p:nvPicPr>
          <p:cNvPr id="6" name="Picture 5">
            <a:extLst>
              <a:ext uri="{FF2B5EF4-FFF2-40B4-BE49-F238E27FC236}">
                <a16:creationId xmlns:a16="http://schemas.microsoft.com/office/drawing/2014/main" id="{3607EC19-ECB2-41A5-8A60-78B0ABBA19F0}"/>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525241"/>
            <a:ext cx="6096000" cy="4663523"/>
          </a:xfrm>
          <a:prstGeom prst="rect">
            <a:avLst/>
          </a:prstGeom>
        </p:spPr>
      </p:pic>
    </p:spTree>
    <p:extLst>
      <p:ext uri="{BB962C8B-B14F-4D97-AF65-F5344CB8AC3E}">
        <p14:creationId xmlns:p14="http://schemas.microsoft.com/office/powerpoint/2010/main" val="317504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901148" y="132523"/>
            <a:ext cx="8666922" cy="821634"/>
          </a:xfrm>
        </p:spPr>
        <p:txBody>
          <a:bodyPr/>
          <a:lstStyle/>
          <a:p>
            <a:pPr algn="ctr"/>
            <a:br>
              <a:rPr lang="en-US" dirty="0"/>
            </a:br>
            <a:br>
              <a:rPr lang="en-US" dirty="0"/>
            </a:br>
            <a:br>
              <a:rPr lang="en-US" dirty="0"/>
            </a:br>
            <a:r>
              <a:rPr lang="en-US" sz="4800" b="1" dirty="0"/>
              <a:t>Research Method and Results</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746881" y="1080051"/>
            <a:ext cx="5349119" cy="5645426"/>
          </a:xfrm>
        </p:spPr>
        <p:txBody>
          <a:bodyPr>
            <a:normAutofit/>
          </a:bodyPr>
          <a:lstStyle/>
          <a:p>
            <a:pPr algn="l"/>
            <a:r>
              <a:rPr lang="en-US" b="1" dirty="0">
                <a:solidFill>
                  <a:srgbClr val="7030A0"/>
                </a:solidFill>
              </a:rPr>
              <a:t>Analysis on Blood Pressure Comparison between Control and Treatment participant of Round 2:</a:t>
            </a:r>
            <a:endParaRPr lang="en-US" dirty="0">
              <a:solidFill>
                <a:srgbClr val="7030A0"/>
              </a:solidFill>
            </a:endParaRPr>
          </a:p>
          <a:p>
            <a:pPr algn="l"/>
            <a:r>
              <a:rPr lang="en-US" b="1" dirty="0">
                <a:solidFill>
                  <a:srgbClr val="7030A0"/>
                </a:solidFill>
              </a:rPr>
              <a:t> </a:t>
            </a:r>
            <a:endParaRPr lang="en-US" dirty="0">
              <a:solidFill>
                <a:srgbClr val="7030A0"/>
              </a:solidFill>
            </a:endParaRPr>
          </a:p>
          <a:p>
            <a:pPr algn="l"/>
            <a:r>
              <a:rPr lang="en-US" dirty="0">
                <a:solidFill>
                  <a:srgbClr val="7030A0"/>
                </a:solidFill>
              </a:rPr>
              <a:t>In Round 2, average diastolic blood pressure of Control participants decreases Basement to Treatment from 89.915 to 83.06. On the other hand, average diastolic blood pressure of Treatment participants decreases Basement to Treatment from 87.995 to 80.439. </a:t>
            </a:r>
          </a:p>
          <a:p>
            <a:pPr algn="l"/>
            <a:r>
              <a:rPr lang="en-US" dirty="0">
                <a:solidFill>
                  <a:srgbClr val="7030A0"/>
                </a:solidFill>
              </a:rPr>
              <a:t> </a:t>
            </a:r>
          </a:p>
          <a:p>
            <a:pPr algn="l"/>
            <a:r>
              <a:rPr lang="en-US" dirty="0">
                <a:solidFill>
                  <a:srgbClr val="7030A0"/>
                </a:solidFill>
              </a:rPr>
              <a:t>Average systolic blood pressure of Control participants decreases Basement to Treatment from 143.466 to 136.05. On the other hand, average systolic blood pressure of Treatment participants decreases Basement to Treatment from 138.283 to 128.39. </a:t>
            </a:r>
          </a:p>
          <a:p>
            <a:pPr algn="l"/>
            <a:endParaRPr lang="en-US" dirty="0">
              <a:solidFill>
                <a:srgbClr val="7030A0"/>
              </a:solidFill>
            </a:endParaRPr>
          </a:p>
        </p:txBody>
      </p:sp>
      <p:pic>
        <p:nvPicPr>
          <p:cNvPr id="5" name="Picture 4">
            <a:extLst>
              <a:ext uri="{FF2B5EF4-FFF2-40B4-BE49-F238E27FC236}">
                <a16:creationId xmlns:a16="http://schemas.microsoft.com/office/drawing/2014/main" id="{29E63B0E-F6E8-4554-AECC-2D4CB28D982E}"/>
              </a:ext>
            </a:extLst>
          </p:cNvPr>
          <p:cNvPicPr/>
          <p:nvPr/>
        </p:nvPicPr>
        <p:blipFill>
          <a:blip r:embed="rId2">
            <a:extLst>
              <a:ext uri="{28A0092B-C50C-407E-A947-70E740481C1C}">
                <a14:useLocalDpi xmlns:a14="http://schemas.microsoft.com/office/drawing/2010/main" val="0"/>
              </a:ext>
            </a:extLst>
          </a:blip>
          <a:stretch>
            <a:fillRect/>
          </a:stretch>
        </p:blipFill>
        <p:spPr>
          <a:xfrm>
            <a:off x="6096001" y="1179443"/>
            <a:ext cx="6096000" cy="4837044"/>
          </a:xfrm>
          <a:prstGeom prst="rect">
            <a:avLst/>
          </a:prstGeom>
        </p:spPr>
      </p:pic>
    </p:spTree>
    <p:extLst>
      <p:ext uri="{BB962C8B-B14F-4D97-AF65-F5344CB8AC3E}">
        <p14:creationId xmlns:p14="http://schemas.microsoft.com/office/powerpoint/2010/main" val="372053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76F-FF6C-4A28-B3F0-104EC365B0E0}"/>
              </a:ext>
            </a:extLst>
          </p:cNvPr>
          <p:cNvSpPr>
            <a:spLocks noGrp="1"/>
          </p:cNvSpPr>
          <p:nvPr>
            <p:ph type="ctrTitle"/>
          </p:nvPr>
        </p:nvSpPr>
        <p:spPr>
          <a:xfrm>
            <a:off x="901148" y="132523"/>
            <a:ext cx="8666922" cy="821634"/>
          </a:xfrm>
        </p:spPr>
        <p:txBody>
          <a:bodyPr/>
          <a:lstStyle/>
          <a:p>
            <a:pPr algn="ctr"/>
            <a:br>
              <a:rPr lang="en-US" dirty="0"/>
            </a:br>
            <a:br>
              <a:rPr lang="en-US" dirty="0"/>
            </a:br>
            <a:br>
              <a:rPr lang="en-US" dirty="0"/>
            </a:br>
            <a:r>
              <a:rPr lang="en-US" sz="4800" b="1" dirty="0"/>
              <a:t>Research Method and Results</a:t>
            </a:r>
          </a:p>
        </p:txBody>
      </p:sp>
      <p:sp>
        <p:nvSpPr>
          <p:cNvPr id="3" name="Subtitle 2">
            <a:extLst>
              <a:ext uri="{FF2B5EF4-FFF2-40B4-BE49-F238E27FC236}">
                <a16:creationId xmlns:a16="http://schemas.microsoft.com/office/drawing/2014/main" id="{BD51F86B-3E5A-4591-95C5-899BEA7551B8}"/>
              </a:ext>
            </a:extLst>
          </p:cNvPr>
          <p:cNvSpPr>
            <a:spLocks noGrp="1"/>
          </p:cNvSpPr>
          <p:nvPr>
            <p:ph type="subTitle" idx="1"/>
          </p:nvPr>
        </p:nvSpPr>
        <p:spPr>
          <a:xfrm>
            <a:off x="901147" y="1232452"/>
            <a:ext cx="8547653" cy="5280990"/>
          </a:xfrm>
        </p:spPr>
        <p:txBody>
          <a:bodyPr>
            <a:normAutofit/>
          </a:bodyPr>
          <a:lstStyle/>
          <a:p>
            <a:pPr algn="l"/>
            <a:r>
              <a:rPr lang="en-US" sz="2400" dirty="0">
                <a:solidFill>
                  <a:srgbClr val="7030A0"/>
                </a:solidFill>
              </a:rPr>
              <a:t>Preliminary results from baseline and 12-month KOT data at Assafa and Madina (n=25) show as follows:</a:t>
            </a:r>
          </a:p>
          <a:p>
            <a:pPr marL="285750" indent="-285750" algn="l">
              <a:buClr>
                <a:srgbClr val="7030A0"/>
              </a:buClr>
              <a:buFont typeface="Wingdings" panose="05000000000000000000" pitchFamily="2" charset="2"/>
              <a:buChar char="Ø"/>
            </a:pPr>
            <a:r>
              <a:rPr lang="en-US" sz="2400" dirty="0">
                <a:solidFill>
                  <a:srgbClr val="7030A0"/>
                </a:solidFill>
              </a:rPr>
              <a:t>mean systolic blood pressure (SBP) decreased from 128.8 at baseline to 120.2 at 12 months (p=0.027). </a:t>
            </a:r>
          </a:p>
          <a:p>
            <a:pPr marL="285750" indent="-285750" algn="l">
              <a:buClr>
                <a:srgbClr val="7030A0"/>
              </a:buClr>
              <a:buFont typeface="Wingdings" panose="05000000000000000000" pitchFamily="2" charset="2"/>
              <a:buChar char="Ø"/>
            </a:pPr>
            <a:r>
              <a:rPr lang="en-US" sz="2400" dirty="0">
                <a:solidFill>
                  <a:srgbClr val="7030A0"/>
                </a:solidFill>
              </a:rPr>
              <a:t>Mean diastolic blood pressure (DBP) decreased from 79.0 at baseline to 77.3 at 12-months (p=0.415). </a:t>
            </a:r>
          </a:p>
          <a:p>
            <a:pPr marL="285750" indent="-285750" algn="l">
              <a:buClr>
                <a:srgbClr val="7030A0"/>
              </a:buClr>
              <a:buFont typeface="Wingdings" panose="05000000000000000000" pitchFamily="2" charset="2"/>
              <a:buChar char="Ø"/>
            </a:pPr>
            <a:r>
              <a:rPr lang="en-US" sz="2400" dirty="0">
                <a:solidFill>
                  <a:srgbClr val="7030A0"/>
                </a:solidFill>
              </a:rPr>
              <a:t>BP control (using cutoff of 140 for SBP and 90 for DBP) was 72% at baseline and 80% at 12-months (p=0.508). </a:t>
            </a:r>
          </a:p>
          <a:p>
            <a:pPr marL="285750" indent="-285750" algn="l">
              <a:buClr>
                <a:srgbClr val="7030A0"/>
              </a:buClr>
              <a:buFont typeface="Wingdings" panose="05000000000000000000" pitchFamily="2" charset="2"/>
              <a:buChar char="Ø"/>
            </a:pPr>
            <a:r>
              <a:rPr lang="en-US" sz="2400" dirty="0">
                <a:solidFill>
                  <a:srgbClr val="7030A0"/>
                </a:solidFill>
              </a:rPr>
              <a:t>Health related self-efficacy (range of 1-4, 4=highest self-efficacy) also increased between baseline and 12-month follow-up; the mean score increased from 3.46 to 3.74 (p=0.002). </a:t>
            </a:r>
          </a:p>
          <a:p>
            <a:pPr algn="ctr"/>
            <a:endParaRPr lang="en-US" dirty="0">
              <a:solidFill>
                <a:srgbClr val="7030A0"/>
              </a:solidFill>
            </a:endParaRPr>
          </a:p>
        </p:txBody>
      </p:sp>
    </p:spTree>
    <p:extLst>
      <p:ext uri="{BB962C8B-B14F-4D97-AF65-F5344CB8AC3E}">
        <p14:creationId xmlns:p14="http://schemas.microsoft.com/office/powerpoint/2010/main" val="36868219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1283</TotalTime>
  <Words>876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   Final Project Presentation DATA 698 Md. Jalal Uddin</vt:lpstr>
      <vt:lpstr>   Data Collection</vt:lpstr>
      <vt:lpstr>   Data Collection (IMPACT)</vt:lpstr>
      <vt:lpstr>   Data Collection (CSP)</vt:lpstr>
      <vt:lpstr>   Data Cleaning and organizing</vt:lpstr>
      <vt:lpstr>   Research Method and Results</vt:lpstr>
      <vt:lpstr>   Research Method and Results</vt:lpstr>
      <vt:lpstr>   Research Method and Results</vt:lpstr>
      <vt:lpstr>   Research Method and Results</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uddin</dc:creator>
  <cp:lastModifiedBy>md uddin</cp:lastModifiedBy>
  <cp:revision>27</cp:revision>
  <dcterms:created xsi:type="dcterms:W3CDTF">2019-05-22T23:11:28Z</dcterms:created>
  <dcterms:modified xsi:type="dcterms:W3CDTF">2019-05-23T20:35:21Z</dcterms:modified>
</cp:coreProperties>
</file>