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515808" y="4343918"/>
            <a:ext cx="5197152" cy="861497"/>
          </a:xfrm>
        </p:spPr>
        <p:txBody>
          <a:bodyPr>
            <a:noAutofit/>
          </a:bodyPr>
          <a:lstStyle/>
          <a:p>
            <a:pPr algn="r"/>
            <a:r>
              <a:rPr lang="en-US" sz="1800" b="0" dirty="0">
                <a:solidFill>
                  <a:schemeClr val="tx1"/>
                </a:solidFill>
              </a:rPr>
              <a:t>MOHAMMED MAAZ UDDIN</a:t>
            </a:r>
          </a:p>
          <a:p>
            <a:pPr algn="r"/>
            <a:r>
              <a:rPr lang="en-IN" dirty="0"/>
              <a:t>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18653" y="2816809"/>
            <a:ext cx="5685232"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2F2C09-D542-2289-09F9-85065410D81E}"/>
              </a:ext>
            </a:extLst>
          </p:cNvPr>
          <p:cNvSpPr>
            <a:spLocks noGrp="1"/>
          </p:cNvSpPr>
          <p:nvPr>
            <p:ph type="title"/>
          </p:nvPr>
        </p:nvSpPr>
        <p:spPr>
          <a:xfrm>
            <a:off x="660400" y="805213"/>
            <a:ext cx="8362302" cy="830997"/>
          </a:xfrm>
        </p:spPr>
        <p:txBody>
          <a:bodyPr>
            <a:normAutofit/>
          </a:bodyPr>
          <a:lstStyle/>
          <a:p>
            <a:r>
              <a:rPr lang="en-IN" sz="3600" dirty="0"/>
              <a:t>Data Visualization </a:t>
            </a:r>
            <a:r>
              <a:rPr lang="en-GB" sz="3600" dirty="0"/>
              <a:t>Certificate :</a:t>
            </a:r>
            <a:endParaRPr lang="en-IN" sz="3600" dirty="0"/>
          </a:p>
        </p:txBody>
      </p:sp>
      <p:pic>
        <p:nvPicPr>
          <p:cNvPr id="6" name="Picture 5">
            <a:extLst>
              <a:ext uri="{FF2B5EF4-FFF2-40B4-BE49-F238E27FC236}">
                <a16:creationId xmlns:a16="http://schemas.microsoft.com/office/drawing/2014/main" id="{FDFB281A-F388-633F-56E0-2D19B38A1D95}"/>
              </a:ext>
            </a:extLst>
          </p:cNvPr>
          <p:cNvPicPr>
            <a:picLocks noChangeAspect="1"/>
          </p:cNvPicPr>
          <p:nvPr/>
        </p:nvPicPr>
        <p:blipFill>
          <a:blip r:embed="rId2"/>
          <a:stretch>
            <a:fillRect/>
          </a:stretch>
        </p:blipFill>
        <p:spPr>
          <a:xfrm>
            <a:off x="1623389" y="1551813"/>
            <a:ext cx="7147388" cy="5016112"/>
          </a:xfrm>
          <a:prstGeom prst="rect">
            <a:avLst/>
          </a:prstGeom>
        </p:spPr>
      </p:pic>
    </p:spTree>
    <p:extLst>
      <p:ext uri="{BB962C8B-B14F-4D97-AF65-F5344CB8AC3E}">
        <p14:creationId xmlns:p14="http://schemas.microsoft.com/office/powerpoint/2010/main" val="362700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2463282"/>
            <a:ext cx="5049314" cy="1843603"/>
          </a:xfrm>
        </p:spPr>
        <p:txBody>
          <a:bodyPr>
            <a:normAutofit fontScale="92500"/>
          </a:bodyPr>
          <a:lstStyle/>
          <a:p>
            <a:r>
              <a:rPr lang="en-US" sz="8000" dirty="0">
                <a:solidFill>
                  <a:schemeClr val="tx1"/>
                </a:solidFill>
              </a:rPr>
              <a:t>Thank you</a:t>
            </a:r>
            <a:endParaRPr lang="en-IN" sz="80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36764" y="1996854"/>
            <a:ext cx="6431280" cy="3607987"/>
          </a:xfrm>
        </p:spPr>
        <p:txBody>
          <a:bodyPr>
            <a:normAutofit fontScale="62500" lnSpcReduction="20000"/>
          </a:bodyPr>
          <a:lstStyle/>
          <a:p>
            <a:pPr algn="just"/>
            <a:r>
              <a:rPr lang="en-US" sz="2800" dirty="0"/>
              <a:t>Airbnb listings often show wide variations in pricing across neighborhoods, property types, and host characteristics. These inconsistencies make it difficult for hosts to set competitive yet profitable prices, while also creating uncertainty for guests about whether they are paying a fair rate.</a:t>
            </a:r>
          </a:p>
          <a:p>
            <a:pPr algn="just"/>
            <a:r>
              <a:rPr lang="en-US" sz="2800" dirty="0"/>
              <a:t>The problem is to analyze how factors such as </a:t>
            </a:r>
            <a:r>
              <a:rPr lang="en-US" sz="2800" b="1" dirty="0"/>
              <a:t>location, property type, host verification, reviews, and availability</a:t>
            </a:r>
            <a:r>
              <a:rPr lang="en-US" sz="2800" dirty="0"/>
              <a:t> influence the </a:t>
            </a:r>
            <a:r>
              <a:rPr lang="en-US" sz="2800" b="1" dirty="0"/>
              <a:t>price of Airbnb listings</a:t>
            </a:r>
            <a:r>
              <a:rPr lang="en-US" sz="2800" dirty="0"/>
              <a:t>. By uncovering these patterns, the study will help identify </a:t>
            </a:r>
            <a:r>
              <a:rPr lang="en-US" sz="2800" b="1" dirty="0"/>
              <a:t>pricing trends</a:t>
            </a:r>
            <a:r>
              <a:rPr lang="en-US" sz="2800" dirty="0"/>
              <a:t> and provide </a:t>
            </a:r>
            <a:r>
              <a:rPr lang="en-US" sz="2800" b="1" dirty="0"/>
              <a:t>data-driven recommendations</a:t>
            </a:r>
            <a:r>
              <a:rPr lang="en-US" sz="2800" dirty="0"/>
              <a:t> for hosts to optimize their pricing strategy while ensuring affordability for guests</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pPr algn="ctr"/>
            <a:r>
              <a:rPr lang="en-GB" dirty="0"/>
              <a:t>Project Description</a:t>
            </a:r>
            <a:br>
              <a:rPr lang="en-GB" dirty="0"/>
            </a:br>
            <a:br>
              <a:rPr lang="en-GB" dirty="0"/>
            </a:br>
            <a:r>
              <a:rPr lang="en-US" sz="20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0000" lnSpcReduction="20000"/>
          </a:bodyPr>
          <a:lstStyle/>
          <a:p>
            <a:pPr algn="just">
              <a:lnSpc>
                <a:spcPct val="150000"/>
              </a:lnSpc>
            </a:pPr>
            <a:r>
              <a:rPr lang="en-US" sz="3600" b="1" dirty="0"/>
              <a:t>Airbnb Hosts:</a:t>
            </a:r>
          </a:p>
          <a:p>
            <a:pPr marL="0" indent="0" algn="just">
              <a:lnSpc>
                <a:spcPct val="150000"/>
              </a:lnSpc>
              <a:buNone/>
            </a:pPr>
            <a:r>
              <a:rPr lang="en-US" sz="3600" dirty="0"/>
              <a:t>       To optimize pricing of their listings based on property features and guest reviews.</a:t>
            </a:r>
          </a:p>
          <a:p>
            <a:pPr algn="just">
              <a:lnSpc>
                <a:spcPct val="150000"/>
              </a:lnSpc>
            </a:pPr>
            <a:r>
              <a:rPr lang="en-US" sz="3600" b="1" dirty="0"/>
              <a:t>Travelers:</a:t>
            </a:r>
          </a:p>
          <a:p>
            <a:pPr marL="0" indent="0" algn="just">
              <a:lnSpc>
                <a:spcPct val="150000"/>
              </a:lnSpc>
              <a:buNone/>
            </a:pPr>
            <a:r>
              <a:rPr lang="en-US" sz="3400" dirty="0"/>
              <a:t>	To evaluate whether a listing is overpriced or reasonably priced.</a:t>
            </a:r>
          </a:p>
          <a:p>
            <a:pPr algn="just">
              <a:lnSpc>
                <a:spcPct val="150000"/>
              </a:lnSpc>
            </a:pPr>
            <a:r>
              <a:rPr lang="en-US" sz="3600" b="1" dirty="0"/>
              <a:t>Airbnb Platform Analysts:</a:t>
            </a:r>
          </a:p>
          <a:p>
            <a:pPr marL="0" indent="0" algn="just">
              <a:lnSpc>
                <a:spcPct val="150000"/>
              </a:lnSpc>
              <a:buNone/>
            </a:pPr>
            <a:r>
              <a:rPr lang="en-US" sz="3600" b="1" dirty="0"/>
              <a:t>	</a:t>
            </a:r>
            <a:r>
              <a:rPr lang="en-US" sz="3400" dirty="0"/>
              <a:t>To improve automated pricing suggestions and increase platform trust</a:t>
            </a:r>
          </a:p>
          <a:p>
            <a:pPr algn="just">
              <a:lnSpc>
                <a:spcPct val="150000"/>
              </a:lnSpc>
            </a:pPr>
            <a:r>
              <a:rPr lang="en-US" sz="3600" b="1" dirty="0"/>
              <a:t>.Researchers/Students:</a:t>
            </a:r>
          </a:p>
          <a:p>
            <a:pPr marL="0" indent="0" algn="just">
              <a:lnSpc>
                <a:spcPct val="150000"/>
              </a:lnSpc>
              <a:buNone/>
            </a:pPr>
            <a:r>
              <a:rPr lang="en-US" sz="3600" dirty="0"/>
              <a:t>	To study the impact of property features and reviews on rental pricing.</a:t>
            </a:r>
            <a:endParaRPr lang="en-IN" sz="3600"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198436"/>
            <a:ext cx="9027702" cy="5243448"/>
          </a:xfrm>
        </p:spPr>
        <p:txBody>
          <a:bodyPr/>
          <a:lstStyle/>
          <a:p>
            <a:pPr lvl="1">
              <a:lnSpc>
                <a:spcPct val="150000"/>
              </a:lnSpc>
            </a:pPr>
            <a:r>
              <a:rPr lang="en-IN" b="1" dirty="0"/>
              <a:t>Python</a:t>
            </a:r>
            <a:r>
              <a:rPr lang="en-IN" dirty="0"/>
              <a:t> - Core programming language</a:t>
            </a:r>
          </a:p>
          <a:p>
            <a:pPr lvl="1">
              <a:lnSpc>
                <a:spcPct val="150000"/>
              </a:lnSpc>
            </a:pPr>
            <a:r>
              <a:rPr lang="en-IN" b="1" dirty="0"/>
              <a:t>Pandas &amp; NumPy </a:t>
            </a:r>
            <a:r>
              <a:rPr lang="en-IN" dirty="0"/>
              <a:t>- Data cleaning and preprocessing</a:t>
            </a:r>
          </a:p>
          <a:p>
            <a:pPr lvl="1">
              <a:lnSpc>
                <a:spcPct val="150000"/>
              </a:lnSpc>
            </a:pPr>
            <a:r>
              <a:rPr lang="en-IN" b="1" dirty="0"/>
              <a:t>Scikit-learn</a:t>
            </a:r>
            <a:r>
              <a:rPr lang="en-IN" dirty="0"/>
              <a:t> - Machine learning (model training, regression, evaluation)</a:t>
            </a:r>
          </a:p>
          <a:p>
            <a:pPr lvl="1">
              <a:lnSpc>
                <a:spcPct val="150000"/>
              </a:lnSpc>
            </a:pPr>
            <a:r>
              <a:rPr lang="en-IN" b="1" dirty="0"/>
              <a:t>Matplotlib/Seaborn</a:t>
            </a:r>
            <a:r>
              <a:rPr lang="en-IN" dirty="0"/>
              <a:t>- Data visualization and feature importance</a:t>
            </a:r>
          </a:p>
          <a:p>
            <a:pPr lvl="1">
              <a:lnSpc>
                <a:spcPct val="150000"/>
              </a:lnSpc>
            </a:pPr>
            <a:r>
              <a:rPr lang="en-IN" b="1" dirty="0"/>
              <a:t>Google </a:t>
            </a:r>
            <a:r>
              <a:rPr lang="en-IN" b="1" dirty="0" err="1"/>
              <a:t>Colab</a:t>
            </a:r>
            <a:r>
              <a:rPr lang="en-IN" b="1" dirty="0"/>
              <a:t> </a:t>
            </a:r>
            <a:r>
              <a:rPr lang="en-IN" dirty="0"/>
              <a:t>- Cloud-based environment for running the project</a:t>
            </a:r>
          </a:p>
          <a:p>
            <a:pPr lvl="1">
              <a:lnSpc>
                <a:spcPct val="150000"/>
              </a:lnSpc>
            </a:pPr>
            <a:r>
              <a:rPr lang="en-IN" b="1" dirty="0"/>
              <a:t>File handling libraries</a:t>
            </a:r>
            <a:r>
              <a:rPr lang="en-IN" dirty="0"/>
              <a:t> - </a:t>
            </a:r>
            <a:r>
              <a:rPr lang="en-IN" dirty="0" err="1"/>
              <a:t>openpyxl</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 1</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E8D6CAE-1115-B836-00BC-C5FCC5D1E498}"/>
              </a:ext>
            </a:extLst>
          </p:cNvPr>
          <p:cNvPicPr>
            <a:picLocks noChangeAspect="1"/>
          </p:cNvPicPr>
          <p:nvPr/>
        </p:nvPicPr>
        <p:blipFill>
          <a:blip r:embed="rId3"/>
          <a:stretch>
            <a:fillRect/>
          </a:stretch>
        </p:blipFill>
        <p:spPr>
          <a:xfrm>
            <a:off x="1133735" y="1367586"/>
            <a:ext cx="7683694" cy="2531486"/>
          </a:xfrm>
          <a:prstGeom prst="rect">
            <a:avLst/>
          </a:prstGeom>
        </p:spPr>
      </p:pic>
      <p:pic>
        <p:nvPicPr>
          <p:cNvPr id="11" name="Picture 10">
            <a:extLst>
              <a:ext uri="{FF2B5EF4-FFF2-40B4-BE49-F238E27FC236}">
                <a16:creationId xmlns:a16="http://schemas.microsoft.com/office/drawing/2014/main" id="{7AAA7213-52AD-FA4C-1057-95CC618FEFC9}"/>
              </a:ext>
            </a:extLst>
          </p:cNvPr>
          <p:cNvPicPr>
            <a:picLocks noChangeAspect="1"/>
          </p:cNvPicPr>
          <p:nvPr/>
        </p:nvPicPr>
        <p:blipFill>
          <a:blip r:embed="rId4"/>
          <a:stretch>
            <a:fillRect/>
          </a:stretch>
        </p:blipFill>
        <p:spPr>
          <a:xfrm>
            <a:off x="1492897" y="3967474"/>
            <a:ext cx="6606073" cy="269748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943F50-303B-F713-F930-50985A51A71F}"/>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0E68085A-CEA3-5F69-C131-1CC6CEA35A32}"/>
              </a:ext>
            </a:extLst>
          </p:cNvPr>
          <p:cNvSpPr>
            <a:spLocks noGrp="1"/>
          </p:cNvSpPr>
          <p:nvPr>
            <p:ph type="title"/>
          </p:nvPr>
        </p:nvSpPr>
        <p:spPr/>
        <p:txBody>
          <a:bodyPr/>
          <a:lstStyle/>
          <a:p>
            <a:r>
              <a:rPr lang="en-US" dirty="0"/>
              <a:t>RESULT 2</a:t>
            </a:r>
            <a:endParaRPr lang="en-IN" dirty="0"/>
          </a:p>
        </p:txBody>
      </p:sp>
      <p:pic>
        <p:nvPicPr>
          <p:cNvPr id="14" name="Picture 13">
            <a:extLst>
              <a:ext uri="{FF2B5EF4-FFF2-40B4-BE49-F238E27FC236}">
                <a16:creationId xmlns:a16="http://schemas.microsoft.com/office/drawing/2014/main" id="{67867B83-1BB0-B6C3-A6F0-3A6C4CCDEA5E}"/>
              </a:ext>
            </a:extLst>
          </p:cNvPr>
          <p:cNvPicPr>
            <a:picLocks noChangeAspect="1"/>
          </p:cNvPicPr>
          <p:nvPr/>
        </p:nvPicPr>
        <p:blipFill>
          <a:blip r:embed="rId2"/>
          <a:stretch>
            <a:fillRect/>
          </a:stretch>
        </p:blipFill>
        <p:spPr>
          <a:xfrm>
            <a:off x="660400" y="1636210"/>
            <a:ext cx="7526919" cy="4490275"/>
          </a:xfrm>
          <a:prstGeom prst="rect">
            <a:avLst/>
          </a:prstGeom>
        </p:spPr>
      </p:pic>
    </p:spTree>
    <p:extLst>
      <p:ext uri="{BB962C8B-B14F-4D97-AF65-F5344CB8AC3E}">
        <p14:creationId xmlns:p14="http://schemas.microsoft.com/office/powerpoint/2010/main" val="395287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FC8FA0-23EC-3454-BDE8-3D63F8E7DC36}"/>
              </a:ext>
            </a:extLst>
          </p:cNvPr>
          <p:cNvSpPr>
            <a:spLocks noGrp="1"/>
          </p:cNvSpPr>
          <p:nvPr>
            <p:ph type="body" sz="quarter" idx="12"/>
          </p:nvPr>
        </p:nvSpPr>
        <p:spPr>
          <a:xfrm>
            <a:off x="660399" y="2044700"/>
            <a:ext cx="7121331" cy="3560763"/>
          </a:xfrm>
        </p:spPr>
        <p:txBody>
          <a:bodyPr/>
          <a:lstStyle/>
          <a:p>
            <a:pPr marL="0" indent="0">
              <a:buNone/>
            </a:pPr>
            <a:r>
              <a:rPr lang="en-IN" dirty="0"/>
              <a:t>https://github.com/uddinmohammedmaaz-code/VOIS_AICTE_OCT2025_MOHAMMED-MAAZ-UDDIN.git</a:t>
            </a:r>
          </a:p>
        </p:txBody>
      </p:sp>
      <p:sp>
        <p:nvSpPr>
          <p:cNvPr id="4" name="Title 3">
            <a:extLst>
              <a:ext uri="{FF2B5EF4-FFF2-40B4-BE49-F238E27FC236}">
                <a16:creationId xmlns:a16="http://schemas.microsoft.com/office/drawing/2014/main" id="{A984978B-FCA1-8E61-6B8D-41CD66C48664}"/>
              </a:ext>
            </a:extLst>
          </p:cNvPr>
          <p:cNvSpPr>
            <a:spLocks noGrp="1"/>
          </p:cNvSpPr>
          <p:nvPr>
            <p:ph type="title"/>
          </p:nvPr>
        </p:nvSpPr>
        <p:spPr>
          <a:xfrm>
            <a:off x="660399" y="805213"/>
            <a:ext cx="5329853" cy="830997"/>
          </a:xfrm>
        </p:spPr>
        <p:txBody>
          <a:bodyPr>
            <a:normAutofit fontScale="90000"/>
          </a:bodyPr>
          <a:lstStyle/>
          <a:p>
            <a:r>
              <a:rPr lang="en-GB" dirty="0"/>
              <a:t>GitHub repository </a:t>
            </a:r>
            <a:endParaRPr lang="en-IN" dirty="0"/>
          </a:p>
        </p:txBody>
      </p:sp>
    </p:spTree>
    <p:extLst>
      <p:ext uri="{BB962C8B-B14F-4D97-AF65-F5344CB8AC3E}">
        <p14:creationId xmlns:p14="http://schemas.microsoft.com/office/powerpoint/2010/main" val="318577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B16D8A-8262-5D59-3928-2EAEA127D8D4}"/>
              </a:ext>
            </a:extLst>
          </p:cNvPr>
          <p:cNvSpPr>
            <a:spLocks noGrp="1"/>
          </p:cNvSpPr>
          <p:nvPr>
            <p:ph type="title"/>
          </p:nvPr>
        </p:nvSpPr>
        <p:spPr>
          <a:xfrm>
            <a:off x="660399" y="805213"/>
            <a:ext cx="10946883" cy="830997"/>
          </a:xfrm>
        </p:spPr>
        <p:txBody>
          <a:bodyPr>
            <a:noAutofit/>
          </a:bodyPr>
          <a:lstStyle/>
          <a:p>
            <a:r>
              <a:rPr lang="en-IN" sz="3600" dirty="0"/>
              <a:t>Getting started with Basics of Python </a:t>
            </a:r>
            <a:r>
              <a:rPr lang="en-GB" sz="3600" dirty="0"/>
              <a:t>Certificate: </a:t>
            </a:r>
            <a:endParaRPr lang="en-IN" sz="3600" dirty="0"/>
          </a:p>
        </p:txBody>
      </p:sp>
      <p:pic>
        <p:nvPicPr>
          <p:cNvPr id="8" name="Picture 7">
            <a:extLst>
              <a:ext uri="{FF2B5EF4-FFF2-40B4-BE49-F238E27FC236}">
                <a16:creationId xmlns:a16="http://schemas.microsoft.com/office/drawing/2014/main" id="{44DA0618-A89E-BD51-8074-7AAE95EFAD23}"/>
              </a:ext>
            </a:extLst>
          </p:cNvPr>
          <p:cNvPicPr>
            <a:picLocks noChangeAspect="1"/>
          </p:cNvPicPr>
          <p:nvPr/>
        </p:nvPicPr>
        <p:blipFill>
          <a:blip r:embed="rId2"/>
          <a:stretch>
            <a:fillRect/>
          </a:stretch>
        </p:blipFill>
        <p:spPr>
          <a:xfrm>
            <a:off x="2228771" y="1551932"/>
            <a:ext cx="6532676" cy="4699861"/>
          </a:xfrm>
          <a:prstGeom prst="rect">
            <a:avLst/>
          </a:prstGeom>
        </p:spPr>
      </p:pic>
    </p:spTree>
    <p:extLst>
      <p:ext uri="{BB962C8B-B14F-4D97-AF65-F5344CB8AC3E}">
        <p14:creationId xmlns:p14="http://schemas.microsoft.com/office/powerpoint/2010/main" val="255239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368</Words>
  <Application>Microsoft Office PowerPoint</Application>
  <PresentationFormat>Widescreen</PresentationFormat>
  <Paragraphs>33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vt:lpstr>
      <vt:lpstr>WHO ARE THE END USERS?</vt:lpstr>
      <vt:lpstr>Technology Used</vt:lpstr>
      <vt:lpstr>RESULT 1</vt:lpstr>
      <vt:lpstr>RESULT 2</vt:lpstr>
      <vt:lpstr>GitHub repository </vt:lpstr>
      <vt:lpstr>Getting started with Basics of Python Certificate: </vt:lpstr>
      <vt:lpstr>Data Visualization Certificate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Adam Shareef</cp:lastModifiedBy>
  <cp:revision>74</cp:revision>
  <dcterms:created xsi:type="dcterms:W3CDTF">2021-07-11T13:13:15Z</dcterms:created>
  <dcterms:modified xsi:type="dcterms:W3CDTF">2025-09-29T12:34:58Z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