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714241" y="4141999"/>
            <a:ext cx="4998720" cy="961846"/>
          </a:xfrm>
        </p:spPr>
        <p:txBody>
          <a:bodyPr>
            <a:normAutofit fontScale="92500"/>
          </a:bodyPr>
          <a:lstStyle/>
          <a:p>
            <a:pPr algn="r"/>
            <a:r>
              <a:rPr lang="en-US" sz="1800" b="0" dirty="0">
                <a:solidFill>
                  <a:schemeClr val="tx1"/>
                </a:solidFill>
              </a:rPr>
              <a:t>MOHAMMED MAAZ UDDIN</a:t>
            </a:r>
          </a:p>
          <a:p>
            <a:pPr algn="r"/>
            <a:r>
              <a:rPr lang="en-IN" dirty="0"/>
              <a:t>INTERNSHIP_172663295366ea53f910591</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806891" y="2910060"/>
            <a:ext cx="6732542" cy="1037880"/>
          </a:xfrm>
        </p:spPr>
        <p:txBody>
          <a:bodyPr>
            <a:normAutofit/>
          </a:bodyPr>
          <a:lstStyle/>
          <a:p>
            <a:r>
              <a:rPr lang="en-GB" sz="3200" dirty="0"/>
              <a:t>Project Title –Netflix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074" name="Picture 2">
            <a:extLst>
              <a:ext uri="{FF2B5EF4-FFF2-40B4-BE49-F238E27FC236}">
                <a16:creationId xmlns:a16="http://schemas.microsoft.com/office/drawing/2014/main" id="{9326FBFC-02D5-2C4A-B08B-FC34FC4DD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9498" y="1275370"/>
            <a:ext cx="7241467" cy="5122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4098" name="Picture 2">
            <a:extLst>
              <a:ext uri="{FF2B5EF4-FFF2-40B4-BE49-F238E27FC236}">
                <a16:creationId xmlns:a16="http://schemas.microsoft.com/office/drawing/2014/main" id="{951A9227-CDBB-92CD-078C-5296A256B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519" y="1275370"/>
            <a:ext cx="7774927" cy="5499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7560" y="2799684"/>
            <a:ext cx="11340000" cy="700114"/>
          </a:xfrm>
          <a:prstGeom prst="rect">
            <a:avLst/>
          </a:prstGeom>
        </p:spPr>
        <p:txBody>
          <a:bodyPr anchor="ctr">
            <a:noAutofit/>
          </a:bodyPr>
          <a:lstStyle/>
          <a:p>
            <a:pPr algn="ctr"/>
            <a:r>
              <a:rPr lang="en-US" sz="66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834738" y="2108719"/>
            <a:ext cx="6723158" cy="3748049"/>
          </a:xfrm>
        </p:spPr>
        <p:txBody>
          <a:bodyPr>
            <a:normAutofit fontScale="62500" lnSpcReduction="20000"/>
          </a:bodyPr>
          <a:lstStyle/>
          <a:p>
            <a:pPr algn="just">
              <a:lnSpc>
                <a:spcPct val="120000"/>
              </a:lnSpc>
            </a:pPr>
            <a:r>
              <a:rPr lang="en-US" sz="2800" dirty="0">
                <a:latin typeface="Times New Roman" panose="02020603050405020304" pitchFamily="18" charset="0"/>
                <a:cs typeface="Times New Roman" panose="02020603050405020304" pitchFamily="18" charset="0"/>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algn="just">
              <a:lnSpc>
                <a:spcPct val="120000"/>
              </a:lnSpc>
            </a:pPr>
            <a:r>
              <a:rPr lang="en-US" sz="2800" dirty="0">
                <a:latin typeface="Times New Roman" panose="02020603050405020304" pitchFamily="18" charset="0"/>
                <a:cs typeface="Times New Roman" panose="02020603050405020304" pitchFamily="18" charset="0"/>
              </a:rPr>
              <a:t>The specific problem to be addressed in this project is </a:t>
            </a:r>
            <a:r>
              <a:rPr lang="en-US" sz="2800" b="1" dirty="0">
                <a:latin typeface="Times New Roman" panose="02020603050405020304" pitchFamily="18" charset="0"/>
                <a:cs typeface="Times New Roman" panose="02020603050405020304" pitchFamily="18" charset="0"/>
              </a:rPr>
              <a:t>'Content Trends Analysis for Strategic Recommendations</a:t>
            </a:r>
            <a:r>
              <a:rPr lang="en-US" sz="2800" dirty="0">
                <a:latin typeface="Times New Roman" panose="02020603050405020304" pitchFamily="18" charset="0"/>
                <a:cs typeface="Times New Roman" panose="02020603050405020304" pitchFamily="18" charset="0"/>
              </a:rPr>
              <a:t>'. The aim is to uncover how Netflix’s content distribution (Movies vs. TV Shows, genres, and country contributions) has evolved over the years. This will enable the identification of key genres, audience preferences, and strategic insights into global content expansion.</a:t>
            </a:r>
          </a:p>
          <a:p>
            <a:pPr algn="just">
              <a:lnSpc>
                <a:spcPct val="150000"/>
              </a:lnSpc>
            </a:pPr>
            <a:endParaRPr lang="en-IN" sz="2800" dirty="0">
              <a:latin typeface="Times New Roman" panose="02020603050405020304" pitchFamily="18" charset="0"/>
              <a:cs typeface="Times New Roman" panose="02020603050405020304" pitchFamily="18" charset="0"/>
            </a:endParaRP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52B5DC1C-F9F2-5AD0-D67C-4FA6E29A9459}"/>
              </a:ext>
            </a:extLst>
          </p:cNvPr>
          <p:cNvSpPr txBox="1"/>
          <p:nvPr/>
        </p:nvSpPr>
        <p:spPr>
          <a:xfrm>
            <a:off x="660399" y="2239346"/>
            <a:ext cx="6680719" cy="3139321"/>
          </a:xfrm>
          <a:prstGeom prst="rect">
            <a:avLst/>
          </a:prstGeom>
          <a:noFill/>
        </p:spPr>
        <p:txBody>
          <a:bodyPr wrap="square" rtlCol="0">
            <a:spAutoFit/>
          </a:bodyPr>
          <a:lstStyle/>
          <a:p>
            <a:pPr marL="285750"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Netflix is one of the leading global streaming platforms, offering a rich mix of original and licensed content. As competition grows from Amazon Prime, Disney+, and other OTT services, Netflix needs a clear view of its content strengths and gaps.</a:t>
            </a:r>
          </a:p>
          <a:p>
            <a:pPr marL="285750" indent="-285750" algn="just">
              <a:buFont typeface="Courier New" panose="02070309020205020404" pitchFamily="49" charset="0"/>
              <a:buChar char="o"/>
            </a:pPr>
            <a:endParaRPr lang="en-US" dirty="0">
              <a:latin typeface="Times New Roman" panose="02020603050405020304" pitchFamily="18" charset="0"/>
              <a:cs typeface="Times New Roman" panose="02020603050405020304" pitchFamily="18" charset="0"/>
            </a:endParaRPr>
          </a:p>
          <a:p>
            <a:pPr marL="285750" indent="-285750"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This project analyzes how Netflix’s content library—across movies, TV shows, genres, and countries—has changed over time. The insights will help reveal audience preferences, identify popular content trends, and guide strategic decisions for global content expansion.</a:t>
            </a:r>
          </a:p>
          <a:p>
            <a:pPr marL="285750" indent="-285750">
              <a:buFont typeface="Courier New" panose="02070309020205020404" pitchFamily="49" charset="0"/>
              <a:buChar char="o"/>
            </a:pPr>
            <a:endParaRPr lang="en-US"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lnSpcReduction="10000"/>
          </a:bodyPr>
          <a:lstStyle/>
          <a:p>
            <a:pPr lvl="0" algn="just" defTabSz="914400" eaLnBrk="0" fontAlgn="base" hangingPunct="0">
              <a:lnSpc>
                <a:spcPct val="120000"/>
              </a:lnSpc>
              <a:spcBef>
                <a:spcPct val="0"/>
              </a:spcBef>
              <a:spcAft>
                <a:spcPct val="0"/>
              </a:spcAft>
              <a:buClrTx/>
              <a:buSzTx/>
              <a:buFont typeface="Courier New" panose="02070309020205020404" pitchFamily="49" charset="0"/>
              <a:buChar char="o"/>
            </a:pPr>
            <a:endParaRPr lang="en-US" altLang="en-US" b="1" dirty="0">
              <a:solidFill>
                <a:schemeClr val="tx1"/>
              </a:solidFill>
              <a:latin typeface="Times New Roman" panose="02020603050405020304" pitchFamily="18" charset="0"/>
              <a:cs typeface="Times New Roman" panose="02020603050405020304" pitchFamily="18" charset="0"/>
            </a:endParaRPr>
          </a:p>
          <a:p>
            <a:pPr lvl="0" algn="just" defTabSz="914400" eaLnBrk="0" fontAlgn="base" hangingPunct="0">
              <a:lnSpc>
                <a:spcPct val="120000"/>
              </a:lnSpc>
              <a:spcBef>
                <a:spcPct val="0"/>
              </a:spcBef>
              <a:spcAft>
                <a:spcPct val="0"/>
              </a:spcAft>
              <a:buClrTx/>
              <a:buSzTx/>
              <a:buFont typeface="Courier New" panose="02070309020205020404" pitchFamily="49" charset="0"/>
              <a:buChar char="o"/>
            </a:pPr>
            <a:r>
              <a:rPr lang="en-US" altLang="en-US" b="1" dirty="0">
                <a:solidFill>
                  <a:schemeClr val="tx1"/>
                </a:solidFill>
                <a:latin typeface="Times New Roman" panose="02020603050405020304" pitchFamily="18" charset="0"/>
                <a:cs typeface="Times New Roman" panose="02020603050405020304" pitchFamily="18" charset="0"/>
              </a:rPr>
              <a:t>Netflix Strategic Teams</a:t>
            </a:r>
            <a:r>
              <a:rPr lang="en-US" altLang="en-US" dirty="0">
                <a:solidFill>
                  <a:schemeClr val="tx1"/>
                </a:solidFill>
                <a:latin typeface="Times New Roman" panose="02020603050405020304" pitchFamily="18" charset="0"/>
                <a:cs typeface="Times New Roman" panose="02020603050405020304" pitchFamily="18" charset="0"/>
              </a:rPr>
              <a:t> – Executives and decision-makers who plan content acquisition, production, and global expansion strategies.</a:t>
            </a:r>
          </a:p>
          <a:p>
            <a:pPr lvl="0" algn="just" defTabSz="914400" eaLnBrk="0" fontAlgn="base" hangingPunct="0">
              <a:lnSpc>
                <a:spcPct val="120000"/>
              </a:lnSpc>
              <a:spcBef>
                <a:spcPct val="0"/>
              </a:spcBef>
              <a:spcAft>
                <a:spcPct val="0"/>
              </a:spcAft>
              <a:buClrTx/>
              <a:buSzTx/>
              <a:buFont typeface="Courier New" panose="02070309020205020404" pitchFamily="49" charset="0"/>
              <a:buChar char="o"/>
            </a:pPr>
            <a:r>
              <a:rPr lang="en-US" altLang="en-US" b="1" dirty="0">
                <a:solidFill>
                  <a:schemeClr val="tx1"/>
                </a:solidFill>
                <a:latin typeface="Times New Roman" panose="02020603050405020304" pitchFamily="18" charset="0"/>
                <a:cs typeface="Times New Roman" panose="02020603050405020304" pitchFamily="18" charset="0"/>
              </a:rPr>
              <a:t>Content Analysts</a:t>
            </a:r>
            <a:r>
              <a:rPr lang="en-US" altLang="en-US" dirty="0">
                <a:solidFill>
                  <a:schemeClr val="tx1"/>
                </a:solidFill>
                <a:latin typeface="Times New Roman" panose="02020603050405020304" pitchFamily="18" charset="0"/>
                <a:cs typeface="Times New Roman" panose="02020603050405020304" pitchFamily="18" charset="0"/>
              </a:rPr>
              <a:t> – Teams that monitor viewing trends, genre performance, and regional content demand.</a:t>
            </a:r>
          </a:p>
          <a:p>
            <a:pPr lvl="0" algn="just" defTabSz="914400" eaLnBrk="0" fontAlgn="base" hangingPunct="0">
              <a:lnSpc>
                <a:spcPct val="120000"/>
              </a:lnSpc>
              <a:spcBef>
                <a:spcPct val="0"/>
              </a:spcBef>
              <a:spcAft>
                <a:spcPct val="0"/>
              </a:spcAft>
              <a:buClrTx/>
              <a:buSzTx/>
              <a:buFont typeface="Courier New" panose="02070309020205020404" pitchFamily="49" charset="0"/>
              <a:buChar char="o"/>
            </a:pPr>
            <a:r>
              <a:rPr lang="en-US" altLang="en-US" b="1" dirty="0">
                <a:solidFill>
                  <a:schemeClr val="tx1"/>
                </a:solidFill>
                <a:latin typeface="Times New Roman" panose="02020603050405020304" pitchFamily="18" charset="0"/>
                <a:cs typeface="Times New Roman" panose="02020603050405020304" pitchFamily="18" charset="0"/>
              </a:rPr>
              <a:t>Marketing Teams</a:t>
            </a:r>
            <a:r>
              <a:rPr lang="en-US" altLang="en-US" dirty="0">
                <a:solidFill>
                  <a:schemeClr val="tx1"/>
                </a:solidFill>
                <a:latin typeface="Times New Roman" panose="02020603050405020304" pitchFamily="18" charset="0"/>
                <a:cs typeface="Times New Roman" panose="02020603050405020304" pitchFamily="18" charset="0"/>
              </a:rPr>
              <a:t> – To tailor promotional campaigns based on popular genres, regions, and content types.</a:t>
            </a:r>
          </a:p>
          <a:p>
            <a:pPr lvl="0" algn="just" defTabSz="914400" eaLnBrk="0" fontAlgn="base" hangingPunct="0">
              <a:lnSpc>
                <a:spcPct val="120000"/>
              </a:lnSpc>
              <a:spcBef>
                <a:spcPct val="0"/>
              </a:spcBef>
              <a:spcAft>
                <a:spcPct val="0"/>
              </a:spcAft>
              <a:buClrTx/>
              <a:buSzTx/>
              <a:buFont typeface="Courier New" panose="02070309020205020404" pitchFamily="49" charset="0"/>
              <a:buChar char="o"/>
            </a:pPr>
            <a:r>
              <a:rPr lang="en-US" altLang="en-US" b="1" dirty="0">
                <a:solidFill>
                  <a:schemeClr val="tx1"/>
                </a:solidFill>
                <a:latin typeface="Times New Roman" panose="02020603050405020304" pitchFamily="18" charset="0"/>
                <a:cs typeface="Times New Roman" panose="02020603050405020304" pitchFamily="18" charset="0"/>
              </a:rPr>
              <a:t>Business Analysts &amp; Data Scientists</a:t>
            </a:r>
            <a:r>
              <a:rPr lang="en-US" altLang="en-US" dirty="0">
                <a:solidFill>
                  <a:schemeClr val="tx1"/>
                </a:solidFill>
                <a:latin typeface="Times New Roman" panose="02020603050405020304" pitchFamily="18" charset="0"/>
                <a:cs typeface="Times New Roman" panose="02020603050405020304" pitchFamily="18" charset="0"/>
              </a:rPr>
              <a:t> – Who need insights to support data-driven decision-making.</a:t>
            </a:r>
          </a:p>
          <a:p>
            <a:pPr lvl="0" algn="just" defTabSz="914400" eaLnBrk="0" fontAlgn="base" hangingPunct="0">
              <a:lnSpc>
                <a:spcPct val="120000"/>
              </a:lnSpc>
              <a:spcBef>
                <a:spcPct val="0"/>
              </a:spcBef>
              <a:spcAft>
                <a:spcPct val="0"/>
              </a:spcAft>
              <a:buClrTx/>
              <a:buSzTx/>
              <a:buFont typeface="Courier New" panose="02070309020205020404" pitchFamily="49" charset="0"/>
              <a:buChar char="o"/>
            </a:pPr>
            <a:r>
              <a:rPr lang="en-US" altLang="en-US" b="1" dirty="0">
                <a:solidFill>
                  <a:schemeClr val="tx1"/>
                </a:solidFill>
                <a:latin typeface="Times New Roman" panose="02020603050405020304" pitchFamily="18" charset="0"/>
                <a:cs typeface="Times New Roman" panose="02020603050405020304" pitchFamily="18" charset="0"/>
              </a:rPr>
              <a:t>Investors &amp; Stakeholders</a:t>
            </a:r>
            <a:r>
              <a:rPr lang="en-US" altLang="en-US" dirty="0">
                <a:solidFill>
                  <a:schemeClr val="tx1"/>
                </a:solidFill>
                <a:latin typeface="Times New Roman" panose="02020603050405020304" pitchFamily="18" charset="0"/>
                <a:cs typeface="Times New Roman" panose="02020603050405020304" pitchFamily="18" charset="0"/>
              </a:rPr>
              <a:t> – Interested in understanding growth areas and content performance.</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399" y="1385907"/>
            <a:ext cx="9027702" cy="3010024"/>
          </a:xfrm>
        </p:spPr>
        <p:txBody>
          <a:bodyPr/>
          <a:lstStyle/>
          <a:p>
            <a:pPr lvl="0" algn="just" defTabSz="914400" eaLnBrk="0" fontAlgn="base" hangingPunct="0">
              <a:spcBef>
                <a:spcPct val="0"/>
              </a:spcBef>
              <a:spcAft>
                <a:spcPct val="0"/>
              </a:spcAft>
              <a:buClrTx/>
              <a:buSzTx/>
              <a:buFont typeface="Courier New" panose="02070309020205020404" pitchFamily="49" charset="0"/>
              <a:buChar char="o"/>
            </a:pPr>
            <a:r>
              <a:rPr lang="en-US" altLang="en-US" sz="1800" b="1" dirty="0">
                <a:solidFill>
                  <a:schemeClr val="tx1"/>
                </a:solidFill>
                <a:latin typeface="Times New Roman" panose="02020603050405020304" pitchFamily="18" charset="0"/>
                <a:cs typeface="Times New Roman" panose="02020603050405020304" pitchFamily="18" charset="0"/>
              </a:rPr>
              <a:t>Python</a:t>
            </a:r>
            <a:r>
              <a:rPr lang="en-US" altLang="en-US" sz="1800" dirty="0">
                <a:solidFill>
                  <a:schemeClr val="tx1"/>
                </a:solidFill>
                <a:latin typeface="Times New Roman" panose="02020603050405020304" pitchFamily="18" charset="0"/>
                <a:cs typeface="Times New Roman" panose="02020603050405020304" pitchFamily="18" charset="0"/>
              </a:rPr>
              <a:t> – For data processing, analysis, and visualization.</a:t>
            </a:r>
          </a:p>
          <a:p>
            <a:pPr lvl="0" algn="just" defTabSz="914400" eaLnBrk="0" fontAlgn="base" hangingPunct="0">
              <a:spcBef>
                <a:spcPct val="0"/>
              </a:spcBef>
              <a:spcAft>
                <a:spcPct val="0"/>
              </a:spcAft>
              <a:buClrTx/>
              <a:buSzTx/>
              <a:buFont typeface="Courier New" panose="02070309020205020404" pitchFamily="49" charset="0"/>
              <a:buChar char="o"/>
            </a:pPr>
            <a:r>
              <a:rPr lang="en-US" altLang="en-US" sz="1800" b="1" dirty="0">
                <a:solidFill>
                  <a:schemeClr val="tx1"/>
                </a:solidFill>
                <a:latin typeface="Times New Roman" panose="02020603050405020304" pitchFamily="18" charset="0"/>
                <a:cs typeface="Times New Roman" panose="02020603050405020304" pitchFamily="18" charset="0"/>
              </a:rPr>
              <a:t>Pandas</a:t>
            </a:r>
            <a:r>
              <a:rPr lang="en-US" altLang="en-US" sz="1800" dirty="0">
                <a:solidFill>
                  <a:schemeClr val="tx1"/>
                </a:solidFill>
                <a:latin typeface="Times New Roman" panose="02020603050405020304" pitchFamily="18" charset="0"/>
                <a:cs typeface="Times New Roman" panose="02020603050405020304" pitchFamily="18" charset="0"/>
              </a:rPr>
              <a:t> – To clean, organize, and manipulate the dataset.</a:t>
            </a:r>
          </a:p>
          <a:p>
            <a:pPr lvl="0" algn="just" defTabSz="914400" eaLnBrk="0" fontAlgn="base" hangingPunct="0">
              <a:spcBef>
                <a:spcPct val="0"/>
              </a:spcBef>
              <a:spcAft>
                <a:spcPct val="0"/>
              </a:spcAft>
              <a:buClrTx/>
              <a:buSzTx/>
              <a:buFont typeface="Courier New" panose="02070309020205020404" pitchFamily="49" charset="0"/>
              <a:buChar char="o"/>
            </a:pPr>
            <a:r>
              <a:rPr lang="en-US" altLang="en-US" sz="1800" b="1" dirty="0">
                <a:solidFill>
                  <a:schemeClr val="tx1"/>
                </a:solidFill>
                <a:latin typeface="Times New Roman" panose="02020603050405020304" pitchFamily="18" charset="0"/>
                <a:cs typeface="Times New Roman" panose="02020603050405020304" pitchFamily="18" charset="0"/>
              </a:rPr>
              <a:t>NumPy</a:t>
            </a:r>
            <a:r>
              <a:rPr lang="en-US" altLang="en-US" sz="1800" dirty="0">
                <a:solidFill>
                  <a:schemeClr val="tx1"/>
                </a:solidFill>
                <a:latin typeface="Times New Roman" panose="02020603050405020304" pitchFamily="18" charset="0"/>
                <a:cs typeface="Times New Roman" panose="02020603050405020304" pitchFamily="18" charset="0"/>
              </a:rPr>
              <a:t> – For numerical computations and statistical analysis.</a:t>
            </a:r>
          </a:p>
          <a:p>
            <a:pPr lvl="0" algn="just" defTabSz="914400" eaLnBrk="0" fontAlgn="base" hangingPunct="0">
              <a:spcBef>
                <a:spcPct val="0"/>
              </a:spcBef>
              <a:spcAft>
                <a:spcPct val="0"/>
              </a:spcAft>
              <a:buClrTx/>
              <a:buSzTx/>
              <a:buFont typeface="Courier New" panose="02070309020205020404" pitchFamily="49" charset="0"/>
              <a:buChar char="o"/>
            </a:pPr>
            <a:r>
              <a:rPr lang="en-US" altLang="en-US" sz="1800" b="1" dirty="0">
                <a:solidFill>
                  <a:schemeClr val="tx1"/>
                </a:solidFill>
                <a:latin typeface="Times New Roman" panose="02020603050405020304" pitchFamily="18" charset="0"/>
                <a:cs typeface="Times New Roman" panose="02020603050405020304" pitchFamily="18" charset="0"/>
              </a:rPr>
              <a:t>Matplotlib &amp; Seaborn</a:t>
            </a:r>
            <a:r>
              <a:rPr lang="en-US" altLang="en-US" sz="1800" dirty="0">
                <a:solidFill>
                  <a:schemeClr val="tx1"/>
                </a:solidFill>
                <a:latin typeface="Times New Roman" panose="02020603050405020304" pitchFamily="18" charset="0"/>
                <a:cs typeface="Times New Roman" panose="02020603050405020304" pitchFamily="18" charset="0"/>
              </a:rPr>
              <a:t> – To create visualizations showing trends in Netflix’s content library.</a:t>
            </a:r>
          </a:p>
          <a:p>
            <a:pPr lvl="0" algn="just" defTabSz="914400" eaLnBrk="0" fontAlgn="base" hangingPunct="0">
              <a:spcBef>
                <a:spcPct val="0"/>
              </a:spcBef>
              <a:spcAft>
                <a:spcPct val="0"/>
              </a:spcAft>
              <a:buClrTx/>
              <a:buSzTx/>
              <a:buFont typeface="Courier New" panose="02070309020205020404" pitchFamily="49" charset="0"/>
              <a:buChar char="o"/>
            </a:pPr>
            <a:r>
              <a:rPr lang="en-US" altLang="en-US" sz="1800" b="1" dirty="0">
                <a:solidFill>
                  <a:schemeClr val="tx1"/>
                </a:solidFill>
                <a:latin typeface="Times New Roman" panose="02020603050405020304" pitchFamily="18" charset="0"/>
                <a:cs typeface="Times New Roman" panose="02020603050405020304" pitchFamily="18" charset="0"/>
              </a:rPr>
              <a:t>Google </a:t>
            </a:r>
            <a:r>
              <a:rPr lang="en-US" altLang="en-US" sz="1800" b="1" dirty="0" err="1">
                <a:solidFill>
                  <a:schemeClr val="tx1"/>
                </a:solidFill>
                <a:latin typeface="Times New Roman" panose="02020603050405020304" pitchFamily="18" charset="0"/>
                <a:cs typeface="Times New Roman" panose="02020603050405020304" pitchFamily="18" charset="0"/>
              </a:rPr>
              <a:t>Colab</a:t>
            </a:r>
            <a:r>
              <a:rPr lang="en-US" altLang="en-US" sz="1800" dirty="0">
                <a:solidFill>
                  <a:schemeClr val="tx1"/>
                </a:solidFill>
                <a:latin typeface="Times New Roman" panose="02020603050405020304" pitchFamily="18" charset="0"/>
                <a:cs typeface="Times New Roman" panose="02020603050405020304" pitchFamily="18" charset="0"/>
              </a:rPr>
              <a:t> – For interactive analysis and project presentation.</a:t>
            </a:r>
          </a:p>
          <a:p>
            <a:pPr lvl="0" algn="just" defTabSz="914400" eaLnBrk="0" fontAlgn="base" hangingPunct="0">
              <a:spcBef>
                <a:spcPct val="0"/>
              </a:spcBef>
              <a:spcAft>
                <a:spcPct val="0"/>
              </a:spcAft>
              <a:buClrTx/>
              <a:buSzTx/>
              <a:buFont typeface="Courier New" panose="02070309020205020404" pitchFamily="49" charset="0"/>
              <a:buChar char="o"/>
            </a:pPr>
            <a:r>
              <a:rPr lang="en-US" altLang="en-US" sz="1800" b="1" dirty="0">
                <a:solidFill>
                  <a:schemeClr val="tx1"/>
                </a:solidFill>
                <a:latin typeface="Times New Roman" panose="02020603050405020304" pitchFamily="18" charset="0"/>
                <a:cs typeface="Times New Roman" panose="02020603050405020304" pitchFamily="18" charset="0"/>
              </a:rPr>
              <a:t>Git &amp; GitHub</a:t>
            </a:r>
            <a:r>
              <a:rPr lang="en-US" altLang="en-US" sz="1800" dirty="0">
                <a:solidFill>
                  <a:schemeClr val="tx1"/>
                </a:solidFill>
                <a:latin typeface="Times New Roman" panose="02020603050405020304" pitchFamily="18" charset="0"/>
                <a:cs typeface="Times New Roman" panose="02020603050405020304" pitchFamily="18" charset="0"/>
              </a:rPr>
              <a:t> – For version control and project collaboration.</a:t>
            </a:r>
          </a:p>
          <a:p>
            <a:pPr lvl="1">
              <a:lnSpc>
                <a:spcPct val="150000"/>
              </a:lnSpc>
              <a:buFont typeface="Courier New" panose="02070309020205020404" pitchFamily="49" charset="0"/>
              <a:buChar char="o"/>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 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026" name="Picture 2">
            <a:extLst>
              <a:ext uri="{FF2B5EF4-FFF2-40B4-BE49-F238E27FC236}">
                <a16:creationId xmlns:a16="http://schemas.microsoft.com/office/drawing/2014/main" id="{308C768E-6AD9-6E1B-0D08-E8003DD52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813" y="1188826"/>
            <a:ext cx="7099591" cy="5298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 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98757CE3-31AE-C049-5135-3E2D72513ACA}"/>
              </a:ext>
            </a:extLst>
          </p:cNvPr>
          <p:cNvPicPr>
            <a:picLocks noChangeAspect="1"/>
          </p:cNvPicPr>
          <p:nvPr/>
        </p:nvPicPr>
        <p:blipFill>
          <a:blip r:embed="rId3"/>
          <a:stretch>
            <a:fillRect/>
          </a:stretch>
        </p:blipFill>
        <p:spPr>
          <a:xfrm>
            <a:off x="976564" y="1201586"/>
            <a:ext cx="8205382" cy="4924899"/>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 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050" name="Picture 2">
            <a:extLst>
              <a:ext uri="{FF2B5EF4-FFF2-40B4-BE49-F238E27FC236}">
                <a16:creationId xmlns:a16="http://schemas.microsoft.com/office/drawing/2014/main" id="{43D99927-676B-ADDD-1C0A-B1F521F76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519" y="1183671"/>
            <a:ext cx="6186098" cy="528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1967609"/>
            <a:ext cx="8327505" cy="2579557"/>
          </a:xfrm>
        </p:spPr>
        <p:txBody>
          <a:bodyPr vert="horz" lIns="91440" tIns="45720" rIns="91440" bIns="45720" rtlCol="0" anchor="t">
            <a:normAutofit/>
          </a:bodyPr>
          <a:lstStyle/>
          <a:p>
            <a:pPr marL="0" indent="0">
              <a:buNone/>
            </a:pPr>
            <a:r>
              <a:rPr lang="en-US" b="1" dirty="0">
                <a:solidFill>
                  <a:schemeClr val="tx1"/>
                </a:solidFill>
                <a:latin typeface="Times New Roman" panose="02020603050405020304" pitchFamily="18" charset="0"/>
                <a:cs typeface="Times New Roman" panose="02020603050405020304" pitchFamily="18" charset="0"/>
              </a:rPr>
              <a:t>GitHub URL:</a:t>
            </a:r>
          </a:p>
          <a:p>
            <a:pPr marL="0" indent="0">
              <a:buNone/>
            </a:pPr>
            <a:r>
              <a:rPr lang="en-US" dirty="0"/>
              <a:t>https://github.com/uddinmohammedmaaz-code/VOIS_AICTE_Oct2025_MajorProject_-MOHAMMED-MAAZ-UDDIN.git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595</TotalTime>
  <Words>437</Words>
  <Application>Microsoft Office PowerPoint</Application>
  <PresentationFormat>Widescreen</PresentationFormat>
  <Paragraphs>36</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Courier New</vt:lpstr>
      <vt:lpstr>Times New Roman</vt:lpstr>
      <vt:lpstr>Trebuchet MS</vt:lpstr>
      <vt:lpstr>Wingdings</vt:lpstr>
      <vt:lpstr>Wingdings 3</vt:lpstr>
      <vt:lpstr>Facet</vt:lpstr>
      <vt:lpstr>Project Title –Netflix Data Analysis</vt:lpstr>
      <vt:lpstr>PROBLEM  STATEMENT</vt:lpstr>
      <vt:lpstr>Project Description  </vt:lpstr>
      <vt:lpstr>WHO ARE THE END USERS?</vt:lpstr>
      <vt:lpstr>Technology Used</vt:lpstr>
      <vt:lpstr>RESULT 1 </vt:lpstr>
      <vt:lpstr>RESULT 2</vt:lpstr>
      <vt:lpstr>RESULT 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MOHAMMED MAAZ UDDIN</cp:lastModifiedBy>
  <cp:revision>107</cp:revision>
  <dcterms:created xsi:type="dcterms:W3CDTF">2021-07-11T13:13:15Z</dcterms:created>
  <dcterms:modified xsi:type="dcterms:W3CDTF">2025-10-07T06:07:56Z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