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70" r:id="rId6"/>
    <p:sldId id="262" r:id="rId7"/>
    <p:sldId id="2146847062" r:id="rId8"/>
    <p:sldId id="2146847058" r:id="rId9"/>
    <p:sldId id="2146847063" r:id="rId10"/>
    <p:sldId id="2146847057" r:id="rId11"/>
    <p:sldId id="267" r:id="rId12"/>
    <p:sldId id="2146847066" r:id="rId13"/>
    <p:sldId id="2146847068" r:id="rId14"/>
    <p:sldId id="2146847067" r:id="rId15"/>
    <p:sldId id="2146847069" r:id="rId16"/>
    <p:sldId id="268" r:id="rId17"/>
    <p:sldId id="2146847064" r:id="rId18"/>
    <p:sldId id="2146847055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74" d="100"/>
          <a:sy n="74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No.7 – AI Agent for Digital Financial Literacy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IBM CLOUD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6645" y="3884687"/>
            <a:ext cx="1066208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:-   UDDIP BISHT  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-  PANIPAT INSTITUTE OF ENGINEERING &amp; TECHNOLOGY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-  B.TECH ( COMPUTER SCIENCE &amp; ENGINEERING 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86204-57E2-9491-0F80-54D2816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8E62B-0ED3-E051-1609-26B8B109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B5AB52-130B-E8EF-8237-A1D01E23B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853" y="1301750"/>
            <a:ext cx="8304294" cy="4673600"/>
          </a:xfrm>
        </p:spPr>
      </p:pic>
    </p:spTree>
    <p:extLst>
      <p:ext uri="{BB962C8B-B14F-4D97-AF65-F5344CB8AC3E}">
        <p14:creationId xmlns:p14="http://schemas.microsoft.com/office/powerpoint/2010/main" val="79280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E2481-97DC-C5A2-D70E-8B8F5882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34478C-689B-CBA6-33E7-DF28BCEC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38449-0E04-B3A0-3580-5732B3B3B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48" y="1310459"/>
            <a:ext cx="8381904" cy="4673600"/>
          </a:xfrm>
        </p:spPr>
      </p:pic>
    </p:spTree>
    <p:extLst>
      <p:ext uri="{BB962C8B-B14F-4D97-AF65-F5344CB8AC3E}">
        <p14:creationId xmlns:p14="http://schemas.microsoft.com/office/powerpoint/2010/main" val="210136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4588-52B2-75A4-888D-AFA5BB112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77A25-6BB9-3360-4AAC-BE8DC1C4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88C32-3ED1-CA8C-DFD7-1AE0E82B1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1301750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185843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305435" indent="-305435"/>
            <a:r>
              <a:rPr lang="en-US" sz="2000" dirty="0"/>
              <a:t>The AI Agent for Digital Financial Literacy successfully addresses the gap in accessible, trustworthy, and multilingual financial education. By leveraging IBM Watsonx.ai and RAG architecture, the system provides real-time, document-backed answers to users in natural language. It helps reduce fraud risk, increases financial confidence, and promotes digital inclusion across diverse user groups.</a:t>
            </a:r>
          </a:p>
          <a:p>
            <a:pPr marL="305435" indent="-305435"/>
            <a:r>
              <a:rPr lang="en-US" sz="2000" dirty="0"/>
              <a:t>This AI-driven RAG-based assistant ensures financial literacy is not only informative but also accessible, reliable, and culturally inclusive. With verified data sources, multilingual interaction, and IBM's AI cloud ecosystem, </a:t>
            </a:r>
            <a:r>
              <a:rPr lang="en-US" sz="2000" b="1" dirty="0" err="1"/>
              <a:t>DigiFinance</a:t>
            </a:r>
            <a:r>
              <a:rPr lang="en-US" sz="2000" b="1" dirty="0"/>
              <a:t> Buddy</a:t>
            </a:r>
            <a:r>
              <a:rPr lang="en-US" sz="2000" dirty="0"/>
              <a:t> builds confidence in users to safely navigate the digital finance landscape.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7560"/>
            <a:ext cx="10627915" cy="4325420"/>
          </a:xfrm>
        </p:spPr>
        <p:txBody>
          <a:bodyPr>
            <a:normAutofit/>
          </a:bodyPr>
          <a:lstStyle/>
          <a:p>
            <a:r>
              <a:rPr lang="en-IN" sz="3000" b="1" dirty="0"/>
              <a:t>GitHub repo Link :-   </a:t>
            </a:r>
          </a:p>
          <a:p>
            <a:pPr marL="0" indent="0">
              <a:buNone/>
            </a:pPr>
            <a:r>
              <a:rPr lang="en-IN" sz="3000" b="1" dirty="0"/>
              <a:t>       </a:t>
            </a:r>
            <a:r>
              <a:rPr lang="en-IN" sz="3000" b="1" dirty="0">
                <a:highlight>
                  <a:srgbClr val="FFFF00"/>
                </a:highlight>
              </a:rPr>
              <a:t>   https://github.com/uddipbisht/AI-Agent-for-Digital-Financial-Literacy-Project.git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🛣️ Future Scope</a:t>
            </a:r>
          </a:p>
          <a:p>
            <a:r>
              <a:rPr lang="en-IN" sz="2800" dirty="0"/>
              <a:t>📱 WhatsApp or mobile app integration</a:t>
            </a:r>
          </a:p>
          <a:p>
            <a:r>
              <a:rPr lang="en-IN" sz="2800" dirty="0"/>
              <a:t>🗣️ Voice input (speech-to-text)</a:t>
            </a:r>
          </a:p>
          <a:p>
            <a:r>
              <a:rPr lang="en-IN" sz="2800" dirty="0"/>
              <a:t>📊 Auto-generated financial summaries</a:t>
            </a:r>
          </a:p>
          <a:p>
            <a:r>
              <a:rPr lang="en-IN" sz="2800" dirty="0"/>
              <a:t>📰 Region-based financial updates</a:t>
            </a:r>
          </a:p>
          <a:p>
            <a:r>
              <a:rPr lang="en-IN" sz="2800" dirty="0"/>
              <a:t>🌐 Expanded multilingual support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1" y="88265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3414736" cy="1267438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B050"/>
                </a:solidFill>
              </a:rPr>
              <a:t>Certificate (getting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96614-2400-7041-DF40-E48ECA51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989" y="702156"/>
            <a:ext cx="7393636" cy="55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3259288" cy="77366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B050"/>
                </a:solidFill>
              </a:rPr>
              <a:t>Certificate (Journey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CE6AE-3D88-1490-E586-9FE2BC16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17" y="665431"/>
            <a:ext cx="7340559" cy="55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3351615" cy="1032801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B050"/>
                </a:solidFill>
              </a:rPr>
              <a:t>Certificate (RAG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0F616-787F-0B17-A40D-D3208D2B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25" y="1232452"/>
            <a:ext cx="7918882" cy="48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534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6" cy="4259042"/>
          </a:xfrm>
        </p:spPr>
        <p:txBody>
          <a:bodyPr>
            <a:normAutofit/>
          </a:bodyPr>
          <a:lstStyle/>
          <a:p>
            <a:r>
              <a:rPr lang="en-US" sz="2800" dirty="0"/>
              <a:t>To build an </a:t>
            </a:r>
            <a:r>
              <a:rPr lang="en-US" sz="2800" b="1" dirty="0"/>
              <a:t>AI Agent powered by Retrieval-Augmented Generation (RAG)</a:t>
            </a:r>
            <a:r>
              <a:rPr lang="en-US" sz="2800" dirty="0"/>
              <a:t> that enhances </a:t>
            </a:r>
            <a:r>
              <a:rPr lang="en-US" sz="2800" b="1" dirty="0"/>
              <a:t>digital financial literacy</a:t>
            </a:r>
            <a:r>
              <a:rPr lang="en-US" sz="2800" dirty="0"/>
              <a:t> by retrieving trustworthy content related to UPI, online scams, interest rates, budgeting, and personal finance from government and educational platforms. The agent aims to educate users and make digital finance </a:t>
            </a:r>
            <a:r>
              <a:rPr lang="en-US" sz="2800" b="1" dirty="0"/>
              <a:t>inclusive, safe, and easy to understand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b="1" dirty="0"/>
              <a:t>🧠 Technologies Used :-</a:t>
            </a:r>
          </a:p>
          <a:p>
            <a:r>
              <a:rPr lang="en-IN" sz="2800" dirty="0"/>
              <a:t>IBM Watsonx.ai Studio</a:t>
            </a:r>
          </a:p>
          <a:p>
            <a:r>
              <a:rPr lang="en-IN" sz="2800" dirty="0"/>
              <a:t>IBM Granite Foundation Model (LLM)</a:t>
            </a:r>
          </a:p>
          <a:p>
            <a:r>
              <a:rPr lang="en-IN" sz="2800" dirty="0"/>
              <a:t>Vector Index for RAG</a:t>
            </a:r>
          </a:p>
          <a:p>
            <a:r>
              <a:rPr lang="en-IN" sz="2800" dirty="0"/>
              <a:t>PDF documents from RBI/NPCI/official sources</a:t>
            </a:r>
          </a:p>
          <a:p>
            <a:r>
              <a:rPr lang="en-IN" sz="2800" dirty="0"/>
              <a:t>Natural Language Processing (NLP)</a:t>
            </a:r>
          </a:p>
          <a:p>
            <a:r>
              <a:rPr lang="en-IN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343525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IN" sz="2800" b="1" dirty="0">
                <a:latin typeface="-apple-system"/>
              </a:rPr>
              <a:t>☁️ IBM Cloud Services Used :-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-apple-system"/>
              </a:rPr>
              <a:t>Watsonx.ai Studio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-apple-system"/>
              </a:rPr>
              <a:t>IBM Granite Model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 err="1">
                <a:latin typeface="-apple-system"/>
              </a:rPr>
              <a:t>Watsonx</a:t>
            </a:r>
            <a:r>
              <a:rPr lang="en-IN" sz="2800" dirty="0">
                <a:latin typeface="-apple-system"/>
              </a:rPr>
              <a:t> Vector Index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-apple-system"/>
              </a:rPr>
              <a:t>IBM Cloud Lite Account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-apple-system"/>
              </a:rPr>
              <a:t>IBM Cloud IAM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-apple-system"/>
              </a:rPr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✅ Uses RAG to fetch answers from RBI/NPCI PDFs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✅ Fully hosted on IBM Cloud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✅ Handles unrelated questions gracefully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✅ Multilingual-ready with Watson Translator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✅ Educates users on digital financial safety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✅ Personalized &amp; secure financial advice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07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General public seeking financial clarity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Rural &amp; semi-urban citizens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Students &amp; young professionals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First-time UPI and digital banking users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NGOs &amp; government outreach programs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Self-help groups / women collectives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Customer service centers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Educators / Institutions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4979C7-3263-1763-6C74-21C03D1C7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149" y="1301750"/>
            <a:ext cx="8319701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F664-BE46-4DFE-C3AF-4E4125964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7A0494-1778-D1A2-E913-30A632B1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2D0954-61DE-F288-2823-232993233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1301750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37162471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291</TotalTime>
  <Words>470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Problem Statement No.7 – AI Agent for Digital Financial Literacy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</vt:lpstr>
      <vt:lpstr>Result</vt:lpstr>
      <vt:lpstr>Result</vt:lpstr>
      <vt:lpstr>Result</vt:lpstr>
      <vt:lpstr>Result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uddip bisht</cp:lastModifiedBy>
  <cp:revision>25</cp:revision>
  <dcterms:created xsi:type="dcterms:W3CDTF">2021-05-26T16:50:10Z</dcterms:created>
  <dcterms:modified xsi:type="dcterms:W3CDTF">2025-08-04T13:56:37Z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