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63" r:id="rId4"/>
    <p:sldId id="259" r:id="rId5"/>
    <p:sldId id="258" r:id="rId6"/>
    <p:sldId id="257" r:id="rId7"/>
    <p:sldId id="265"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995" autoAdjust="0"/>
    <p:restoredTop sz="94660"/>
  </p:normalViewPr>
  <p:slideViewPr>
    <p:cSldViewPr snapToGrid="0">
      <p:cViewPr varScale="1">
        <p:scale>
          <a:sx n="82" d="100"/>
          <a:sy n="82" d="100"/>
        </p:scale>
        <p:origin x="119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17D040-C8D8-480B-AEF4-96C75B5B6AE7}" type="datetimeFigureOut">
              <a:rPr lang="en-IN" smtClean="0"/>
              <a:t>09-04-2023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CF8DF7-BA12-426A-BA4C-B17E13737DD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17D040-C8D8-480B-AEF4-96C75B5B6AE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F8DF7-BA12-426A-BA4C-B17E13737DD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17D040-C8D8-480B-AEF4-96C75B5B6AE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F8DF7-BA12-426A-BA4C-B17E13737DD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17D040-C8D8-480B-AEF4-96C75B5B6AE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F8DF7-BA12-426A-BA4C-B17E13737DD2}"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817D040-C8D8-480B-AEF4-96C75B5B6AE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CF8DF7-BA12-426A-BA4C-B17E13737DD2}"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817D040-C8D8-480B-AEF4-96C75B5B6AE7}"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F8DF7-BA12-426A-BA4C-B17E13737DD2}"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817D040-C8D8-480B-AEF4-96C75B5B6AE7}"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CF8DF7-BA12-426A-BA4C-B17E13737DD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17D040-C8D8-480B-AEF4-96C75B5B6AE7}"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CF8DF7-BA12-426A-BA4C-B17E13737DD2}"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7D040-C8D8-480B-AEF4-96C75B5B6AE7}"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CF8DF7-BA12-426A-BA4C-B17E13737DD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7817D040-C8D8-480B-AEF4-96C75B5B6AE7}"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CF8DF7-BA12-426A-BA4C-B17E13737DD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817D040-C8D8-480B-AEF4-96C75B5B6AE7}" type="datetimeFigureOut">
              <a:rPr lang="en-IN" smtClean="0"/>
              <a:t>09-04-2023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CF8DF7-BA12-426A-BA4C-B17E13737DD2}"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2000"/>
              </a:schemeClr>
            </a:gs>
            <a:gs pos="25000">
              <a:srgbClr val="21D6E0"/>
            </a:gs>
            <a:gs pos="75000">
              <a:srgbClr val="0087E6"/>
            </a:gs>
            <a:gs pos="100000">
              <a:srgbClr val="005CBF"/>
            </a:gs>
          </a:gsLst>
          <a:lin ang="5400000" scaled="0"/>
          <a:tileRect l="-100000" b="-100000"/>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7817D040-C8D8-480B-AEF4-96C75B5B6AE7}" type="datetimeFigureOut">
              <a:rPr lang="en-IN" smtClean="0"/>
              <a:t>09-04-2023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0CF8DF7-BA12-426A-BA4C-B17E13737DD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053F-8662-45B9-BA0F-2185F0035A00}"/>
              </a:ext>
            </a:extLst>
          </p:cNvPr>
          <p:cNvSpPr>
            <a:spLocks noGrp="1"/>
          </p:cNvSpPr>
          <p:nvPr>
            <p:ph type="ctrTitle"/>
          </p:nvPr>
        </p:nvSpPr>
        <p:spPr>
          <a:xfrm>
            <a:off x="2230521" y="124513"/>
            <a:ext cx="7488911" cy="749860"/>
          </a:xfrm>
        </p:spPr>
        <p:txBody>
          <a:bodyPr>
            <a:normAutofit fontScale="90000"/>
          </a:bodyPr>
          <a:lstStyle/>
          <a:p>
            <a:pPr algn="ct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4000" b="1" i="0" u="none" strike="noStrike" baseline="0" dirty="0">
                <a:solidFill>
                  <a:srgbClr val="000000"/>
                </a:solidFill>
                <a:latin typeface="Stencil" panose="040409050D0802020404" pitchFamily="82" charset="0"/>
              </a:rPr>
              <a:t>ASANSOL ENGINEERING COLLEGE </a:t>
            </a:r>
            <a:endParaRPr lang="en-IN" sz="3200" b="1" dirty="0">
              <a:latin typeface="Stencil" panose="040409050D0802020404" pitchFamily="82" charset="0"/>
            </a:endParaRPr>
          </a:p>
        </p:txBody>
      </p:sp>
      <p:sp>
        <p:nvSpPr>
          <p:cNvPr id="3" name="Subtitle 2">
            <a:extLst>
              <a:ext uri="{FF2B5EF4-FFF2-40B4-BE49-F238E27FC236}">
                <a16:creationId xmlns:a16="http://schemas.microsoft.com/office/drawing/2014/main" id="{B866C234-396B-48AD-9058-72A5F64C428D}"/>
              </a:ext>
            </a:extLst>
          </p:cNvPr>
          <p:cNvSpPr>
            <a:spLocks noGrp="1"/>
          </p:cNvSpPr>
          <p:nvPr>
            <p:ph type="subTitle" idx="1"/>
          </p:nvPr>
        </p:nvSpPr>
        <p:spPr>
          <a:xfrm>
            <a:off x="1792405" y="2402378"/>
            <a:ext cx="8129831" cy="1746737"/>
          </a:xfrm>
        </p:spPr>
        <p:txBody>
          <a:bodyPr>
            <a:normAutofit fontScale="77500" lnSpcReduction="20000"/>
          </a:bodyPr>
          <a:lstStyle/>
          <a:p>
            <a:r>
              <a:rPr lang="en-IN" sz="6600" b="1" dirty="0">
                <a:latin typeface="Algerian" panose="04020705040A02060702" pitchFamily="82" charset="0"/>
              </a:rPr>
              <a:t>  WIRELESS NOTICEBOARD </a:t>
            </a:r>
          </a:p>
          <a:p>
            <a:r>
              <a:rPr lang="en-IN" sz="6600" b="1" dirty="0">
                <a:latin typeface="Algerian" panose="04020705040A02060702" pitchFamily="82" charset="0"/>
              </a:rPr>
              <a:t>           Using Arduino</a:t>
            </a:r>
          </a:p>
        </p:txBody>
      </p:sp>
      <p:sp>
        <p:nvSpPr>
          <p:cNvPr id="6" name="TextBox 5">
            <a:extLst>
              <a:ext uri="{FF2B5EF4-FFF2-40B4-BE49-F238E27FC236}">
                <a16:creationId xmlns:a16="http://schemas.microsoft.com/office/drawing/2014/main" id="{50D8F2B1-A3E6-4494-985E-FD24449D29BA}"/>
              </a:ext>
            </a:extLst>
          </p:cNvPr>
          <p:cNvSpPr txBox="1"/>
          <p:nvPr/>
        </p:nvSpPr>
        <p:spPr>
          <a:xfrm>
            <a:off x="2069869" y="1703702"/>
            <a:ext cx="11359626" cy="584775"/>
          </a:xfrm>
          <a:prstGeom prst="rect">
            <a:avLst/>
          </a:prstGeom>
          <a:noFill/>
        </p:spPr>
        <p:txBody>
          <a:bodyPr wrap="square" rtlCol="0">
            <a:spAutoFit/>
          </a:bodyPr>
          <a:lstStyle/>
          <a:p>
            <a:r>
              <a:rPr lang="en-IN" sz="3200" b="1" i="1" u="none" strike="noStrike" baseline="0" dirty="0">
                <a:solidFill>
                  <a:srgbClr val="FF0000"/>
                </a:solidFill>
                <a:latin typeface="Arial Rounded MT Bold" panose="020F0704030504030204" pitchFamily="34" charset="0"/>
              </a:rPr>
              <a:t>INNOVATIVE </a:t>
            </a:r>
            <a:r>
              <a:rPr lang="en-IN" sz="3200" b="1" i="1" dirty="0">
                <a:solidFill>
                  <a:srgbClr val="FF0000"/>
                </a:solidFill>
                <a:latin typeface="Arial Rounded MT Bold" panose="020F0704030504030204" pitchFamily="34" charset="0"/>
              </a:rPr>
              <a:t> MODEL MAKING  COMPETITION</a:t>
            </a:r>
            <a:endParaRPr lang="en-IN" sz="3200" i="1"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332FB5B0-3AAA-4795-B00A-FD21A8B81426}"/>
              </a:ext>
            </a:extLst>
          </p:cNvPr>
          <p:cNvPicPr>
            <a:picLocks noChangeAspect="1"/>
          </p:cNvPicPr>
          <p:nvPr/>
        </p:nvPicPr>
        <p:blipFill>
          <a:blip r:embed="rId2"/>
          <a:stretch>
            <a:fillRect/>
          </a:stretch>
        </p:blipFill>
        <p:spPr>
          <a:xfrm>
            <a:off x="324213" y="144799"/>
            <a:ext cx="1468192" cy="1459149"/>
          </a:xfrm>
          <a:prstGeom prst="rect">
            <a:avLst/>
          </a:prstGeom>
        </p:spPr>
      </p:pic>
      <p:pic>
        <p:nvPicPr>
          <p:cNvPr id="1026" name="Picture 2" descr="logo">
            <a:extLst>
              <a:ext uri="{FF2B5EF4-FFF2-40B4-BE49-F238E27FC236}">
                <a16:creationId xmlns:a16="http://schemas.microsoft.com/office/drawing/2014/main" id="{7BD6B305-1119-47CB-B8D3-AC16C907E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28" y="4890894"/>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chno India Logo Png Transparent Images Free">
            <a:extLst>
              <a:ext uri="{FF2B5EF4-FFF2-40B4-BE49-F238E27FC236}">
                <a16:creationId xmlns:a16="http://schemas.microsoft.com/office/drawing/2014/main" id="{E65594CD-E9CA-4DE0-8283-FD005FBDC3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80203" y="5000750"/>
            <a:ext cx="1436050" cy="1436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79D9D3D-64F7-4DB5-87A0-ABF5FA98E326}"/>
              </a:ext>
            </a:extLst>
          </p:cNvPr>
          <p:cNvSpPr txBox="1"/>
          <p:nvPr/>
        </p:nvSpPr>
        <p:spPr>
          <a:xfrm>
            <a:off x="2305316" y="3791668"/>
            <a:ext cx="7189694" cy="1569660"/>
          </a:xfrm>
          <a:prstGeom prst="rect">
            <a:avLst/>
          </a:prstGeom>
          <a:noFill/>
        </p:spPr>
        <p:txBody>
          <a:bodyPr wrap="square" rtlCol="0">
            <a:spAutoFit/>
          </a:bodyPr>
          <a:lstStyle/>
          <a:p>
            <a:pPr algn="ctr"/>
            <a:r>
              <a:rPr lang="en-IN" sz="4800" b="1" dirty="0">
                <a:solidFill>
                  <a:schemeClr val="tx1">
                    <a:lumMod val="95000"/>
                    <a:lumOff val="5000"/>
                  </a:schemeClr>
                </a:solidFill>
                <a:latin typeface="Rockwell Extra Bold" panose="02060903040505020403" pitchFamily="18" charset="0"/>
              </a:rPr>
              <a:t>BY </a:t>
            </a:r>
          </a:p>
          <a:p>
            <a:pPr algn="ctr"/>
            <a:r>
              <a:rPr lang="en-IN" sz="4800" b="1" dirty="0">
                <a:solidFill>
                  <a:schemeClr val="tx1">
                    <a:lumMod val="95000"/>
                    <a:lumOff val="5000"/>
                  </a:schemeClr>
                </a:solidFill>
                <a:latin typeface="Rockwell Extra Bold" panose="02060903040505020403" pitchFamily="18" charset="0"/>
              </a:rPr>
              <a:t>CORE FOUR</a:t>
            </a:r>
          </a:p>
        </p:txBody>
      </p:sp>
    </p:spTree>
    <p:extLst>
      <p:ext uri="{BB962C8B-B14F-4D97-AF65-F5344CB8AC3E}">
        <p14:creationId xmlns:p14="http://schemas.microsoft.com/office/powerpoint/2010/main" val="18511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C2E9F3C-0821-4D92-A648-110190AAC1D2}"/>
              </a:ext>
            </a:extLst>
          </p:cNvPr>
          <p:cNvSpPr txBox="1"/>
          <p:nvPr/>
        </p:nvSpPr>
        <p:spPr>
          <a:xfrm>
            <a:off x="3344779" y="27118"/>
            <a:ext cx="5502442" cy="707886"/>
          </a:xfrm>
          <a:prstGeom prst="rect">
            <a:avLst/>
          </a:prstGeom>
          <a:noFill/>
        </p:spPr>
        <p:txBody>
          <a:bodyPr wrap="square" rtlCol="0">
            <a:spAutoFit/>
          </a:bodyPr>
          <a:lstStyle/>
          <a:p>
            <a:pPr algn="ctr"/>
            <a:r>
              <a:rPr lang="en-IN" sz="4000" dirty="0">
                <a:latin typeface="Snap ITC" panose="04040A07060A02020202" pitchFamily="82" charset="0"/>
              </a:rPr>
              <a:t>Introduction</a:t>
            </a:r>
          </a:p>
        </p:txBody>
      </p:sp>
      <p:sp>
        <p:nvSpPr>
          <p:cNvPr id="10" name="TextBox 9"/>
          <p:cNvSpPr txBox="1"/>
          <p:nvPr/>
        </p:nvSpPr>
        <p:spPr>
          <a:xfrm>
            <a:off x="274320" y="954043"/>
            <a:ext cx="6417425" cy="4801314"/>
          </a:xfrm>
          <a:prstGeom prst="rect">
            <a:avLst/>
          </a:prstGeom>
          <a:noFill/>
        </p:spPr>
        <p:txBody>
          <a:bodyPr wrap="square" rtlCol="0">
            <a:spAutoFit/>
          </a:bodyPr>
          <a:lstStyle/>
          <a:p>
            <a:r>
              <a:rPr lang="en-US" b="1" i="1" dirty="0"/>
              <a:t>In earlier days people used the paper as the medium to convey any message and printed paper is used to display on a notice board. These conventional notice boards are not so connected for the changes in the message which is to be displayed. Also needs huge amount of time, resources and manpower. Notice boards are one amongst the mainly used ones, which are ranging from primary schools to major organizations to convey information. Individuals using these notice boards through wireless communication can </a:t>
            </a:r>
          </a:p>
          <a:p>
            <a:r>
              <a:rPr lang="en-US" b="1" i="1" dirty="0"/>
              <a:t>interconnect with people easily and it requires less amount of time. Wi-Fi network has been used to give a wide area network that permits to transfer the information into text </a:t>
            </a:r>
          </a:p>
          <a:p>
            <a:r>
              <a:rPr lang="en-US" b="1" i="1" dirty="0"/>
              <a:t>message through LED display that acts as a notice board.</a:t>
            </a:r>
            <a:endParaRPr lang="en-IN" b="1"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09" y="1339974"/>
            <a:ext cx="3857107" cy="3963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4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3BE36-D5F2-4D28-A824-9EBD000278FB}"/>
              </a:ext>
            </a:extLst>
          </p:cNvPr>
          <p:cNvSpPr txBox="1"/>
          <p:nvPr/>
        </p:nvSpPr>
        <p:spPr>
          <a:xfrm>
            <a:off x="551093" y="1079218"/>
            <a:ext cx="10886928" cy="1908215"/>
          </a:xfrm>
          <a:prstGeom prst="rect">
            <a:avLst/>
          </a:prstGeom>
          <a:noFill/>
        </p:spPr>
        <p:txBody>
          <a:bodyPr wrap="square" rtlCol="0">
            <a:spAutoFit/>
          </a:bodyPr>
          <a:lstStyle/>
          <a:p>
            <a:r>
              <a:rPr lang="en-US" sz="2800" b="1" i="0" u="none" strike="noStrike" baseline="0" dirty="0">
                <a:solidFill>
                  <a:srgbClr val="000000"/>
                </a:solidFill>
                <a:latin typeface="Calibri" panose="020F0502020204030204" pitchFamily="34" charset="0"/>
              </a:rPr>
              <a:t>AIM</a:t>
            </a:r>
            <a:r>
              <a:rPr lang="en-US" sz="1800" b="1" i="0" u="none" strike="noStrike" baseline="0" dirty="0">
                <a:solidFill>
                  <a:srgbClr val="000000"/>
                </a:solidFill>
                <a:latin typeface="Calibri" panose="020F0502020204030204" pitchFamily="34" charset="0"/>
              </a:rPr>
              <a:t>-</a:t>
            </a:r>
            <a:r>
              <a:rPr lang="en-US" sz="1800" b="1" i="1" u="none" strike="noStrike" baseline="0" dirty="0">
                <a:solidFill>
                  <a:srgbClr val="000000"/>
                </a:solidFill>
                <a:latin typeface="Calibri" panose="020F0502020204030204" pitchFamily="34" charset="0"/>
              </a:rPr>
              <a:t>The aim of our</a:t>
            </a:r>
            <a:r>
              <a:rPr lang="en-US" b="1" i="1" dirty="0">
                <a:solidFill>
                  <a:srgbClr val="000000"/>
                </a:solidFill>
                <a:latin typeface="Calibri" panose="020F0502020204030204" pitchFamily="34" charset="0"/>
              </a:rPr>
              <a:t> project  is to develop a wireless notice board that display message or the information sent </a:t>
            </a:r>
          </a:p>
          <a:p>
            <a:r>
              <a:rPr lang="en-US" b="1" i="1" dirty="0">
                <a:solidFill>
                  <a:srgbClr val="000000"/>
                </a:solidFill>
                <a:latin typeface="Calibri" panose="020F0502020204030204" pitchFamily="34" charset="0"/>
              </a:rPr>
              <a:t>from the user through a simple interface and which displays it on LED screen. To originate a Wi-Fi driven automatic display Board which can replace the presently used paper based notice board and conventional notice boards. So this document gives us clear idea of how to change the contents of Digital display using Wi-Fi. So for that we use some Embedded as well as communication idea and using Arduino board we try to implement our </a:t>
            </a:r>
            <a:r>
              <a:rPr lang="en-US" b="1" i="1">
                <a:solidFill>
                  <a:srgbClr val="000000"/>
                </a:solidFill>
                <a:latin typeface="Calibri" panose="020F0502020204030204" pitchFamily="34" charset="0"/>
              </a:rPr>
              <a:t>system.</a:t>
            </a:r>
            <a:endParaRPr lang="en-IN" dirty="0"/>
          </a:p>
        </p:txBody>
      </p:sp>
      <p:sp>
        <p:nvSpPr>
          <p:cNvPr id="6" name="TextBox 5">
            <a:extLst>
              <a:ext uri="{FF2B5EF4-FFF2-40B4-BE49-F238E27FC236}">
                <a16:creationId xmlns:a16="http://schemas.microsoft.com/office/drawing/2014/main" id="{F80F6F91-1531-4D2C-B430-2823D624E5AF}"/>
              </a:ext>
            </a:extLst>
          </p:cNvPr>
          <p:cNvSpPr txBox="1"/>
          <p:nvPr/>
        </p:nvSpPr>
        <p:spPr>
          <a:xfrm>
            <a:off x="2703095" y="233467"/>
            <a:ext cx="6785810" cy="584775"/>
          </a:xfrm>
          <a:prstGeom prst="rect">
            <a:avLst/>
          </a:prstGeom>
          <a:noFill/>
        </p:spPr>
        <p:txBody>
          <a:bodyPr wrap="square" rtlCol="0">
            <a:spAutoFit/>
          </a:bodyPr>
          <a:lstStyle/>
          <a:p>
            <a:pPr algn="ctr"/>
            <a:r>
              <a:rPr lang="en-IN" sz="3200" b="1" i="0" u="none" strike="noStrike" baseline="0" dirty="0">
                <a:solidFill>
                  <a:srgbClr val="000000"/>
                </a:solidFill>
                <a:latin typeface="Snap ITC" panose="04040A07060A02020202" pitchFamily="82" charset="0"/>
              </a:rPr>
              <a:t>PROPOSED SYSTEM </a:t>
            </a:r>
            <a:endParaRPr lang="en-IN" sz="3200" dirty="0">
              <a:latin typeface="Snap ITC" panose="04040A07060A02020202" pitchFamily="8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372" y="3464704"/>
            <a:ext cx="2588433" cy="258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Digital Notice Board, Interactive Smart Display, Digital Class Room Board  for Schools, Electronic Bulletin Board for Office - Firstouch Kio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306" y="3464704"/>
            <a:ext cx="6660714" cy="262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96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002C7-D035-4D85-B49C-E9CC9FDE8FBB}"/>
              </a:ext>
            </a:extLst>
          </p:cNvPr>
          <p:cNvSpPr txBox="1"/>
          <p:nvPr/>
        </p:nvSpPr>
        <p:spPr>
          <a:xfrm>
            <a:off x="0" y="1535706"/>
            <a:ext cx="9881937" cy="1323439"/>
          </a:xfrm>
          <a:prstGeom prst="rect">
            <a:avLst/>
          </a:prstGeom>
          <a:noFill/>
        </p:spPr>
        <p:txBody>
          <a:bodyPr wrap="square" rtlCol="0">
            <a:spAutoFit/>
          </a:bodyPr>
          <a:lstStyle/>
          <a:p>
            <a:r>
              <a:rPr lang="en-US" sz="2000" b="1" dirty="0"/>
              <a:t>WirelessNotice digital Board is the most uniform and primary apparatus in any university,schools or public places like bus stations, railway stations and parks. But fixing and changing various notices of instruction on a day-today is a difficult process.</a:t>
            </a:r>
            <a:endParaRPr lang="en-IN" sz="2000" b="1" dirty="0"/>
          </a:p>
        </p:txBody>
      </p:sp>
      <p:sp>
        <p:nvSpPr>
          <p:cNvPr id="3" name="TextBox 2">
            <a:extLst>
              <a:ext uri="{FF2B5EF4-FFF2-40B4-BE49-F238E27FC236}">
                <a16:creationId xmlns:a16="http://schemas.microsoft.com/office/drawing/2014/main" id="{EE6E9BFA-3D49-457F-B02A-BFD2C256F892}"/>
              </a:ext>
            </a:extLst>
          </p:cNvPr>
          <p:cNvSpPr txBox="1"/>
          <p:nvPr/>
        </p:nvSpPr>
        <p:spPr>
          <a:xfrm>
            <a:off x="41697" y="1074041"/>
            <a:ext cx="5692589" cy="461665"/>
          </a:xfrm>
          <a:prstGeom prst="rect">
            <a:avLst/>
          </a:prstGeom>
          <a:noFill/>
        </p:spPr>
        <p:txBody>
          <a:bodyPr wrap="square" rtlCol="0">
            <a:spAutoFit/>
          </a:bodyPr>
          <a:lstStyle/>
          <a:p>
            <a:r>
              <a:rPr lang="en-IN" sz="2400" b="1" dirty="0">
                <a:solidFill>
                  <a:srgbClr val="FF0000"/>
                </a:solidFill>
              </a:rPr>
              <a:t>What is an wireless digital board ?</a:t>
            </a:r>
          </a:p>
        </p:txBody>
      </p:sp>
      <p:sp>
        <p:nvSpPr>
          <p:cNvPr id="10" name="TextBox 9">
            <a:extLst>
              <a:ext uri="{FF2B5EF4-FFF2-40B4-BE49-F238E27FC236}">
                <a16:creationId xmlns:a16="http://schemas.microsoft.com/office/drawing/2014/main" id="{EAB06B4B-11D6-4DDD-81CF-0D89C31B080D}"/>
              </a:ext>
            </a:extLst>
          </p:cNvPr>
          <p:cNvSpPr txBox="1"/>
          <p:nvPr/>
        </p:nvSpPr>
        <p:spPr>
          <a:xfrm>
            <a:off x="4441425" y="129234"/>
            <a:ext cx="5280211" cy="584775"/>
          </a:xfrm>
          <a:prstGeom prst="rect">
            <a:avLst/>
          </a:prstGeom>
          <a:noFill/>
        </p:spPr>
        <p:txBody>
          <a:bodyPr wrap="square" rtlCol="0">
            <a:spAutoFit/>
          </a:bodyPr>
          <a:lstStyle/>
          <a:p>
            <a:r>
              <a:rPr lang="en-IN" sz="3200" b="1" dirty="0">
                <a:latin typeface="Snap ITC" panose="04040A07060A02020202" pitchFamily="82" charset="0"/>
              </a:rPr>
              <a:t>THE MODEL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162" y="3275212"/>
            <a:ext cx="3096467" cy="32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820" y="3374967"/>
            <a:ext cx="3049616" cy="268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322" y="3275212"/>
            <a:ext cx="3617220" cy="305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31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862D26-F16C-4D0C-BF58-705F03A59381}"/>
              </a:ext>
            </a:extLst>
          </p:cNvPr>
          <p:cNvSpPr txBox="1"/>
          <p:nvPr/>
        </p:nvSpPr>
        <p:spPr>
          <a:xfrm>
            <a:off x="3451413" y="354738"/>
            <a:ext cx="4491316" cy="861774"/>
          </a:xfrm>
          <a:prstGeom prst="rect">
            <a:avLst/>
          </a:prstGeom>
          <a:noFill/>
        </p:spPr>
        <p:txBody>
          <a:bodyPr wrap="square" rtlCol="0">
            <a:spAutoFit/>
          </a:bodyPr>
          <a:lstStyle/>
          <a:p>
            <a:pPr algn="ctr"/>
            <a:r>
              <a:rPr lang="en-IN" sz="3200" b="1" i="0" u="none" strike="noStrike" baseline="0" dirty="0">
                <a:solidFill>
                  <a:srgbClr val="000000"/>
                </a:solidFill>
                <a:latin typeface="Snap ITC" panose="04040A07060A02020202" pitchFamily="82" charset="0"/>
              </a:rPr>
              <a:t>COMPONENTS </a:t>
            </a:r>
          </a:p>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301" r="10716"/>
          <a:stretch/>
        </p:blipFill>
        <p:spPr bwMode="auto">
          <a:xfrm>
            <a:off x="1313412" y="1216512"/>
            <a:ext cx="923544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38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F542A9C-B5D0-4236-B167-98C959F1CBBF}"/>
              </a:ext>
            </a:extLst>
          </p:cNvPr>
          <p:cNvSpPr txBox="1"/>
          <p:nvPr/>
        </p:nvSpPr>
        <p:spPr>
          <a:xfrm>
            <a:off x="1316180" y="335141"/>
            <a:ext cx="5351929" cy="584775"/>
          </a:xfrm>
          <a:prstGeom prst="rect">
            <a:avLst/>
          </a:prstGeom>
          <a:noFill/>
        </p:spPr>
        <p:txBody>
          <a:bodyPr wrap="square" rtlCol="0">
            <a:spAutoFit/>
          </a:bodyPr>
          <a:lstStyle/>
          <a:p>
            <a:r>
              <a:rPr lang="en-IN" sz="3200" b="1" dirty="0">
                <a:latin typeface="Snap ITC" panose="04040A07060A02020202" pitchFamily="82" charset="0"/>
              </a:rPr>
              <a:t>CIRCUIT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011" y="1219174"/>
            <a:ext cx="8327173" cy="4979323"/>
          </a:xfrm>
          <a:prstGeom prst="rect">
            <a:avLst/>
          </a:prstGeom>
        </p:spPr>
      </p:pic>
    </p:spTree>
    <p:extLst>
      <p:ext uri="{BB962C8B-B14F-4D97-AF65-F5344CB8AC3E}">
        <p14:creationId xmlns:p14="http://schemas.microsoft.com/office/powerpoint/2010/main" val="60645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A685A-6903-43D3-9617-252DD7807CB0}"/>
              </a:ext>
            </a:extLst>
          </p:cNvPr>
          <p:cNvSpPr txBox="1"/>
          <p:nvPr/>
        </p:nvSpPr>
        <p:spPr>
          <a:xfrm>
            <a:off x="3111291" y="417095"/>
            <a:ext cx="5919537" cy="646331"/>
          </a:xfrm>
          <a:prstGeom prst="rect">
            <a:avLst/>
          </a:prstGeom>
          <a:noFill/>
        </p:spPr>
        <p:txBody>
          <a:bodyPr wrap="square" rtlCol="0">
            <a:spAutoFit/>
          </a:bodyPr>
          <a:lstStyle/>
          <a:p>
            <a:pPr algn="ctr"/>
            <a:r>
              <a:rPr lang="en-IN" sz="3600" dirty="0">
                <a:latin typeface="Snap ITC" panose="04040A07060A02020202" pitchFamily="82" charset="0"/>
              </a:rPr>
              <a:t>APPLICATION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733" y="1720734"/>
            <a:ext cx="4006390" cy="320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8091" y="1604356"/>
            <a:ext cx="5486400" cy="3416320"/>
          </a:xfrm>
          <a:prstGeom prst="rect">
            <a:avLst/>
          </a:prstGeom>
          <a:noFill/>
        </p:spPr>
        <p:txBody>
          <a:bodyPr wrap="square" rtlCol="0">
            <a:spAutoFit/>
          </a:bodyPr>
          <a:lstStyle/>
          <a:p>
            <a:pPr fontAlgn="base"/>
            <a:r>
              <a:rPr lang="en-US" sz="2400" b="1" i="1" dirty="0"/>
              <a:t>The applications of wireless notice board mainly include public places like bus stands, railway stations, airports, shopping malls, and parks to display the information wirelessly.</a:t>
            </a:r>
          </a:p>
          <a:p>
            <a:pPr fontAlgn="base"/>
            <a:r>
              <a:rPr lang="en-US" sz="2400" b="1" i="1" dirty="0"/>
              <a:t>This project is also used in organizations, schools, and colleges</a:t>
            </a:r>
          </a:p>
        </p:txBody>
      </p:sp>
    </p:spTree>
    <p:extLst>
      <p:ext uri="{BB962C8B-B14F-4D97-AF65-F5344CB8AC3E}">
        <p14:creationId xmlns:p14="http://schemas.microsoft.com/office/powerpoint/2010/main" val="326953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6B7DDC-2923-4A6E-BB0B-7B1F970C0983}"/>
              </a:ext>
            </a:extLst>
          </p:cNvPr>
          <p:cNvSpPr txBox="1"/>
          <p:nvPr/>
        </p:nvSpPr>
        <p:spPr>
          <a:xfrm>
            <a:off x="1048871" y="1326776"/>
            <a:ext cx="3343836" cy="523220"/>
          </a:xfrm>
          <a:prstGeom prst="rect">
            <a:avLst/>
          </a:prstGeom>
          <a:noFill/>
        </p:spPr>
        <p:txBody>
          <a:bodyPr wrap="square" rtlCol="0">
            <a:spAutoFit/>
          </a:bodyPr>
          <a:lstStyle/>
          <a:p>
            <a:r>
              <a:rPr lang="en-IN" sz="2800" b="1" dirty="0">
                <a:latin typeface="Snap ITC" panose="04040A07060A02020202" pitchFamily="82" charset="0"/>
              </a:rPr>
              <a:t>Advantages</a:t>
            </a:r>
          </a:p>
        </p:txBody>
      </p:sp>
      <p:sp>
        <p:nvSpPr>
          <p:cNvPr id="4" name="TextBox 3">
            <a:extLst>
              <a:ext uri="{FF2B5EF4-FFF2-40B4-BE49-F238E27FC236}">
                <a16:creationId xmlns:a16="http://schemas.microsoft.com/office/drawing/2014/main" id="{3E18FB31-0C93-4D93-849B-933C5E5F6AA6}"/>
              </a:ext>
            </a:extLst>
          </p:cNvPr>
          <p:cNvSpPr txBox="1"/>
          <p:nvPr/>
        </p:nvSpPr>
        <p:spPr>
          <a:xfrm>
            <a:off x="6815539" y="1326775"/>
            <a:ext cx="2964955" cy="461665"/>
          </a:xfrm>
          <a:prstGeom prst="rect">
            <a:avLst/>
          </a:prstGeom>
          <a:noFill/>
        </p:spPr>
        <p:txBody>
          <a:bodyPr wrap="square" rtlCol="0">
            <a:spAutoFit/>
          </a:bodyPr>
          <a:lstStyle/>
          <a:p>
            <a:r>
              <a:rPr lang="en-IN" sz="2400" b="1" dirty="0">
                <a:latin typeface="Snap ITC" panose="04040A07060A02020202" pitchFamily="82" charset="0"/>
              </a:rPr>
              <a:t>Disadvantages</a:t>
            </a:r>
          </a:p>
        </p:txBody>
      </p:sp>
      <p:sp>
        <p:nvSpPr>
          <p:cNvPr id="5" name="TextBox 4">
            <a:extLst>
              <a:ext uri="{FF2B5EF4-FFF2-40B4-BE49-F238E27FC236}">
                <a16:creationId xmlns:a16="http://schemas.microsoft.com/office/drawing/2014/main" id="{E02220F5-051C-45CE-B738-D5833F8D5424}"/>
              </a:ext>
            </a:extLst>
          </p:cNvPr>
          <p:cNvSpPr txBox="1"/>
          <p:nvPr/>
        </p:nvSpPr>
        <p:spPr>
          <a:xfrm>
            <a:off x="941292" y="1982073"/>
            <a:ext cx="5629835" cy="2031325"/>
          </a:xfrm>
          <a:prstGeom prst="rect">
            <a:avLst/>
          </a:prstGeom>
          <a:noFill/>
        </p:spPr>
        <p:txBody>
          <a:bodyPr wrap="square" rtlCol="0">
            <a:spAutoFit/>
          </a:bodyPr>
          <a:lstStyle/>
          <a:p>
            <a:pPr fontAlgn="base"/>
            <a:r>
              <a:rPr lang="en-US" dirty="0"/>
              <a:t>The electronic notice board is wireless and no need for wires for displaying the information on the LCD display.</a:t>
            </a:r>
          </a:p>
          <a:p>
            <a:pPr fontAlgn="base"/>
            <a:r>
              <a:rPr lang="en-US" dirty="0"/>
              <a:t>It is very easy to operate and consumes less power</a:t>
            </a:r>
          </a:p>
          <a:p>
            <a:pPr fontAlgn="base"/>
            <a:r>
              <a:rPr lang="en-US" dirty="0"/>
              <a:t>The circuit of the wireless notice board is portable.</a:t>
            </a:r>
          </a:p>
        </p:txBody>
      </p:sp>
      <p:sp>
        <p:nvSpPr>
          <p:cNvPr id="9" name="TextBox 8"/>
          <p:cNvSpPr txBox="1"/>
          <p:nvPr/>
        </p:nvSpPr>
        <p:spPr>
          <a:xfrm>
            <a:off x="6633556" y="2011681"/>
            <a:ext cx="4904509" cy="1200329"/>
          </a:xfrm>
          <a:prstGeom prst="rect">
            <a:avLst/>
          </a:prstGeom>
          <a:noFill/>
        </p:spPr>
        <p:txBody>
          <a:bodyPr wrap="square" rtlCol="0">
            <a:spAutoFit/>
          </a:bodyPr>
          <a:lstStyle/>
          <a:p>
            <a:r>
              <a:rPr lang="en-US" dirty="0"/>
              <a:t>Sometime electronic notice board is not able to provide the information in time, </a:t>
            </a:r>
            <a:r>
              <a:rPr lang="en-US"/>
              <a:t>due to far range and bad whether issue </a:t>
            </a:r>
            <a:r>
              <a:rPr lang="en-US" dirty="0"/>
              <a:t>we have to face very heavy loss also.</a:t>
            </a:r>
            <a:endParaRPr lang="en-IN" dirty="0"/>
          </a:p>
        </p:txBody>
      </p:sp>
    </p:spTree>
    <p:extLst>
      <p:ext uri="{BB962C8B-B14F-4D97-AF65-F5344CB8AC3E}">
        <p14:creationId xmlns:p14="http://schemas.microsoft.com/office/powerpoint/2010/main" val="58447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F0C9BE70-942C-489B-B3B1-BACCF1C36867}"/>
              </a:ext>
            </a:extLst>
          </p:cNvPr>
          <p:cNvSpPr txBox="1"/>
          <p:nvPr/>
        </p:nvSpPr>
        <p:spPr>
          <a:xfrm>
            <a:off x="3513222" y="473244"/>
            <a:ext cx="5534526" cy="584775"/>
          </a:xfrm>
          <a:prstGeom prst="rect">
            <a:avLst/>
          </a:prstGeom>
          <a:noFill/>
        </p:spPr>
        <p:txBody>
          <a:bodyPr wrap="square" rtlCol="0">
            <a:spAutoFit/>
          </a:bodyPr>
          <a:lstStyle/>
          <a:p>
            <a:r>
              <a:rPr lang="en-IN" sz="3200" dirty="0">
                <a:solidFill>
                  <a:schemeClr val="accent6">
                    <a:lumMod val="60000"/>
                    <a:lumOff val="40000"/>
                  </a:schemeClr>
                </a:solidFill>
                <a:latin typeface="Snap ITC" panose="04040A07060A02020202" pitchFamily="82" charset="0"/>
              </a:rPr>
              <a:t>TEAM CORE FOUR</a:t>
            </a:r>
          </a:p>
        </p:txBody>
      </p:sp>
      <p:sp>
        <p:nvSpPr>
          <p:cNvPr id="24" name="TextBox 23">
            <a:extLst>
              <a:ext uri="{FF2B5EF4-FFF2-40B4-BE49-F238E27FC236}">
                <a16:creationId xmlns:a16="http://schemas.microsoft.com/office/drawing/2014/main" id="{B4293225-082C-4AA2-9DBC-63FEF86EC716}"/>
              </a:ext>
            </a:extLst>
          </p:cNvPr>
          <p:cNvSpPr txBox="1"/>
          <p:nvPr/>
        </p:nvSpPr>
        <p:spPr>
          <a:xfrm>
            <a:off x="2687053" y="5077618"/>
            <a:ext cx="7186864" cy="830997"/>
          </a:xfrm>
          <a:prstGeom prst="rect">
            <a:avLst/>
          </a:prstGeom>
          <a:noFill/>
        </p:spPr>
        <p:txBody>
          <a:bodyPr wrap="square" rtlCol="0">
            <a:spAutoFit/>
          </a:bodyPr>
          <a:lstStyle/>
          <a:p>
            <a:pPr algn="ctr"/>
            <a:r>
              <a:rPr lang="en-IN" sz="4800" dirty="0">
                <a:solidFill>
                  <a:schemeClr val="tx1">
                    <a:lumMod val="75000"/>
                    <a:lumOff val="25000"/>
                  </a:schemeClr>
                </a:solidFill>
                <a:latin typeface="Rockwell Extra Bold" panose="02060903040505020403" pitchFamily="18" charset="0"/>
              </a:rPr>
              <a:t>THANK YOU</a:t>
            </a:r>
          </a:p>
        </p:txBody>
      </p:sp>
      <p:sp>
        <p:nvSpPr>
          <p:cNvPr id="2" name="TextBox 1"/>
          <p:cNvSpPr txBox="1"/>
          <p:nvPr/>
        </p:nvSpPr>
        <p:spPr>
          <a:xfrm>
            <a:off x="1437754" y="1381764"/>
            <a:ext cx="9017458" cy="3477875"/>
          </a:xfrm>
          <a:prstGeom prst="rect">
            <a:avLst/>
          </a:prstGeom>
          <a:noFill/>
        </p:spPr>
        <p:txBody>
          <a:bodyPr wrap="square" rtlCol="0">
            <a:spAutoFit/>
          </a:bodyPr>
          <a:lstStyle/>
          <a:p>
            <a:r>
              <a:rPr lang="en-IN" sz="2400" b="1" i="1" dirty="0">
                <a:solidFill>
                  <a:srgbClr val="C00000"/>
                </a:solidFill>
              </a:rPr>
              <a:t>Team details</a:t>
            </a:r>
          </a:p>
          <a:p>
            <a:pPr lvl="1"/>
            <a:endParaRPr lang="en-IN" sz="2400" b="1" i="1" dirty="0"/>
          </a:p>
          <a:p>
            <a:pPr lvl="1"/>
            <a:r>
              <a:rPr lang="en-IN" sz="2400" b="1" i="1" dirty="0"/>
              <a:t>UDDIPTA DAS  (10800320040)</a:t>
            </a:r>
          </a:p>
          <a:p>
            <a:pPr lvl="1"/>
            <a:r>
              <a:rPr lang="en-IN" sz="2400" b="1" i="1" dirty="0"/>
              <a:t>PRABHAT KUMAR  ( 10800320041)</a:t>
            </a:r>
          </a:p>
          <a:p>
            <a:pPr lvl="1"/>
            <a:r>
              <a:rPr lang="en-IN" sz="2400" b="1" i="1" dirty="0"/>
              <a:t>RANJAN KUMAR (10800320044 )</a:t>
            </a:r>
          </a:p>
          <a:p>
            <a:pPr lvl="1"/>
            <a:r>
              <a:rPr lang="en-IN" sz="2400" b="1" i="1" dirty="0"/>
              <a:t>SURAJ CHOWHAN ( 10800320058 )</a:t>
            </a:r>
          </a:p>
          <a:p>
            <a:pPr lvl="1"/>
            <a:endParaRPr lang="en-IN" sz="2400" b="1" i="1" dirty="0">
              <a:solidFill>
                <a:schemeClr val="accent3">
                  <a:lumMod val="50000"/>
                </a:schemeClr>
              </a:solidFill>
            </a:endParaRPr>
          </a:p>
          <a:p>
            <a:r>
              <a:rPr lang="en-IN" sz="2400" b="1" i="1" dirty="0">
                <a:solidFill>
                  <a:schemeClr val="accent3">
                    <a:lumMod val="50000"/>
                  </a:schemeClr>
                </a:solidFill>
              </a:rPr>
              <a:t>Student of ECE 2</a:t>
            </a:r>
            <a:r>
              <a:rPr lang="en-IN" sz="2400" b="1" i="1" baseline="30000" dirty="0">
                <a:solidFill>
                  <a:schemeClr val="accent3">
                    <a:lumMod val="50000"/>
                  </a:schemeClr>
                </a:solidFill>
              </a:rPr>
              <a:t>nd</a:t>
            </a:r>
            <a:r>
              <a:rPr lang="en-IN" sz="2400" b="1" i="1" dirty="0">
                <a:solidFill>
                  <a:schemeClr val="accent3">
                    <a:lumMod val="50000"/>
                  </a:schemeClr>
                </a:solidFill>
              </a:rPr>
              <a:t> Year </a:t>
            </a:r>
          </a:p>
          <a:p>
            <a:r>
              <a:rPr lang="en-IN" sz="2800" b="1" i="1" dirty="0">
                <a:solidFill>
                  <a:schemeClr val="accent1">
                    <a:lumMod val="50000"/>
                  </a:schemeClr>
                </a:solidFill>
              </a:rPr>
              <a:t>	ASANSOL ENGINEERING COLLEGE</a:t>
            </a:r>
          </a:p>
        </p:txBody>
      </p:sp>
    </p:spTree>
    <p:extLst>
      <p:ext uri="{BB962C8B-B14F-4D97-AF65-F5344CB8AC3E}">
        <p14:creationId xmlns:p14="http://schemas.microsoft.com/office/powerpoint/2010/main" val="1393549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TotalTime>
  <Words>458</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Algerian</vt:lpstr>
      <vt:lpstr>Arial Rounded MT Bold</vt:lpstr>
      <vt:lpstr>Calibri</vt:lpstr>
      <vt:lpstr>Lucida Sans Unicode</vt:lpstr>
      <vt:lpstr>Rockwell Extra Bold</vt:lpstr>
      <vt:lpstr>Snap ITC</vt:lpstr>
      <vt:lpstr>Stencil</vt:lpstr>
      <vt:lpstr>Times New Roman</vt:lpstr>
      <vt:lpstr>Verdana</vt:lpstr>
      <vt:lpstr>Wingdings 2</vt:lpstr>
      <vt:lpstr>Wingdings 3</vt:lpstr>
      <vt:lpstr>Concourse</vt:lpstr>
      <vt:lpstr>  ASANSOL ENGINEERING COLLEGE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ASANSOL ENGINEERING COLLEGE</dc:title>
  <dc:creator>AVRAJIT SINGH</dc:creator>
  <cp:lastModifiedBy>Prabhat Kr.</cp:lastModifiedBy>
  <cp:revision>23</cp:revision>
  <dcterms:created xsi:type="dcterms:W3CDTF">2022-02-25T00:33:01Z</dcterms:created>
  <dcterms:modified xsi:type="dcterms:W3CDTF">2023-04-09T07:33:28Z</dcterms:modified>
</cp:coreProperties>
</file>