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Mukta Light" panose="020B0604020202020204" charset="0"/>
      <p:regular r:id="rId15"/>
    </p:embeddedFont>
    <p:embeddedFont>
      <p:font typeface="Prompt Medium" panose="00000600000000000000" pitchFamily="2" charset="-34"/>
      <p:regular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81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35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4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0394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280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871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35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862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00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950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574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62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338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4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754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63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37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35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07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2801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008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51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63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99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732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535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584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47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rtos.org" TargetMode="External"/><Relationship Id="rId7" Type="http://schemas.openxmlformats.org/officeDocument/2006/relationships/hyperlink" Target="https://docs.micropython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raspberrypi.org/documentation" TargetMode="External"/><Relationship Id="rId5" Type="http://schemas.openxmlformats.org/officeDocument/2006/relationships/hyperlink" Target="https://www.espressif.com" TargetMode="External"/><Relationship Id="rId4" Type="http://schemas.openxmlformats.org/officeDocument/2006/relationships/hyperlink" Target="https://docs.zephyrproject.or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17408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Análisis Comparativo de Sistemas Operativos para Microcontroladores en Aplicaciones de IoT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4117766"/>
            <a:ext cx="129023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La proliferación de dispositivos IoT ha generado una demanda creciente de microcontroladores como el ESP32 y el Raspberry Pi Pico. Estos dispositivos, conocidos por su bajo costo y eficiencia energética, se utilizan para tareas de automatización y monitoreo. La elección del sistema operativo adecuado se vuelve crucial para optimizar el rendimiento y la compatibilidad con periféricos y protocolos de comunicación.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613946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Jhon Sebastian Usuga Ferraro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59913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Conclusiones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655219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Los resultados de la evaluación muestran que el sistema operativo más eficiente en términos de equilibrio entre tiempo de procesamiento y consumo energético es MicroPython para ESP32 y Zephyr para Raspberry Pi Pico. Arduino Core se destaca por su latencia mínima. FreeRTOS sobresale en la gestión de tareas concurrentes.</a:t>
            </a: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37341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Referencias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716893"/>
            <a:ext cx="129023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●FreeRTOS: Real-Time Operating System for Embedded Devices. FreeRTOS Foundation </a:t>
            </a:r>
            <a:r>
              <a:rPr lang="en-US" sz="1900" u="sng" dirty="0">
                <a:solidFill>
                  <a:srgbClr val="A95B95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https://www.freertos.org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
● Zephyr OS: Zephyr Project Documentation. Linux Foundation Projects. </a:t>
            </a:r>
            <a:r>
              <a:rPr lang="en-US" sz="1900" u="sng" dirty="0">
                <a:solidFill>
                  <a:srgbClr val="A95B95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https://docs.zephyrproject.org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
● ESP32 Technical Reference Manual. Espressif Systems, 2023. Disponible en: </a:t>
            </a:r>
            <a:r>
              <a:rPr lang="en-US" sz="1900" u="sng" dirty="0">
                <a:solidFill>
                  <a:srgbClr val="A95B95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https://www.espressif.com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
● Raspberry Pi Pico Datasheet y documentación. Raspberry Pi Foundation. </a:t>
            </a:r>
            <a:r>
              <a:rPr lang="en-US" sz="1900" u="sng" dirty="0">
                <a:solidFill>
                  <a:srgbClr val="A95B95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https://www.raspberrypi.org/documentation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
● MicroPython for ESP32 and Raspberry Pi Pico Documentation. MicroPython Foundation. </a:t>
            </a:r>
            <a:r>
              <a:rPr lang="en-US" sz="1900" u="sng" dirty="0">
                <a:solidFill>
                  <a:srgbClr val="A95B95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https://docs.micropython.org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3771900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Gracias</a:t>
            </a:r>
            <a:endParaRPr lang="en-US" sz="4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52507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Introducción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50437" y="2581156"/>
            <a:ext cx="3584615" cy="4123372"/>
          </a:xfrm>
          <a:prstGeom prst="roundRect">
            <a:avLst>
              <a:gd name="adj" fmla="val 289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6612493" y="2843213"/>
            <a:ext cx="30605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Falta de información comparativa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612493" y="3677126"/>
            <a:ext cx="3060502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La falta de análisis comparativos estandarizados sobre el desempeño de sistemas operativos para microcontroladores presenta un obstáculo significativo para los desarrolladores.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181868" y="2581156"/>
            <a:ext cx="3584615" cy="4123372"/>
          </a:xfrm>
          <a:prstGeom prst="roundRect">
            <a:avLst>
              <a:gd name="adj" fmla="val 289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8" name="Text 5"/>
          <p:cNvSpPr/>
          <p:nvPr/>
        </p:nvSpPr>
        <p:spPr>
          <a:xfrm>
            <a:off x="10443924" y="2843213"/>
            <a:ext cx="306050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Optimización del rendimiento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443924" y="3677126"/>
            <a:ext cx="306050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En el contexto actual de IoT y automatización, optimizar el rendimiento y la eficiencia de los sistemas embebidos es fundamental.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96659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Objetivo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852743"/>
            <a:ext cx="129023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comparar sistemas operativos utilizados en microcontroladores (ESP32 y Raspberry Pi Pico) en términos de rendimiento, consumo de energía, compatibilidad de periféricos y facilidad de uso en aplicaciones IoT y de control embebido. A través de la estadística, analizaremos qué opciones de sistemas operativos (como FreeRTOS, MicroPython, Arduino Core) resultan más eficientes y adecuados para distint contextos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6483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Marco Teórico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767733"/>
            <a:ext cx="429506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Sistemas Operativos Embebidos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357449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Estos sistemas operativos simplificados están diseñados para gestionar recursos limitados en microcontroladores.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767733"/>
            <a:ext cx="453461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Opciones de Sistemas Operativos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623929" y="4357449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 consideran opciones como FreeRTOS, MicroPython, Arduino Core, y Zephyr, cada uno con sus ventajas y desventajas.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942975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Metodología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50437" y="227671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6566535" y="2389823"/>
            <a:ext cx="12311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7152680" y="2276713"/>
            <a:ext cx="278237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Diseño de Experimentos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7152680" y="3110627"/>
            <a:ext cx="2782372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 llevan a cabo experimentos para evaluar el rendimiento y el consumo energético de los sistemas operativos en ESP32 y Raspberry Pi Pico.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10181868" y="227671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9" name="Text 6"/>
          <p:cNvSpPr/>
          <p:nvPr/>
        </p:nvSpPr>
        <p:spPr>
          <a:xfrm>
            <a:off x="10363319" y="2389823"/>
            <a:ext cx="19252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10984111" y="2276713"/>
            <a:ext cx="278237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Métricas de Rendimiento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0984111" y="3110627"/>
            <a:ext cx="278237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 evalúan dos métricas clave: velocidad de procesamiento y consumo de energía.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600539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3" name="Text 10"/>
          <p:cNvSpPr/>
          <p:nvPr/>
        </p:nvSpPr>
        <p:spPr>
          <a:xfrm>
            <a:off x="6532602" y="6118503"/>
            <a:ext cx="19097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7152680" y="6005393"/>
            <a:ext cx="467558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Enfoque Comparativo y Estadístico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7152680" y="6496407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 utiliza un enfoque comparativo y estadístico para garantizar la validez y la fiabilidad de los resultados.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904" y="597813"/>
            <a:ext cx="4818698" cy="602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Implementación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4" y="1525191"/>
            <a:ext cx="542092" cy="54209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904" y="2284095"/>
            <a:ext cx="3650456" cy="602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Selección de Sistemas Operativos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58904" y="3016568"/>
            <a:ext cx="3650456" cy="10404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 seleccionan FreeRTOS, MicroPython, Arduino Core, y Zephyr para su evaluación en ESP32 y Raspberry Pi Pico.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520" y="1525191"/>
            <a:ext cx="542092" cy="54209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4520" y="2284095"/>
            <a:ext cx="3650575" cy="602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Configuración de Entorno en Wokwi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4734520" y="3016568"/>
            <a:ext cx="3650575" cy="10404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 configura el entorno de Wokwi para simular el ESP32 y el Raspberry Pi Pico con los diferentes sistemas operativos.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04" y="4707493"/>
            <a:ext cx="542092" cy="54209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904" y="5466398"/>
            <a:ext cx="2602111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Definición de Pruebas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758904" y="5897642"/>
            <a:ext cx="3650456" cy="1734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 definen pruebas para medir la velocidad de procesamiento y el consumo energético, incluyendo tareas simples, concurrentes y modos de energía.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520" y="4707493"/>
            <a:ext cx="542092" cy="54209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34520" y="5466398"/>
            <a:ext cx="2547223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Ejecución de Pruebas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4734520" y="5897642"/>
            <a:ext cx="3650575" cy="1387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Las pruebas se ejecutan en Wokwi, registrando los resultados para cada sistema operativo en ambos microcontroladores.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556" y="503277"/>
            <a:ext cx="4067056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Resultados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" y="1377672"/>
            <a:ext cx="5692932" cy="301144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556" y="4966237"/>
            <a:ext cx="2369463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Regresión Lineal Simple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640556" y="5797552"/>
            <a:ext cx="6451402" cy="585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 analizan los datos para determinar la relación entre </a:t>
            </a:r>
            <a:r>
              <a:rPr lang="en-US" sz="14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el</a:t>
            </a:r>
            <a: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4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tiempo</a:t>
            </a:r>
            <a:b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</a:br>
            <a: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de procesamiento y el consumo energético.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7679066" y="4966237"/>
            <a:ext cx="247911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Análisis de Tabla ANOVA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538442" y="5770543"/>
            <a:ext cx="6451402" cy="1081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 evalúa la significancia de la relación entre </a:t>
            </a:r>
            <a:b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</a:br>
            <a:r>
              <a:rPr lang="en-US" sz="14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el</a:t>
            </a:r>
            <a: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4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tiempo</a:t>
            </a:r>
            <a: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de procesamiento y el consumo energético para </a:t>
            </a:r>
            <a:r>
              <a:rPr lang="en-US" sz="14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cada</a:t>
            </a:r>
            <a:b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</a:br>
            <a:r>
              <a:rPr lang="en-US" sz="14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microcontrolador</a:t>
            </a:r>
            <a:r>
              <a:rPr lang="en-US" sz="14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.</a:t>
            </a:r>
            <a:endParaRPr lang="en-US" sz="1400" dirty="0"/>
          </a:p>
        </p:txBody>
      </p:sp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A162D46-B6FB-82FB-B86B-E86851B78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566" y="1377673"/>
            <a:ext cx="5692932" cy="30384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1610797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Tablas ANOVA</a:t>
            </a:r>
            <a:endParaRPr lang="en-US" sz="4300" dirty="0"/>
          </a:p>
        </p:txBody>
      </p:sp>
      <p:sp>
        <p:nvSpPr>
          <p:cNvPr id="5" name="Text 1"/>
          <p:cNvSpPr/>
          <p:nvPr/>
        </p:nvSpPr>
        <p:spPr>
          <a:xfrm>
            <a:off x="864037" y="622363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68192B1-2370-9161-B29F-3A818ED1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83" y="2296597"/>
            <a:ext cx="6566434" cy="56189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896" y="0"/>
            <a:ext cx="615141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6024" y="992624"/>
            <a:ext cx="7544752" cy="1269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Evaluación de Sistemas Operativos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6286024" y="2718673"/>
            <a:ext cx="3601045" cy="753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900"/>
              </a:lnSpc>
              <a:buNone/>
            </a:pPr>
            <a:r>
              <a:rPr lang="en-US" sz="5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370707</a:t>
            </a:r>
            <a:endParaRPr lang="en-US" sz="5900" dirty="0"/>
          </a:p>
        </p:txBody>
      </p:sp>
      <p:sp>
        <p:nvSpPr>
          <p:cNvPr id="5" name="Text 2"/>
          <p:cNvSpPr/>
          <p:nvPr/>
        </p:nvSpPr>
        <p:spPr>
          <a:xfrm>
            <a:off x="6817162" y="3758089"/>
            <a:ext cx="2538651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FreeRTOS (ESP32)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286024" y="4212431"/>
            <a:ext cx="3601045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Tiempo de Procesamiento: Muy alto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29731" y="2718673"/>
            <a:ext cx="3601045" cy="753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900"/>
              </a:lnSpc>
              <a:buNone/>
            </a:pPr>
            <a:r>
              <a:rPr lang="en-US" sz="5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0.40349</a:t>
            </a:r>
            <a:endParaRPr lang="en-US" sz="5900" dirty="0"/>
          </a:p>
        </p:txBody>
      </p:sp>
      <p:sp>
        <p:nvSpPr>
          <p:cNvPr id="8" name="Text 5"/>
          <p:cNvSpPr/>
          <p:nvPr/>
        </p:nvSpPr>
        <p:spPr>
          <a:xfrm>
            <a:off x="10760869" y="3758089"/>
            <a:ext cx="2538651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FreeRTOS (ESP32)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229731" y="4212431"/>
            <a:ext cx="3601045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Consumo Energético: Alto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86024" y="5377577"/>
            <a:ext cx="3601045" cy="753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900"/>
              </a:lnSpc>
              <a:buNone/>
            </a:pPr>
            <a:r>
              <a:rPr lang="en-US" sz="5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1293</a:t>
            </a:r>
            <a:endParaRPr lang="en-US" sz="5900" dirty="0"/>
          </a:p>
        </p:txBody>
      </p:sp>
      <p:sp>
        <p:nvSpPr>
          <p:cNvPr id="11" name="Text 8"/>
          <p:cNvSpPr/>
          <p:nvPr/>
        </p:nvSpPr>
        <p:spPr>
          <a:xfrm>
            <a:off x="6813590" y="6416993"/>
            <a:ext cx="2545913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MicroPython (ESP32)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286024" y="6871335"/>
            <a:ext cx="3601045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Tiempo de Procesamiento: Muy bajo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29731" y="5377577"/>
            <a:ext cx="3601045" cy="753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900"/>
              </a:lnSpc>
              <a:buNone/>
            </a:pPr>
            <a:r>
              <a:rPr lang="en-US" sz="5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0.25169</a:t>
            </a:r>
            <a:endParaRPr lang="en-US" sz="5900" dirty="0"/>
          </a:p>
        </p:txBody>
      </p:sp>
      <p:sp>
        <p:nvSpPr>
          <p:cNvPr id="14" name="Text 11"/>
          <p:cNvSpPr/>
          <p:nvPr/>
        </p:nvSpPr>
        <p:spPr>
          <a:xfrm>
            <a:off x="10757297" y="6416993"/>
            <a:ext cx="2545913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MicroPython (ESP32)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10229731" y="6871335"/>
            <a:ext cx="3601045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Consumo Energético: Moderado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680</Words>
  <Application>Microsoft Office PowerPoint</Application>
  <PresentationFormat>Personalizado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Mukta Light</vt:lpstr>
      <vt:lpstr>Wingdings 3</vt:lpstr>
      <vt:lpstr>Trebuchet MS</vt:lpstr>
      <vt:lpstr>Prompt Medium</vt:lpstr>
      <vt:lpstr>Arial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LUISA MAR�A REND�N MAC�AS</cp:lastModifiedBy>
  <cp:revision>2</cp:revision>
  <dcterms:created xsi:type="dcterms:W3CDTF">2024-12-03T20:11:11Z</dcterms:created>
  <dcterms:modified xsi:type="dcterms:W3CDTF">2024-12-03T20:28:25Z</dcterms:modified>
</cp:coreProperties>
</file>