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70fbf5b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70fbf5b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c5869010a_0_2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c5869010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c5869010a_0_2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c5869010a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c5869010a_0_2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c5869010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c5869010a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c5869010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c5869010a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c5869010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c5869010a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c5869010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c5869010a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c5869010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c5869010a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c5869010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c5869010a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0c5869010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c5869010a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c5869010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a9a1211fb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a9a1211f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c5869010a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0c5869010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c5869010a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c5869010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c5869010a_0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0c5869010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c5869010a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0c5869010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c5869010a_0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0c5869010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c5869010a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0c5869010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c5869010a_0_1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0c5869010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c5869010a_0_1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0c5869010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c5869010a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0c5869010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c5869010a_0_2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0c5869010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c5869010a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c5869010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0c5869010a_0_3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0c5869010a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c5869010a_0_3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0c5869010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0c5869010a_0_2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0c5869010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c5869010a_0_3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0c5869010a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c5869010a_0_3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0c5869010a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0c5869010a_0_3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0c5869010a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0c5869010a_0_3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0c5869010a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0c5869010a_0_3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0c5869010a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0c5869010a_0_3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0c5869010a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0c5869010a_0_3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0c5869010a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c5869010a_0_1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c5869010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0cdb67aa1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0cdb67aa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0cdb67aa16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0cdb67aa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0cdb67aa16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0cdb67aa1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0cdb67aa16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0cdb67aa1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0cdb67aa16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0cdb67aa1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0cdb67aa16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0cdb67aa1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0cdb67aa16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0cdb67aa1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0cdb67aa16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0cdb67aa1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0cdb67aa16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0cdb67aa1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0cdb67aa16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0cdb67aa1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c5869010a_0_2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c5869010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0cdb67aa16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0cdb67aa1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0cdb67aa16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0cdb67aa1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0da5563418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0da55634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c5869010a_0_1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c5869010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c5869010a_0_2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c5869010a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c5869010a_0_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c5869010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c5869010a_0_2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c5869010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hyperlink" Target="https://github.com/Trusted-AI/AIF360"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hyperlink" Target="https://github.com/microsoft/responsible-ai-toolbo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805250"/>
            <a:ext cx="85206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920">
                <a:solidFill>
                  <a:srgbClr val="4A86E8"/>
                </a:solidFill>
              </a:rPr>
              <a:t> Responsible AI/ML</a:t>
            </a:r>
            <a:endParaRPr b="1" sz="3920">
              <a:solidFill>
                <a:srgbClr val="4A86E8"/>
              </a:solidFill>
            </a:endParaRPr>
          </a:p>
          <a:p>
            <a:pPr indent="0" lvl="0" marL="0" rtl="0" algn="ctr">
              <a:spcBef>
                <a:spcPts val="0"/>
              </a:spcBef>
              <a:spcAft>
                <a:spcPts val="0"/>
              </a:spcAft>
              <a:buSzPts val="990"/>
              <a:buNone/>
            </a:pPr>
            <a:r>
              <a:t/>
            </a:r>
            <a:endParaRPr b="1" sz="3920">
              <a:solidFill>
                <a:srgbClr val="4A86E8"/>
              </a:solidFill>
            </a:endParaRPr>
          </a:p>
        </p:txBody>
      </p:sp>
      <p:pic>
        <p:nvPicPr>
          <p:cNvPr id="55" name="Google Shape;55;p1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56" name="Google Shape;56;p1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9" name="Google Shape;129;p2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30" name="Google Shape;130;p22"/>
          <p:cNvSpPr txBox="1"/>
          <p:nvPr/>
        </p:nvSpPr>
        <p:spPr>
          <a:xfrm>
            <a:off x="239975" y="303825"/>
            <a:ext cx="8745600" cy="40680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b="1" lang="en" sz="1800">
                <a:solidFill>
                  <a:schemeClr val="dk2"/>
                </a:solidFill>
              </a:rPr>
              <a:t>Implicit </a:t>
            </a:r>
            <a:r>
              <a:rPr b="1" lang="en" sz="1800">
                <a:solidFill>
                  <a:schemeClr val="dk2"/>
                </a:solidFill>
              </a:rPr>
              <a:t>Bias </a:t>
            </a:r>
            <a:endParaRPr sz="1800">
              <a:solidFill>
                <a:schemeClr val="dk2"/>
              </a:solidFill>
            </a:endParaRPr>
          </a:p>
          <a:p>
            <a:pPr indent="-342900" lvl="0" marL="914400" rtl="0" algn="l">
              <a:lnSpc>
                <a:spcPct val="100000"/>
              </a:lnSpc>
              <a:spcBef>
                <a:spcPts val="0"/>
              </a:spcBef>
              <a:spcAft>
                <a:spcPts val="0"/>
              </a:spcAft>
              <a:buClr>
                <a:schemeClr val="dk2"/>
              </a:buClr>
              <a:buSzPts val="1800"/>
              <a:buChar char="●"/>
            </a:pPr>
            <a:r>
              <a:rPr lang="en" sz="1800">
                <a:solidFill>
                  <a:schemeClr val="dk2"/>
                </a:solidFill>
              </a:rPr>
              <a:t>Occurs </a:t>
            </a:r>
            <a:r>
              <a:rPr lang="en" sz="1800">
                <a:solidFill>
                  <a:schemeClr val="dk2"/>
                </a:solidFill>
              </a:rPr>
              <a:t>when we make assumptions based on our own personal beliefs and experiences, without considering other perspectives.</a:t>
            </a:r>
            <a:endParaRPr sz="1800">
              <a:solidFill>
                <a:schemeClr val="dk2"/>
              </a:solidFill>
            </a:endParaRPr>
          </a:p>
          <a:p>
            <a:pPr indent="-361950" lvl="0" marL="914400" rtl="0" algn="l">
              <a:lnSpc>
                <a:spcPct val="100000"/>
              </a:lnSpc>
              <a:spcBef>
                <a:spcPts val="0"/>
              </a:spcBef>
              <a:spcAft>
                <a:spcPts val="0"/>
              </a:spcAft>
              <a:buClr>
                <a:schemeClr val="dk2"/>
              </a:buClr>
              <a:buSzPts val="2100"/>
              <a:buChar char="●"/>
            </a:pPr>
            <a:r>
              <a:rPr lang="en" sz="1800">
                <a:solidFill>
                  <a:schemeClr val="dk2"/>
                </a:solidFill>
              </a:rPr>
              <a:t>For example, a</a:t>
            </a:r>
            <a:r>
              <a:rPr lang="en" sz="1800">
                <a:solidFill>
                  <a:schemeClr val="dk2"/>
                </a:solidFill>
              </a:rPr>
              <a:t> gesture recognition model is trained to interpret a head shake as a "no" gesture, but this might be inaccurate in certain cultural contexts where a head shake has a different meaning.</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b="1" lang="en" sz="1800">
                <a:solidFill>
                  <a:schemeClr val="dk2"/>
                </a:solidFill>
              </a:rPr>
              <a:t>Confirmation Bias</a:t>
            </a:r>
            <a:endParaRPr b="1" sz="1800">
              <a:solidFill>
                <a:schemeClr val="dk2"/>
              </a:solidFill>
            </a:endParaRPr>
          </a:p>
          <a:p>
            <a:pPr indent="-342900" lvl="0" marL="914400" rtl="0" algn="l">
              <a:spcBef>
                <a:spcPts val="0"/>
              </a:spcBef>
              <a:spcAft>
                <a:spcPts val="0"/>
              </a:spcAft>
              <a:buClr>
                <a:schemeClr val="dk2"/>
              </a:buClr>
              <a:buSzPts val="1800"/>
              <a:buChar char="●"/>
            </a:pPr>
            <a:r>
              <a:rPr lang="en" sz="1800">
                <a:solidFill>
                  <a:schemeClr val="dk2"/>
                </a:solidFill>
              </a:rPr>
              <a:t>Occurs when </a:t>
            </a:r>
            <a:r>
              <a:rPr lang="en" sz="1800">
                <a:solidFill>
                  <a:schemeClr val="dk2"/>
                </a:solidFill>
              </a:rPr>
              <a:t>when we unconsciously interpret data in a way that reinforces our preconceived notions.</a:t>
            </a:r>
            <a:endParaRPr sz="1800">
              <a:solidFill>
                <a:schemeClr val="dk2"/>
              </a:solidFill>
            </a:endParaRPr>
          </a:p>
          <a:p>
            <a:pPr indent="-342900" lvl="0" marL="914400" rtl="0" algn="l">
              <a:spcBef>
                <a:spcPts val="0"/>
              </a:spcBef>
              <a:spcAft>
                <a:spcPts val="0"/>
              </a:spcAft>
              <a:buClr>
                <a:schemeClr val="dk2"/>
              </a:buClr>
              <a:buSzPts val="1800"/>
              <a:buChar char="●"/>
            </a:pPr>
            <a:r>
              <a:rPr lang="en" sz="1800">
                <a:solidFill>
                  <a:schemeClr val="dk2"/>
                </a:solidFill>
              </a:rPr>
              <a:t>For example, a</a:t>
            </a:r>
            <a:r>
              <a:rPr lang="en" sz="1800">
                <a:solidFill>
                  <a:schemeClr val="dk2"/>
                </a:solidFill>
              </a:rPr>
              <a:t>n ML practitioner's personal negative experience with a toy poodle influenced their selection of features for a dog aggression model, leading to potential bias in the model's predictions.</a:t>
            </a:r>
            <a:endParaRPr sz="1800">
              <a:solidFill>
                <a:schemeClr val="dk2"/>
              </a:solidFill>
            </a:endParaRPr>
          </a:p>
        </p:txBody>
      </p:sp>
      <p:sp>
        <p:nvSpPr>
          <p:cNvPr id="131" name="Google Shape;131;p22"/>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(https://developers.google.com/machine-learning/crash-course/fairness/types-of-bias)</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7" name="Google Shape;137;p2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38" name="Google Shape;138;p23"/>
          <p:cNvSpPr txBox="1"/>
          <p:nvPr/>
        </p:nvSpPr>
        <p:spPr>
          <a:xfrm>
            <a:off x="239975" y="303825"/>
            <a:ext cx="8745600" cy="40680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b="1" lang="en" sz="1800">
                <a:solidFill>
                  <a:schemeClr val="dk2"/>
                </a:solidFill>
              </a:rPr>
              <a:t>Experimenter's Bias</a:t>
            </a:r>
            <a:endParaRPr sz="1800">
              <a:solidFill>
                <a:schemeClr val="dk2"/>
              </a:solidFill>
            </a:endParaRPr>
          </a:p>
          <a:p>
            <a:pPr indent="-342900" lvl="0" marL="914400" rtl="0" algn="l">
              <a:lnSpc>
                <a:spcPct val="100000"/>
              </a:lnSpc>
              <a:spcBef>
                <a:spcPts val="0"/>
              </a:spcBef>
              <a:spcAft>
                <a:spcPts val="0"/>
              </a:spcAft>
              <a:buClr>
                <a:schemeClr val="dk2"/>
              </a:buClr>
              <a:buSzPts val="1800"/>
              <a:buChar char="●"/>
            </a:pPr>
            <a:r>
              <a:rPr lang="en" sz="1800">
                <a:solidFill>
                  <a:schemeClr val="dk2"/>
                </a:solidFill>
              </a:rPr>
              <a:t>Occurs when </a:t>
            </a:r>
            <a:r>
              <a:rPr lang="en" sz="1800">
                <a:solidFill>
                  <a:schemeClr val="dk2"/>
                </a:solidFill>
              </a:rPr>
              <a:t>when a researcher continues to refine their model until it confirms their initial beliefs, even if the data doesn't fully support those beliefs.</a:t>
            </a:r>
            <a:endParaRPr sz="1800">
              <a:solidFill>
                <a:schemeClr val="dk2"/>
              </a:solidFill>
            </a:endParaRPr>
          </a:p>
          <a:p>
            <a:pPr indent="-361950" lvl="0" marL="914400" rtl="0" algn="l">
              <a:lnSpc>
                <a:spcPct val="100000"/>
              </a:lnSpc>
              <a:spcBef>
                <a:spcPts val="0"/>
              </a:spcBef>
              <a:spcAft>
                <a:spcPts val="0"/>
              </a:spcAft>
              <a:buClr>
                <a:schemeClr val="dk2"/>
              </a:buClr>
              <a:buSzPts val="2100"/>
              <a:buChar char="●"/>
            </a:pPr>
            <a:r>
              <a:rPr lang="en" sz="1800">
                <a:solidFill>
                  <a:schemeClr val="dk2"/>
                </a:solidFill>
              </a:rPr>
              <a:t>For example, an </a:t>
            </a:r>
            <a:r>
              <a:rPr lang="en" sz="1800">
                <a:solidFill>
                  <a:schemeClr val="dk2"/>
                </a:solidFill>
              </a:rPr>
              <a:t>ML practitioner repeatedly retrained the model until it confirmed their preconceived notion that toy poodles are aggressive, despite the initial model's findings.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39" name="Google Shape;139;p23"/>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(https://developers.google.com/machine-learning/crash-course/fairness/types-of-bias)</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1805250"/>
            <a:ext cx="85206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920">
                <a:solidFill>
                  <a:srgbClr val="4A86E8"/>
                </a:solidFill>
              </a:rPr>
              <a:t> Fairness in </a:t>
            </a:r>
            <a:endParaRPr b="1" sz="3920">
              <a:solidFill>
                <a:srgbClr val="4A86E8"/>
              </a:solidFill>
            </a:endParaRPr>
          </a:p>
          <a:p>
            <a:pPr indent="0" lvl="0" marL="0" rtl="0" algn="ctr">
              <a:spcBef>
                <a:spcPts val="0"/>
              </a:spcBef>
              <a:spcAft>
                <a:spcPts val="0"/>
              </a:spcAft>
              <a:buSzPts val="990"/>
              <a:buNone/>
            </a:pPr>
            <a:r>
              <a:rPr b="1" lang="en" sz="3920">
                <a:solidFill>
                  <a:srgbClr val="4A86E8"/>
                </a:solidFill>
              </a:rPr>
              <a:t>Machine Learning Life Cycle</a:t>
            </a:r>
            <a:endParaRPr b="1" sz="3920">
              <a:solidFill>
                <a:srgbClr val="4A86E8"/>
              </a:solidFill>
            </a:endParaRPr>
          </a:p>
          <a:p>
            <a:pPr indent="0" lvl="0" marL="0" rtl="0" algn="ctr">
              <a:spcBef>
                <a:spcPts val="0"/>
              </a:spcBef>
              <a:spcAft>
                <a:spcPts val="0"/>
              </a:spcAft>
              <a:buSzPts val="990"/>
              <a:buNone/>
            </a:pPr>
            <a:r>
              <a:t/>
            </a:r>
            <a:endParaRPr b="1" sz="3920">
              <a:solidFill>
                <a:srgbClr val="4A86E8"/>
              </a:solidFill>
            </a:endParaRPr>
          </a:p>
        </p:txBody>
      </p:sp>
      <p:pic>
        <p:nvPicPr>
          <p:cNvPr id="145" name="Google Shape;145;p2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6" name="Google Shape;146;p2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Life Cycle</a:t>
            </a:r>
            <a:endParaRPr>
              <a:solidFill>
                <a:srgbClr val="4A86E8"/>
              </a:solidFill>
            </a:endParaRPr>
          </a:p>
        </p:txBody>
      </p:sp>
      <p:pic>
        <p:nvPicPr>
          <p:cNvPr id="152" name="Google Shape;152;p2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3" name="Google Shape;153;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54" name="Google Shape;154;p25"/>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(https://github.com/aws-samples/aws-machine-learning-university-responsible-ai)</a:t>
            </a:r>
            <a:endParaRPr sz="1200">
              <a:solidFill>
                <a:schemeClr val="dk2"/>
              </a:solidFill>
            </a:endParaRPr>
          </a:p>
        </p:txBody>
      </p:sp>
      <p:pic>
        <p:nvPicPr>
          <p:cNvPr id="155" name="Google Shape;155;p25"/>
          <p:cNvPicPr preferRelativeResize="0"/>
          <p:nvPr/>
        </p:nvPicPr>
        <p:blipFill>
          <a:blip r:embed="rId4">
            <a:alphaModFix/>
          </a:blip>
          <a:stretch>
            <a:fillRect/>
          </a:stretch>
        </p:blipFill>
        <p:spPr>
          <a:xfrm>
            <a:off x="311700" y="584725"/>
            <a:ext cx="8403584" cy="3787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Life Cycle - Fairness Everywhere</a:t>
            </a:r>
            <a:endParaRPr>
              <a:solidFill>
                <a:srgbClr val="4A86E8"/>
              </a:solidFill>
            </a:endParaRPr>
          </a:p>
        </p:txBody>
      </p:sp>
      <p:pic>
        <p:nvPicPr>
          <p:cNvPr id="161" name="Google Shape;161;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2" name="Google Shape;162;p2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63" name="Google Shape;163;p26"/>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(https://github.com/aws-samples/aws-machine-learning-university-responsible-ai)</a:t>
            </a:r>
            <a:endParaRPr sz="1200">
              <a:solidFill>
                <a:schemeClr val="dk2"/>
              </a:solidFill>
            </a:endParaRPr>
          </a:p>
        </p:txBody>
      </p:sp>
      <p:pic>
        <p:nvPicPr>
          <p:cNvPr id="164" name="Google Shape;164;p26"/>
          <p:cNvPicPr preferRelativeResize="0"/>
          <p:nvPr/>
        </p:nvPicPr>
        <p:blipFill>
          <a:blip r:embed="rId4">
            <a:alphaModFix/>
          </a:blip>
          <a:stretch>
            <a:fillRect/>
          </a:stretch>
        </p:blipFill>
        <p:spPr>
          <a:xfrm>
            <a:off x="451450" y="752200"/>
            <a:ext cx="8138231" cy="361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Life Cycle - Business Problem</a:t>
            </a:r>
            <a:endParaRPr>
              <a:solidFill>
                <a:srgbClr val="4A86E8"/>
              </a:solidFill>
            </a:endParaRPr>
          </a:p>
        </p:txBody>
      </p:sp>
      <p:pic>
        <p:nvPicPr>
          <p:cNvPr id="170" name="Google Shape;170;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71" name="Google Shape;171;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72" name="Google Shape;172;p27"/>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(https://github.com/aws-samples/aws-machine-learning-university-responsible-ai)</a:t>
            </a:r>
            <a:endParaRPr sz="1200">
              <a:solidFill>
                <a:schemeClr val="dk2"/>
              </a:solidFill>
            </a:endParaRPr>
          </a:p>
        </p:txBody>
      </p:sp>
      <p:pic>
        <p:nvPicPr>
          <p:cNvPr id="173" name="Google Shape;173;p27"/>
          <p:cNvPicPr preferRelativeResize="0"/>
          <p:nvPr/>
        </p:nvPicPr>
        <p:blipFill>
          <a:blip r:embed="rId4">
            <a:alphaModFix/>
          </a:blip>
          <a:stretch>
            <a:fillRect/>
          </a:stretch>
        </p:blipFill>
        <p:spPr>
          <a:xfrm>
            <a:off x="419350" y="760688"/>
            <a:ext cx="7980099" cy="362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Life Cycle - ML Problem Formulation</a:t>
            </a:r>
            <a:endParaRPr>
              <a:solidFill>
                <a:srgbClr val="4A86E8"/>
              </a:solidFill>
            </a:endParaRPr>
          </a:p>
        </p:txBody>
      </p:sp>
      <p:pic>
        <p:nvPicPr>
          <p:cNvPr id="179" name="Google Shape;179;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0" name="Google Shape;180;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1" name="Google Shape;181;p28"/>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(https://github.com/aws-samples/aws-machine-learning-university-responsible-ai)</a:t>
            </a:r>
            <a:endParaRPr sz="1200">
              <a:solidFill>
                <a:schemeClr val="dk2"/>
              </a:solidFill>
            </a:endParaRPr>
          </a:p>
        </p:txBody>
      </p:sp>
      <p:pic>
        <p:nvPicPr>
          <p:cNvPr id="182" name="Google Shape;182;p28"/>
          <p:cNvPicPr preferRelativeResize="0"/>
          <p:nvPr/>
        </p:nvPicPr>
        <p:blipFill>
          <a:blip r:embed="rId4">
            <a:alphaModFix/>
          </a:blip>
          <a:stretch>
            <a:fillRect/>
          </a:stretch>
        </p:blipFill>
        <p:spPr>
          <a:xfrm>
            <a:off x="379675" y="608650"/>
            <a:ext cx="8314667" cy="3763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Life Cycle - ML Problem Formulation</a:t>
            </a:r>
            <a:endParaRPr>
              <a:solidFill>
                <a:srgbClr val="4A86E8"/>
              </a:solidFill>
            </a:endParaRPr>
          </a:p>
        </p:txBody>
      </p:sp>
      <p:pic>
        <p:nvPicPr>
          <p:cNvPr id="188" name="Google Shape;188;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9" name="Google Shape;189;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90" name="Google Shape;190;p29"/>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(https://github.com/aws-samples/aws-machine-learning-university-responsible-ai)</a:t>
            </a:r>
            <a:endParaRPr sz="1200">
              <a:solidFill>
                <a:schemeClr val="dk2"/>
              </a:solidFill>
            </a:endParaRPr>
          </a:p>
        </p:txBody>
      </p:sp>
      <p:pic>
        <p:nvPicPr>
          <p:cNvPr id="191" name="Google Shape;191;p29"/>
          <p:cNvPicPr preferRelativeResize="0"/>
          <p:nvPr/>
        </p:nvPicPr>
        <p:blipFill>
          <a:blip r:embed="rId4">
            <a:alphaModFix/>
          </a:blip>
          <a:stretch>
            <a:fillRect/>
          </a:stretch>
        </p:blipFill>
        <p:spPr>
          <a:xfrm>
            <a:off x="367700" y="671550"/>
            <a:ext cx="8224619" cy="370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Life Cycle - ML Problem Formulation</a:t>
            </a:r>
            <a:endParaRPr>
              <a:solidFill>
                <a:srgbClr val="4A86E8"/>
              </a:solidFill>
            </a:endParaRPr>
          </a:p>
        </p:txBody>
      </p:sp>
      <p:pic>
        <p:nvPicPr>
          <p:cNvPr id="197" name="Google Shape;197;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8" name="Google Shape;198;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99" name="Google Shape;199;p30"/>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(https://github.com/aws-samples/aws-machine-learning-university-responsible-ai)</a:t>
            </a:r>
            <a:endParaRPr sz="1200">
              <a:solidFill>
                <a:schemeClr val="dk2"/>
              </a:solidFill>
            </a:endParaRPr>
          </a:p>
        </p:txBody>
      </p:sp>
      <p:pic>
        <p:nvPicPr>
          <p:cNvPr id="200" name="Google Shape;200;p30"/>
          <p:cNvPicPr preferRelativeResize="0"/>
          <p:nvPr/>
        </p:nvPicPr>
        <p:blipFill>
          <a:blip r:embed="rId4">
            <a:alphaModFix/>
          </a:blip>
          <a:stretch>
            <a:fillRect/>
          </a:stretch>
        </p:blipFill>
        <p:spPr>
          <a:xfrm>
            <a:off x="403600" y="671550"/>
            <a:ext cx="8354699" cy="3773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Life Cycle - Data Preparation</a:t>
            </a:r>
            <a:endParaRPr>
              <a:solidFill>
                <a:srgbClr val="4A86E8"/>
              </a:solidFill>
            </a:endParaRPr>
          </a:p>
        </p:txBody>
      </p:sp>
      <p:pic>
        <p:nvPicPr>
          <p:cNvPr id="206" name="Google Shape;206;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7" name="Google Shape;207;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08" name="Google Shape;208;p31"/>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(https://github.com/aws-samples/aws-machine-learning-university-responsible-ai)</a:t>
            </a:r>
            <a:endParaRPr sz="1200">
              <a:solidFill>
                <a:schemeClr val="dk2"/>
              </a:solidFill>
            </a:endParaRPr>
          </a:p>
        </p:txBody>
      </p:sp>
      <p:pic>
        <p:nvPicPr>
          <p:cNvPr id="209" name="Google Shape;209;p31"/>
          <p:cNvPicPr preferRelativeResize="0"/>
          <p:nvPr/>
        </p:nvPicPr>
        <p:blipFill>
          <a:blip r:embed="rId4">
            <a:alphaModFix/>
          </a:blip>
          <a:stretch>
            <a:fillRect/>
          </a:stretch>
        </p:blipFill>
        <p:spPr>
          <a:xfrm>
            <a:off x="391625" y="671550"/>
            <a:ext cx="8202498" cy="370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are the goals of Responsible AI/ML?</a:t>
            </a:r>
            <a:endParaRPr>
              <a:solidFill>
                <a:srgbClr val="4A86E8"/>
              </a:solidFill>
            </a:endParaRPr>
          </a:p>
        </p:txBody>
      </p:sp>
      <p:pic>
        <p:nvPicPr>
          <p:cNvPr id="62" name="Google Shape;62;p1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63" name="Google Shape;63;p1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64" name="Google Shape;64;p14"/>
          <p:cNvSpPr txBox="1"/>
          <p:nvPr/>
        </p:nvSpPr>
        <p:spPr>
          <a:xfrm>
            <a:off x="419400" y="671550"/>
            <a:ext cx="8305200" cy="37002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2"/>
              </a:buClr>
              <a:buSzPts val="2000"/>
              <a:buChar char="●"/>
            </a:pPr>
            <a:r>
              <a:rPr lang="en" sz="2000">
                <a:solidFill>
                  <a:schemeClr val="dk2"/>
                </a:solidFill>
              </a:rPr>
              <a:t>It should be able to take decisions that reward users based on their achievements.</a:t>
            </a:r>
            <a:endParaRPr sz="2000">
              <a:solidFill>
                <a:schemeClr val="dk2"/>
              </a:solidFill>
            </a:endParaRPr>
          </a:p>
          <a:p>
            <a:pPr indent="-355600" lvl="0" marL="457200" rtl="0" algn="l">
              <a:lnSpc>
                <a:spcPct val="150000"/>
              </a:lnSpc>
              <a:spcBef>
                <a:spcPts val="0"/>
              </a:spcBef>
              <a:spcAft>
                <a:spcPts val="0"/>
              </a:spcAft>
              <a:buClr>
                <a:schemeClr val="dk2"/>
              </a:buClr>
              <a:buSzPts val="2000"/>
              <a:buChar char="●"/>
            </a:pPr>
            <a:r>
              <a:rPr lang="en" sz="2000">
                <a:solidFill>
                  <a:schemeClr val="dk2"/>
                </a:solidFill>
              </a:rPr>
              <a:t>It should not discriminate against someone because of data attributes that are not in user control.</a:t>
            </a:r>
            <a:endParaRPr sz="2000">
              <a:solidFill>
                <a:schemeClr val="dk2"/>
              </a:solidFill>
            </a:endParaRPr>
          </a:p>
          <a:p>
            <a:pPr indent="-355600" lvl="0" marL="457200" rtl="0" algn="l">
              <a:lnSpc>
                <a:spcPct val="150000"/>
              </a:lnSpc>
              <a:spcBef>
                <a:spcPts val="0"/>
              </a:spcBef>
              <a:spcAft>
                <a:spcPts val="0"/>
              </a:spcAft>
              <a:buClr>
                <a:schemeClr val="dk2"/>
              </a:buClr>
              <a:buSzPts val="2000"/>
              <a:buChar char="●"/>
            </a:pPr>
            <a:r>
              <a:rPr lang="en" sz="2000">
                <a:solidFill>
                  <a:schemeClr val="dk2"/>
                </a:solidFill>
              </a:rPr>
              <a:t>It </a:t>
            </a:r>
            <a:r>
              <a:rPr lang="en" sz="2000">
                <a:solidFill>
                  <a:schemeClr val="dk2"/>
                </a:solidFill>
              </a:rPr>
              <a:t>should</a:t>
            </a:r>
            <a:r>
              <a:rPr lang="en" sz="2000">
                <a:solidFill>
                  <a:schemeClr val="dk2"/>
                </a:solidFill>
              </a:rPr>
              <a:t> be usable in a system built for the future with high levels of fairness and freedom from bias.</a:t>
            </a:r>
            <a:endParaRPr sz="2000">
              <a:solidFill>
                <a:schemeClr val="dk2"/>
              </a:solidFill>
            </a:endParaRPr>
          </a:p>
          <a:p>
            <a:pPr indent="-355600" lvl="0" marL="457200" rtl="0" algn="l">
              <a:lnSpc>
                <a:spcPct val="150000"/>
              </a:lnSpc>
              <a:spcBef>
                <a:spcPts val="0"/>
              </a:spcBef>
              <a:spcAft>
                <a:spcPts val="0"/>
              </a:spcAft>
              <a:buClr>
                <a:schemeClr val="dk2"/>
              </a:buClr>
              <a:buSzPts val="2000"/>
              <a:buChar char="●"/>
            </a:pPr>
            <a:r>
              <a:rPr lang="en" sz="2000">
                <a:solidFill>
                  <a:schemeClr val="dk2"/>
                </a:solidFill>
              </a:rPr>
              <a:t>It should allow positive discrimination to correct the wrongs of the past.</a:t>
            </a:r>
            <a:endParaRPr sz="2000">
              <a:solidFill>
                <a:schemeClr val="dk2"/>
              </a:solidFill>
            </a:endParaRPr>
          </a:p>
        </p:txBody>
      </p:sp>
      <p:sp>
        <p:nvSpPr>
          <p:cNvPr id="65" name="Google Shape;65;p14"/>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Life Cycle - Data Preparation</a:t>
            </a:r>
            <a:endParaRPr>
              <a:solidFill>
                <a:srgbClr val="4A86E8"/>
              </a:solidFill>
            </a:endParaRPr>
          </a:p>
        </p:txBody>
      </p:sp>
      <p:pic>
        <p:nvPicPr>
          <p:cNvPr id="215" name="Google Shape;215;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6" name="Google Shape;216;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17" name="Google Shape;217;p32"/>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(https://github.com/aws-samples/aws-machine-learning-university-responsible-ai)</a:t>
            </a:r>
            <a:endParaRPr sz="1200">
              <a:solidFill>
                <a:schemeClr val="dk2"/>
              </a:solidFill>
            </a:endParaRPr>
          </a:p>
        </p:txBody>
      </p:sp>
      <p:pic>
        <p:nvPicPr>
          <p:cNvPr id="218" name="Google Shape;218;p32"/>
          <p:cNvPicPr preferRelativeResize="0"/>
          <p:nvPr/>
        </p:nvPicPr>
        <p:blipFill>
          <a:blip r:embed="rId4">
            <a:alphaModFix/>
          </a:blip>
          <a:stretch>
            <a:fillRect/>
          </a:stretch>
        </p:blipFill>
        <p:spPr>
          <a:xfrm>
            <a:off x="419350" y="804300"/>
            <a:ext cx="7857842" cy="3547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Life Cycle - Data Preparation</a:t>
            </a:r>
            <a:endParaRPr>
              <a:solidFill>
                <a:srgbClr val="4A86E8"/>
              </a:solidFill>
            </a:endParaRPr>
          </a:p>
        </p:txBody>
      </p:sp>
      <p:pic>
        <p:nvPicPr>
          <p:cNvPr id="224" name="Google Shape;224;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5" name="Google Shape;225;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26" name="Google Shape;226;p33"/>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(https://github.com/aws-samples/aws-machine-learning-university-responsible-ai)</a:t>
            </a:r>
            <a:endParaRPr sz="1200">
              <a:solidFill>
                <a:schemeClr val="dk2"/>
              </a:solidFill>
            </a:endParaRPr>
          </a:p>
        </p:txBody>
      </p:sp>
      <p:pic>
        <p:nvPicPr>
          <p:cNvPr id="227" name="Google Shape;227;p33"/>
          <p:cNvPicPr preferRelativeResize="0"/>
          <p:nvPr/>
        </p:nvPicPr>
        <p:blipFill>
          <a:blip r:embed="rId4">
            <a:alphaModFix/>
          </a:blip>
          <a:stretch>
            <a:fillRect/>
          </a:stretch>
        </p:blipFill>
        <p:spPr>
          <a:xfrm>
            <a:off x="311700" y="764125"/>
            <a:ext cx="8135599" cy="3661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Life Cycle - Algorithm Selection</a:t>
            </a:r>
            <a:endParaRPr>
              <a:solidFill>
                <a:srgbClr val="4A86E8"/>
              </a:solidFill>
            </a:endParaRPr>
          </a:p>
        </p:txBody>
      </p:sp>
      <p:pic>
        <p:nvPicPr>
          <p:cNvPr id="233" name="Google Shape;233;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4" name="Google Shape;234;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35" name="Google Shape;235;p34"/>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(https://github.com/aws-samples/aws-machine-learning-university-responsible-ai)</a:t>
            </a:r>
            <a:endParaRPr sz="1200">
              <a:solidFill>
                <a:schemeClr val="dk2"/>
              </a:solidFill>
            </a:endParaRPr>
          </a:p>
        </p:txBody>
      </p:sp>
      <p:pic>
        <p:nvPicPr>
          <p:cNvPr id="236" name="Google Shape;236;p34"/>
          <p:cNvPicPr preferRelativeResize="0"/>
          <p:nvPr/>
        </p:nvPicPr>
        <p:blipFill>
          <a:blip r:embed="rId4">
            <a:alphaModFix/>
          </a:blip>
          <a:stretch>
            <a:fillRect/>
          </a:stretch>
        </p:blipFill>
        <p:spPr>
          <a:xfrm>
            <a:off x="391650" y="728250"/>
            <a:ext cx="7970566" cy="35847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Life Cycle - Model Training and Tuning</a:t>
            </a:r>
            <a:endParaRPr>
              <a:solidFill>
                <a:srgbClr val="4A86E8"/>
              </a:solidFill>
            </a:endParaRPr>
          </a:p>
        </p:txBody>
      </p:sp>
      <p:pic>
        <p:nvPicPr>
          <p:cNvPr id="242" name="Google Shape;242;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3" name="Google Shape;243;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4" name="Google Shape;244;p35"/>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(https://github.com/aws-samples/aws-machine-learning-university-responsible-ai)</a:t>
            </a:r>
            <a:endParaRPr sz="1200">
              <a:solidFill>
                <a:schemeClr val="dk2"/>
              </a:solidFill>
            </a:endParaRPr>
          </a:p>
        </p:txBody>
      </p:sp>
      <p:pic>
        <p:nvPicPr>
          <p:cNvPr id="245" name="Google Shape;245;p35"/>
          <p:cNvPicPr preferRelativeResize="0"/>
          <p:nvPr/>
        </p:nvPicPr>
        <p:blipFill>
          <a:blip r:embed="rId4">
            <a:alphaModFix/>
          </a:blip>
          <a:stretch>
            <a:fillRect/>
          </a:stretch>
        </p:blipFill>
        <p:spPr>
          <a:xfrm>
            <a:off x="548700" y="732263"/>
            <a:ext cx="7974249" cy="3578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Life Cycle - Model Evaluation</a:t>
            </a:r>
            <a:endParaRPr>
              <a:solidFill>
                <a:srgbClr val="4A86E8"/>
              </a:solidFill>
            </a:endParaRPr>
          </a:p>
        </p:txBody>
      </p:sp>
      <p:pic>
        <p:nvPicPr>
          <p:cNvPr id="251" name="Google Shape;251;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2" name="Google Shape;252;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53" name="Google Shape;253;p36"/>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(https://github.com/aws-samples/aws-machine-learning-university-responsible-ai)</a:t>
            </a:r>
            <a:endParaRPr sz="1200">
              <a:solidFill>
                <a:schemeClr val="dk2"/>
              </a:solidFill>
            </a:endParaRPr>
          </a:p>
        </p:txBody>
      </p:sp>
      <p:pic>
        <p:nvPicPr>
          <p:cNvPr id="254" name="Google Shape;254;p36"/>
          <p:cNvPicPr preferRelativeResize="0"/>
          <p:nvPr/>
        </p:nvPicPr>
        <p:blipFill>
          <a:blip r:embed="rId4">
            <a:alphaModFix/>
          </a:blip>
          <a:stretch>
            <a:fillRect/>
          </a:stretch>
        </p:blipFill>
        <p:spPr>
          <a:xfrm>
            <a:off x="427525" y="671550"/>
            <a:ext cx="8175689" cy="37001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Life Cycle - Model Evaluation</a:t>
            </a:r>
            <a:endParaRPr>
              <a:solidFill>
                <a:srgbClr val="4A86E8"/>
              </a:solidFill>
            </a:endParaRPr>
          </a:p>
        </p:txBody>
      </p:sp>
      <p:pic>
        <p:nvPicPr>
          <p:cNvPr id="260" name="Google Shape;260;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62" name="Google Shape;262;p37"/>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(https://github.com/aws-samples/aws-machine-learning-university-responsible-ai)</a:t>
            </a:r>
            <a:endParaRPr sz="1200">
              <a:solidFill>
                <a:schemeClr val="dk2"/>
              </a:solidFill>
            </a:endParaRPr>
          </a:p>
        </p:txBody>
      </p:sp>
      <p:pic>
        <p:nvPicPr>
          <p:cNvPr id="263" name="Google Shape;263;p37"/>
          <p:cNvPicPr preferRelativeResize="0"/>
          <p:nvPr/>
        </p:nvPicPr>
        <p:blipFill>
          <a:blip r:embed="rId4">
            <a:alphaModFix/>
          </a:blip>
          <a:stretch>
            <a:fillRect/>
          </a:stretch>
        </p:blipFill>
        <p:spPr>
          <a:xfrm>
            <a:off x="451450" y="764150"/>
            <a:ext cx="8251326" cy="3714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Life Cycle - Model Deployment</a:t>
            </a:r>
            <a:endParaRPr>
              <a:solidFill>
                <a:srgbClr val="4A86E8"/>
              </a:solidFill>
            </a:endParaRPr>
          </a:p>
        </p:txBody>
      </p:sp>
      <p:pic>
        <p:nvPicPr>
          <p:cNvPr id="269" name="Google Shape;269;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0" name="Google Shape;270;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71" name="Google Shape;271;p38"/>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(https://github.com/aws-samples/aws-machine-learning-university-responsible-ai)</a:t>
            </a:r>
            <a:endParaRPr sz="1200">
              <a:solidFill>
                <a:schemeClr val="dk2"/>
              </a:solidFill>
            </a:endParaRPr>
          </a:p>
        </p:txBody>
      </p:sp>
      <p:pic>
        <p:nvPicPr>
          <p:cNvPr id="272" name="Google Shape;272;p38"/>
          <p:cNvPicPr preferRelativeResize="0"/>
          <p:nvPr/>
        </p:nvPicPr>
        <p:blipFill rotWithShape="1">
          <a:blip r:embed="rId4">
            <a:alphaModFix/>
          </a:blip>
          <a:srcRect b="0" l="238" r="238" t="0"/>
          <a:stretch/>
        </p:blipFill>
        <p:spPr>
          <a:xfrm>
            <a:off x="451450" y="764150"/>
            <a:ext cx="8251326" cy="3714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Life Cycle - Model Deployment</a:t>
            </a:r>
            <a:endParaRPr>
              <a:solidFill>
                <a:srgbClr val="4A86E8"/>
              </a:solidFill>
            </a:endParaRPr>
          </a:p>
        </p:txBody>
      </p:sp>
      <p:pic>
        <p:nvPicPr>
          <p:cNvPr id="278" name="Google Shape;278;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9" name="Google Shape;279;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0" name="Google Shape;280;p39"/>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(https://github.com/aws-samples/aws-machine-learning-university-responsible-ai)</a:t>
            </a:r>
            <a:endParaRPr sz="1200">
              <a:solidFill>
                <a:schemeClr val="dk2"/>
              </a:solidFill>
            </a:endParaRPr>
          </a:p>
        </p:txBody>
      </p:sp>
      <p:pic>
        <p:nvPicPr>
          <p:cNvPr id="281" name="Google Shape;281;p39"/>
          <p:cNvPicPr preferRelativeResize="0"/>
          <p:nvPr/>
        </p:nvPicPr>
        <p:blipFill rotWithShape="1">
          <a:blip r:embed="rId4">
            <a:alphaModFix/>
          </a:blip>
          <a:srcRect b="602" l="0" r="0" t="602"/>
          <a:stretch/>
        </p:blipFill>
        <p:spPr>
          <a:xfrm>
            <a:off x="451450" y="764150"/>
            <a:ext cx="8251325" cy="3714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Life Cycle - Interactions</a:t>
            </a:r>
            <a:endParaRPr>
              <a:solidFill>
                <a:srgbClr val="4A86E8"/>
              </a:solidFill>
            </a:endParaRPr>
          </a:p>
        </p:txBody>
      </p:sp>
      <p:pic>
        <p:nvPicPr>
          <p:cNvPr id="287" name="Google Shape;287;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8" name="Google Shape;288;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9" name="Google Shape;289;p40"/>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(https://github.com/aws-samples/aws-machine-learning-university-responsible-ai)</a:t>
            </a:r>
            <a:endParaRPr sz="1200">
              <a:solidFill>
                <a:schemeClr val="dk2"/>
              </a:solidFill>
            </a:endParaRPr>
          </a:p>
        </p:txBody>
      </p:sp>
      <p:pic>
        <p:nvPicPr>
          <p:cNvPr id="290" name="Google Shape;290;p40"/>
          <p:cNvPicPr preferRelativeResize="0"/>
          <p:nvPr/>
        </p:nvPicPr>
        <p:blipFill>
          <a:blip r:embed="rId4">
            <a:alphaModFix/>
          </a:blip>
          <a:stretch>
            <a:fillRect/>
          </a:stretch>
        </p:blipFill>
        <p:spPr>
          <a:xfrm>
            <a:off x="311700" y="671550"/>
            <a:ext cx="8229767" cy="37002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311700" y="1805250"/>
            <a:ext cx="85206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920">
                <a:solidFill>
                  <a:srgbClr val="4A86E8"/>
                </a:solidFill>
              </a:rPr>
              <a:t> Fairness Metrics</a:t>
            </a:r>
            <a:endParaRPr b="1" sz="3920">
              <a:solidFill>
                <a:srgbClr val="4A86E8"/>
              </a:solidFill>
            </a:endParaRPr>
          </a:p>
          <a:p>
            <a:pPr indent="0" lvl="0" marL="0" rtl="0" algn="ctr">
              <a:spcBef>
                <a:spcPts val="0"/>
              </a:spcBef>
              <a:spcAft>
                <a:spcPts val="0"/>
              </a:spcAft>
              <a:buSzPts val="990"/>
              <a:buNone/>
            </a:pPr>
            <a:r>
              <a:t/>
            </a:r>
            <a:endParaRPr b="1" sz="3920">
              <a:solidFill>
                <a:srgbClr val="4A86E8"/>
              </a:solidFill>
            </a:endParaRPr>
          </a:p>
        </p:txBody>
      </p:sp>
      <p:pic>
        <p:nvPicPr>
          <p:cNvPr id="296" name="Google Shape;296;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7" name="Google Shape;297;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Facets</a:t>
            </a:r>
            <a:r>
              <a:rPr lang="en">
                <a:solidFill>
                  <a:srgbClr val="4A86E8"/>
                </a:solidFill>
              </a:rPr>
              <a:t> of Responsible AI/ML</a:t>
            </a:r>
            <a:endParaRPr>
              <a:solidFill>
                <a:srgbClr val="4A86E8"/>
              </a:solidFill>
            </a:endParaRPr>
          </a:p>
        </p:txBody>
      </p:sp>
      <p:pic>
        <p:nvPicPr>
          <p:cNvPr id="71" name="Google Shape;71;p1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72" name="Google Shape;72;p1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73" name="Google Shape;73;p15"/>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chemeClr val="dk2"/>
              </a:buClr>
              <a:buSzPts val="1900"/>
              <a:buChar char="●"/>
            </a:pPr>
            <a:r>
              <a:rPr b="1" lang="en" sz="1900">
                <a:solidFill>
                  <a:schemeClr val="dk2"/>
                </a:solidFill>
              </a:rPr>
              <a:t>Privacy and Security</a:t>
            </a:r>
            <a:endParaRPr b="1" sz="1900">
              <a:solidFill>
                <a:schemeClr val="dk2"/>
              </a:solidFill>
            </a:endParaRPr>
          </a:p>
          <a:p>
            <a:pPr indent="-330200" lvl="0" marL="914400" rtl="0" algn="l">
              <a:lnSpc>
                <a:spcPct val="100000"/>
              </a:lnSpc>
              <a:spcBef>
                <a:spcPts val="0"/>
              </a:spcBef>
              <a:spcAft>
                <a:spcPts val="0"/>
              </a:spcAft>
              <a:buClr>
                <a:schemeClr val="dk2"/>
              </a:buClr>
              <a:buSzPts val="1600"/>
              <a:buChar char="●"/>
            </a:pPr>
            <a:r>
              <a:rPr lang="en" sz="1600">
                <a:solidFill>
                  <a:schemeClr val="dk2"/>
                </a:solidFill>
              </a:rPr>
              <a:t>Is data used in accordance with privacy &amp; legal considerations, and protected from theft and exposure?</a:t>
            </a:r>
            <a:endParaRPr sz="1600">
              <a:solidFill>
                <a:schemeClr val="dk2"/>
              </a:solidFill>
            </a:endParaRPr>
          </a:p>
          <a:p>
            <a:pPr indent="-349250" lvl="0" marL="457200" rtl="0" algn="l">
              <a:lnSpc>
                <a:spcPct val="100000"/>
              </a:lnSpc>
              <a:spcBef>
                <a:spcPts val="0"/>
              </a:spcBef>
              <a:spcAft>
                <a:spcPts val="0"/>
              </a:spcAft>
              <a:buClr>
                <a:schemeClr val="dk2"/>
              </a:buClr>
              <a:buSzPts val="1900"/>
              <a:buChar char="●"/>
            </a:pPr>
            <a:r>
              <a:rPr b="1" lang="en" sz="1900">
                <a:solidFill>
                  <a:schemeClr val="dk2"/>
                </a:solidFill>
              </a:rPr>
              <a:t>Fairness</a:t>
            </a:r>
            <a:endParaRPr b="1" sz="1900">
              <a:solidFill>
                <a:schemeClr val="dk2"/>
              </a:solidFill>
            </a:endParaRPr>
          </a:p>
          <a:p>
            <a:pPr indent="-330200" lvl="0" marL="914400" rtl="0" algn="l">
              <a:lnSpc>
                <a:spcPct val="100000"/>
              </a:lnSpc>
              <a:spcBef>
                <a:spcPts val="0"/>
              </a:spcBef>
              <a:spcAft>
                <a:spcPts val="0"/>
              </a:spcAft>
              <a:buClr>
                <a:schemeClr val="dk2"/>
              </a:buClr>
              <a:buSzPts val="1600"/>
              <a:buChar char="●"/>
            </a:pPr>
            <a:r>
              <a:rPr lang="en" sz="1600">
                <a:solidFill>
                  <a:schemeClr val="dk2"/>
                </a:solidFill>
              </a:rPr>
              <a:t>Are there harmful </a:t>
            </a:r>
            <a:r>
              <a:rPr lang="en" sz="1600">
                <a:solidFill>
                  <a:schemeClr val="dk2"/>
                </a:solidFill>
              </a:rPr>
              <a:t>disparities in system behavior across different sub-populations?</a:t>
            </a:r>
            <a:endParaRPr sz="1600">
              <a:solidFill>
                <a:schemeClr val="dk2"/>
              </a:solidFill>
            </a:endParaRPr>
          </a:p>
          <a:p>
            <a:pPr indent="-349250" lvl="0" marL="457200" rtl="0" algn="l">
              <a:lnSpc>
                <a:spcPct val="100000"/>
              </a:lnSpc>
              <a:spcBef>
                <a:spcPts val="0"/>
              </a:spcBef>
              <a:spcAft>
                <a:spcPts val="0"/>
              </a:spcAft>
              <a:buClr>
                <a:schemeClr val="dk2"/>
              </a:buClr>
              <a:buSzPts val="1900"/>
              <a:buChar char="●"/>
            </a:pPr>
            <a:r>
              <a:rPr b="1" lang="en" sz="1900">
                <a:solidFill>
                  <a:schemeClr val="dk2"/>
                </a:solidFill>
              </a:rPr>
              <a:t>Explainability</a:t>
            </a:r>
            <a:endParaRPr b="1" sz="1900">
              <a:solidFill>
                <a:schemeClr val="dk2"/>
              </a:solidFill>
            </a:endParaRPr>
          </a:p>
          <a:p>
            <a:pPr indent="-330200" lvl="0" marL="914400" rtl="0" algn="l">
              <a:lnSpc>
                <a:spcPct val="100000"/>
              </a:lnSpc>
              <a:spcBef>
                <a:spcPts val="0"/>
              </a:spcBef>
              <a:spcAft>
                <a:spcPts val="0"/>
              </a:spcAft>
              <a:buClr>
                <a:schemeClr val="dk2"/>
              </a:buClr>
              <a:buSzPts val="1600"/>
              <a:buChar char="●"/>
            </a:pPr>
            <a:r>
              <a:rPr lang="en" sz="1600">
                <a:solidFill>
                  <a:schemeClr val="dk2"/>
                </a:solidFill>
              </a:rPr>
              <a:t>Does the system offer a clear rationale for its decisions?</a:t>
            </a:r>
            <a:endParaRPr sz="1600">
              <a:solidFill>
                <a:schemeClr val="dk2"/>
              </a:solidFill>
            </a:endParaRPr>
          </a:p>
          <a:p>
            <a:pPr indent="-349250" lvl="0" marL="457200" rtl="0" algn="l">
              <a:lnSpc>
                <a:spcPct val="100000"/>
              </a:lnSpc>
              <a:spcBef>
                <a:spcPts val="0"/>
              </a:spcBef>
              <a:spcAft>
                <a:spcPts val="0"/>
              </a:spcAft>
              <a:buClr>
                <a:schemeClr val="dk2"/>
              </a:buClr>
              <a:buSzPts val="1900"/>
              <a:buChar char="●"/>
            </a:pPr>
            <a:r>
              <a:rPr b="1" lang="en" sz="1900">
                <a:solidFill>
                  <a:schemeClr val="dk2"/>
                </a:solidFill>
              </a:rPr>
              <a:t>Robustness</a:t>
            </a:r>
            <a:endParaRPr b="1" sz="1900">
              <a:solidFill>
                <a:schemeClr val="dk2"/>
              </a:solidFill>
            </a:endParaRPr>
          </a:p>
          <a:p>
            <a:pPr indent="-330200" lvl="0" marL="914400" rtl="0" algn="l">
              <a:spcBef>
                <a:spcPts val="0"/>
              </a:spcBef>
              <a:spcAft>
                <a:spcPts val="0"/>
              </a:spcAft>
              <a:buClr>
                <a:schemeClr val="dk2"/>
              </a:buClr>
              <a:buSzPts val="1600"/>
              <a:buChar char="●"/>
            </a:pPr>
            <a:r>
              <a:rPr lang="en" sz="1600">
                <a:solidFill>
                  <a:schemeClr val="dk2"/>
                </a:solidFill>
              </a:rPr>
              <a:t>How hard is it to confuse or fool the system, e.g. with “adversarial” examples?</a:t>
            </a:r>
            <a:endParaRPr sz="1900">
              <a:solidFill>
                <a:schemeClr val="dk2"/>
              </a:solidFill>
            </a:endParaRPr>
          </a:p>
          <a:p>
            <a:pPr indent="-349250" lvl="0" marL="457200" rtl="0" algn="l">
              <a:lnSpc>
                <a:spcPct val="100000"/>
              </a:lnSpc>
              <a:spcBef>
                <a:spcPts val="0"/>
              </a:spcBef>
              <a:spcAft>
                <a:spcPts val="0"/>
              </a:spcAft>
              <a:buClr>
                <a:schemeClr val="dk2"/>
              </a:buClr>
              <a:buSzPts val="1900"/>
              <a:buChar char="●"/>
            </a:pPr>
            <a:r>
              <a:rPr b="1" lang="en" sz="1900">
                <a:solidFill>
                  <a:schemeClr val="dk2"/>
                </a:solidFill>
              </a:rPr>
              <a:t>Transparency</a:t>
            </a:r>
            <a:endParaRPr b="1" sz="1900">
              <a:solidFill>
                <a:schemeClr val="dk2"/>
              </a:solidFill>
            </a:endParaRPr>
          </a:p>
          <a:p>
            <a:pPr indent="-330200" lvl="0" marL="914400" rtl="0" algn="l">
              <a:lnSpc>
                <a:spcPct val="100000"/>
              </a:lnSpc>
              <a:spcBef>
                <a:spcPts val="0"/>
              </a:spcBef>
              <a:spcAft>
                <a:spcPts val="0"/>
              </a:spcAft>
              <a:buClr>
                <a:schemeClr val="dk2"/>
              </a:buClr>
              <a:buSzPts val="1600"/>
              <a:buChar char="●"/>
            </a:pPr>
            <a:r>
              <a:rPr lang="en" sz="1600">
                <a:solidFill>
                  <a:schemeClr val="dk2"/>
                </a:solidFill>
              </a:rPr>
              <a:t>Are users enabled to make informed choices about their use of the system?</a:t>
            </a:r>
            <a:endParaRPr sz="1600">
              <a:solidFill>
                <a:schemeClr val="dk2"/>
              </a:solidFill>
            </a:endParaRPr>
          </a:p>
          <a:p>
            <a:pPr indent="-349250" lvl="0" marL="457200" rtl="0" algn="l">
              <a:lnSpc>
                <a:spcPct val="100000"/>
              </a:lnSpc>
              <a:spcBef>
                <a:spcPts val="0"/>
              </a:spcBef>
              <a:spcAft>
                <a:spcPts val="0"/>
              </a:spcAft>
              <a:buClr>
                <a:schemeClr val="dk2"/>
              </a:buClr>
              <a:buSzPts val="1900"/>
              <a:buChar char="●"/>
            </a:pPr>
            <a:r>
              <a:rPr b="1" lang="en" sz="1900">
                <a:solidFill>
                  <a:schemeClr val="dk2"/>
                </a:solidFill>
              </a:rPr>
              <a:t>Governance</a:t>
            </a:r>
            <a:endParaRPr b="1" sz="1900">
              <a:solidFill>
                <a:schemeClr val="dk2"/>
              </a:solidFill>
            </a:endParaRPr>
          </a:p>
          <a:p>
            <a:pPr indent="-330200" lvl="0" marL="914400" rtl="0" algn="l">
              <a:lnSpc>
                <a:spcPct val="100000"/>
              </a:lnSpc>
              <a:spcBef>
                <a:spcPts val="0"/>
              </a:spcBef>
              <a:spcAft>
                <a:spcPts val="0"/>
              </a:spcAft>
              <a:buClr>
                <a:schemeClr val="dk2"/>
              </a:buClr>
              <a:buSzPts val="1600"/>
              <a:buChar char="●"/>
            </a:pPr>
            <a:r>
              <a:rPr lang="en" sz="1600">
                <a:solidFill>
                  <a:schemeClr val="dk2"/>
                </a:solidFill>
              </a:rPr>
              <a:t>How do you enforce and ensure these responsible AI/ML practices are being carried out amongst all stakeholders?</a:t>
            </a:r>
            <a:endParaRPr sz="1600">
              <a:solidFill>
                <a:schemeClr val="dk2"/>
              </a:solidFill>
            </a:endParaRPr>
          </a:p>
          <a:p>
            <a:pPr indent="0" lvl="0" marL="0" rtl="0" algn="l">
              <a:lnSpc>
                <a:spcPct val="100000"/>
              </a:lnSpc>
              <a:spcBef>
                <a:spcPts val="0"/>
              </a:spcBef>
              <a:spcAft>
                <a:spcPts val="0"/>
              </a:spcAft>
              <a:buNone/>
            </a:pPr>
            <a:r>
              <a:t/>
            </a:r>
            <a:endParaRPr sz="1600">
              <a:solidFill>
                <a:schemeClr val="dk2"/>
              </a:solidFill>
            </a:endParaRPr>
          </a:p>
        </p:txBody>
      </p:sp>
      <p:sp>
        <p:nvSpPr>
          <p:cNvPr id="74" name="Google Shape;74;p15"/>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t>
            </a:r>
            <a:r>
              <a:rPr lang="en" sz="1200">
                <a:solidFill>
                  <a:schemeClr val="dk2"/>
                </a:solidFill>
              </a:rPr>
              <a:t>https://github.com/aws-samples/aws-machine-learning-university-responsible-ai</a:t>
            </a:r>
            <a:r>
              <a:rPr lang="en" sz="1200">
                <a:solidFill>
                  <a:schemeClr val="dk2"/>
                </a:solidFill>
              </a:rPr>
              <a:t>)</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Accuracy Metrics and Their Relationship to Confusion Matrix</a:t>
            </a:r>
            <a:endParaRPr sz="2320">
              <a:solidFill>
                <a:srgbClr val="4A86E8"/>
              </a:solidFill>
            </a:endParaRPr>
          </a:p>
        </p:txBody>
      </p:sp>
      <p:pic>
        <p:nvPicPr>
          <p:cNvPr id="303" name="Google Shape;303;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4" name="Google Shape;304;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05" name="Google Shape;305;p42"/>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pic>
        <p:nvPicPr>
          <p:cNvPr id="306" name="Google Shape;306;p42"/>
          <p:cNvPicPr preferRelativeResize="0"/>
          <p:nvPr/>
        </p:nvPicPr>
        <p:blipFill>
          <a:blip r:embed="rId4">
            <a:alphaModFix/>
          </a:blip>
          <a:stretch>
            <a:fillRect/>
          </a:stretch>
        </p:blipFill>
        <p:spPr>
          <a:xfrm>
            <a:off x="1803100" y="548950"/>
            <a:ext cx="5723149" cy="38228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txBox="1"/>
          <p:nvPr>
            <p:ph type="title"/>
          </p:nvPr>
        </p:nvSpPr>
        <p:spPr>
          <a:xfrm>
            <a:off x="311700" y="63750"/>
            <a:ext cx="8520600" cy="8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solidFill>
                  <a:srgbClr val="4A86E8"/>
                </a:solidFill>
              </a:rPr>
              <a:t>True Positive Rate (TPR), False Negative Rate (FPR), </a:t>
            </a:r>
            <a:endParaRPr sz="2420">
              <a:solidFill>
                <a:srgbClr val="4A86E8"/>
              </a:solidFill>
            </a:endParaRPr>
          </a:p>
          <a:p>
            <a:pPr indent="0" lvl="0" marL="0" rtl="0" algn="l">
              <a:spcBef>
                <a:spcPts val="0"/>
              </a:spcBef>
              <a:spcAft>
                <a:spcPts val="0"/>
              </a:spcAft>
              <a:buSzPts val="990"/>
              <a:buNone/>
            </a:pPr>
            <a:r>
              <a:rPr lang="en" sz="2420">
                <a:solidFill>
                  <a:srgbClr val="4A86E8"/>
                </a:solidFill>
              </a:rPr>
              <a:t>True Negative Rate (TNR), and False Negative Rate (FNR)</a:t>
            </a:r>
            <a:endParaRPr sz="2420">
              <a:solidFill>
                <a:srgbClr val="4A86E8"/>
              </a:solidFill>
            </a:endParaRPr>
          </a:p>
        </p:txBody>
      </p:sp>
      <p:pic>
        <p:nvPicPr>
          <p:cNvPr id="312" name="Google Shape;312;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3" name="Google Shape;313;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14" name="Google Shape;314;p43"/>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2"/>
                </a:solidFill>
              </a:rPr>
              <a:t>(</a:t>
            </a:r>
            <a:r>
              <a:rPr lang="en" sz="1100">
                <a:solidFill>
                  <a:schemeClr val="dk2"/>
                </a:solidFill>
              </a:rPr>
              <a:t>Vaibhav Jayaswal</a:t>
            </a:r>
            <a:r>
              <a:rPr lang="en" sz="1100">
                <a:solidFill>
                  <a:schemeClr val="dk2"/>
                </a:solidFill>
              </a:rPr>
              <a:t>, 2020, </a:t>
            </a:r>
            <a:r>
              <a:rPr lang="en" sz="1100">
                <a:solidFill>
                  <a:schemeClr val="dk2"/>
                </a:solidFill>
              </a:rPr>
              <a:t>https://towardsdatascience.com/performance-metrics-confusion-matrix-precision-recall-and-f1-score-a8fe076a2262</a:t>
            </a:r>
            <a:r>
              <a:rPr lang="en" sz="1100">
                <a:solidFill>
                  <a:schemeClr val="dk2"/>
                </a:solidFill>
              </a:rPr>
              <a:t>)</a:t>
            </a:r>
            <a:endParaRPr sz="1100">
              <a:solidFill>
                <a:schemeClr val="dk2"/>
              </a:solidFill>
            </a:endParaRPr>
          </a:p>
        </p:txBody>
      </p:sp>
      <p:pic>
        <p:nvPicPr>
          <p:cNvPr id="315" name="Google Shape;315;p43"/>
          <p:cNvPicPr preferRelativeResize="0"/>
          <p:nvPr/>
        </p:nvPicPr>
        <p:blipFill>
          <a:blip r:embed="rId4">
            <a:alphaModFix/>
          </a:blip>
          <a:stretch>
            <a:fillRect/>
          </a:stretch>
        </p:blipFill>
        <p:spPr>
          <a:xfrm>
            <a:off x="1958625" y="958600"/>
            <a:ext cx="4964590" cy="3413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Key Concepts to Define Fairness Metrics</a:t>
            </a:r>
            <a:endParaRPr sz="2320">
              <a:solidFill>
                <a:srgbClr val="4A86E8"/>
              </a:solidFill>
            </a:endParaRPr>
          </a:p>
        </p:txBody>
      </p:sp>
      <p:pic>
        <p:nvPicPr>
          <p:cNvPr id="321" name="Google Shape;321;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2" name="Google Shape;322;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3" name="Google Shape;323;p44"/>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chemeClr val="dk2"/>
              </a:buClr>
              <a:buSzPts val="1900"/>
              <a:buChar char="●"/>
            </a:pPr>
            <a:r>
              <a:rPr b="1" lang="en" sz="1900">
                <a:solidFill>
                  <a:schemeClr val="dk2"/>
                </a:solidFill>
              </a:rPr>
              <a:t>Favorable Outcomes vs Unfavorable Outcomes</a:t>
            </a:r>
            <a:endParaRPr b="1" sz="1900">
              <a:solidFill>
                <a:schemeClr val="dk2"/>
              </a:solidFill>
            </a:endParaRPr>
          </a:p>
          <a:p>
            <a:pPr indent="-349250" lvl="0" marL="914400" rtl="0" algn="l">
              <a:lnSpc>
                <a:spcPct val="100000"/>
              </a:lnSpc>
              <a:spcBef>
                <a:spcPts val="0"/>
              </a:spcBef>
              <a:spcAft>
                <a:spcPts val="0"/>
              </a:spcAft>
              <a:buClr>
                <a:schemeClr val="dk2"/>
              </a:buClr>
              <a:buSzPts val="1900"/>
              <a:buChar char="●"/>
            </a:pPr>
            <a:r>
              <a:rPr lang="en" sz="1900">
                <a:solidFill>
                  <a:schemeClr val="dk2"/>
                </a:solidFill>
              </a:rPr>
              <a:t>The “favorable” outcome (</a:t>
            </a:r>
            <a:r>
              <a:rPr b="1" lang="en" sz="1900">
                <a:solidFill>
                  <a:schemeClr val="dk2"/>
                </a:solidFill>
              </a:rPr>
              <a:t>Ŷ</a:t>
            </a:r>
            <a:r>
              <a:rPr b="1" baseline="-25000" lang="en" sz="1900">
                <a:solidFill>
                  <a:schemeClr val="dk2"/>
                </a:solidFill>
              </a:rPr>
              <a:t>fav</a:t>
            </a:r>
            <a:r>
              <a:rPr lang="en" sz="1900">
                <a:solidFill>
                  <a:schemeClr val="dk2"/>
                </a:solidFill>
              </a:rPr>
              <a:t>) is the one that the user desires, for a headphone buyer, it can be successful configuration of the wearable.</a:t>
            </a:r>
            <a:endParaRPr sz="1900">
              <a:solidFill>
                <a:schemeClr val="dk2"/>
              </a:solidFill>
            </a:endParaRPr>
          </a:p>
          <a:p>
            <a:pPr indent="-349250" lvl="0" marL="914400" rtl="0" algn="l">
              <a:lnSpc>
                <a:spcPct val="100000"/>
              </a:lnSpc>
              <a:spcBef>
                <a:spcPts val="0"/>
              </a:spcBef>
              <a:spcAft>
                <a:spcPts val="0"/>
              </a:spcAft>
              <a:buClr>
                <a:schemeClr val="dk2"/>
              </a:buClr>
              <a:buSzPts val="1900"/>
              <a:buChar char="●"/>
            </a:pPr>
            <a:r>
              <a:rPr lang="en" sz="1900">
                <a:solidFill>
                  <a:schemeClr val="dk2"/>
                </a:solidFill>
              </a:rPr>
              <a:t>An “unfavorable” outcome </a:t>
            </a:r>
            <a:r>
              <a:rPr lang="en" sz="1900">
                <a:solidFill>
                  <a:schemeClr val="dk2"/>
                </a:solidFill>
              </a:rPr>
              <a:t>(</a:t>
            </a:r>
            <a:r>
              <a:rPr b="1" lang="en" sz="1900">
                <a:solidFill>
                  <a:schemeClr val="dk2"/>
                </a:solidFill>
              </a:rPr>
              <a:t>Ŷ</a:t>
            </a:r>
            <a:r>
              <a:rPr b="1" baseline="-25000" lang="en" sz="1900">
                <a:solidFill>
                  <a:schemeClr val="dk2"/>
                </a:solidFill>
              </a:rPr>
              <a:t>unfav</a:t>
            </a:r>
            <a:r>
              <a:rPr lang="en" sz="1900">
                <a:solidFill>
                  <a:schemeClr val="dk2"/>
                </a:solidFill>
              </a:rPr>
              <a:t>) </a:t>
            </a:r>
            <a:r>
              <a:rPr lang="en" sz="1900">
                <a:solidFill>
                  <a:schemeClr val="dk2"/>
                </a:solidFill>
              </a:rPr>
              <a:t>on the other hand is the one that the user does not desire, for a cancer patient getting a CT scan, it can be incorrect diagnosis.</a:t>
            </a:r>
            <a:endParaRPr sz="1900">
              <a:solidFill>
                <a:schemeClr val="dk2"/>
              </a:solidFill>
            </a:endParaRPr>
          </a:p>
          <a:p>
            <a:pPr indent="-349250" lvl="0" marL="457200" rtl="0" algn="l">
              <a:lnSpc>
                <a:spcPct val="100000"/>
              </a:lnSpc>
              <a:spcBef>
                <a:spcPts val="0"/>
              </a:spcBef>
              <a:spcAft>
                <a:spcPts val="0"/>
              </a:spcAft>
              <a:buClr>
                <a:schemeClr val="dk2"/>
              </a:buClr>
              <a:buSzPts val="1900"/>
              <a:buChar char="●"/>
            </a:pPr>
            <a:r>
              <a:rPr b="1" lang="en" sz="1900">
                <a:solidFill>
                  <a:schemeClr val="dk2"/>
                </a:solidFill>
              </a:rPr>
              <a:t>Independent Features vs Protected Features</a:t>
            </a:r>
            <a:endParaRPr b="1" sz="1900">
              <a:solidFill>
                <a:schemeClr val="dk2"/>
              </a:solidFill>
            </a:endParaRPr>
          </a:p>
          <a:p>
            <a:pPr indent="-349250" lvl="0" marL="914400" rtl="0" algn="l">
              <a:lnSpc>
                <a:spcPct val="100000"/>
              </a:lnSpc>
              <a:spcBef>
                <a:spcPts val="0"/>
              </a:spcBef>
              <a:spcAft>
                <a:spcPts val="0"/>
              </a:spcAft>
              <a:buClr>
                <a:schemeClr val="dk2"/>
              </a:buClr>
              <a:buSzPts val="1900"/>
              <a:buChar char="●"/>
            </a:pPr>
            <a:r>
              <a:rPr lang="en" sz="1900">
                <a:solidFill>
                  <a:schemeClr val="dk2"/>
                </a:solidFill>
              </a:rPr>
              <a:t>Independent features (</a:t>
            </a:r>
            <a:r>
              <a:rPr b="1" lang="en" sz="1900">
                <a:solidFill>
                  <a:schemeClr val="dk2"/>
                </a:solidFill>
              </a:rPr>
              <a:t>𝑋</a:t>
            </a:r>
            <a:r>
              <a:rPr lang="en" sz="1900">
                <a:solidFill>
                  <a:schemeClr val="dk2"/>
                </a:solidFill>
              </a:rPr>
              <a:t>) do not contain any person, racial or </a:t>
            </a:r>
            <a:r>
              <a:rPr lang="en" sz="1900">
                <a:solidFill>
                  <a:schemeClr val="dk2"/>
                </a:solidFill>
              </a:rPr>
              <a:t>socioeconomic</a:t>
            </a:r>
            <a:r>
              <a:rPr lang="en" sz="1900">
                <a:solidFill>
                  <a:schemeClr val="dk2"/>
                </a:solidFill>
              </a:rPr>
              <a:t> indicators that may be used for discrimination</a:t>
            </a:r>
            <a:endParaRPr sz="1900">
              <a:solidFill>
                <a:schemeClr val="dk2"/>
              </a:solidFill>
            </a:endParaRPr>
          </a:p>
          <a:p>
            <a:pPr indent="-349250" lvl="0" marL="914400" rtl="0" algn="l">
              <a:lnSpc>
                <a:spcPct val="100000"/>
              </a:lnSpc>
              <a:spcBef>
                <a:spcPts val="0"/>
              </a:spcBef>
              <a:spcAft>
                <a:spcPts val="0"/>
              </a:spcAft>
              <a:buClr>
                <a:schemeClr val="dk2"/>
              </a:buClr>
              <a:buSzPts val="1900"/>
              <a:buChar char="●"/>
            </a:pPr>
            <a:r>
              <a:rPr lang="en" sz="1900">
                <a:solidFill>
                  <a:schemeClr val="dk2"/>
                </a:solidFill>
              </a:rPr>
              <a:t>Protected features (</a:t>
            </a:r>
            <a:r>
              <a:rPr b="1" lang="en" sz="1900">
                <a:solidFill>
                  <a:schemeClr val="dk2"/>
                </a:solidFill>
              </a:rPr>
              <a:t>𝑆</a:t>
            </a:r>
            <a:r>
              <a:rPr lang="en" sz="1900">
                <a:solidFill>
                  <a:schemeClr val="dk2"/>
                </a:solidFill>
              </a:rPr>
              <a:t>) are the ones that may contain such information, where </a:t>
            </a:r>
            <a:r>
              <a:rPr b="1" lang="en" sz="1900">
                <a:solidFill>
                  <a:schemeClr val="dk2"/>
                </a:solidFill>
              </a:rPr>
              <a:t>𝑆</a:t>
            </a:r>
            <a:r>
              <a:rPr baseline="-25000" lang="en" sz="1900">
                <a:solidFill>
                  <a:schemeClr val="dk2"/>
                </a:solidFill>
              </a:rPr>
              <a:t>a</a:t>
            </a:r>
            <a:r>
              <a:rPr lang="en" sz="1900">
                <a:solidFill>
                  <a:schemeClr val="dk2"/>
                </a:solidFill>
              </a:rPr>
              <a:t> denoting privileged classes and </a:t>
            </a:r>
            <a:r>
              <a:rPr b="1" lang="en" sz="1900">
                <a:solidFill>
                  <a:schemeClr val="dk2"/>
                </a:solidFill>
              </a:rPr>
              <a:t>𝑆</a:t>
            </a:r>
            <a:r>
              <a:rPr baseline="-25000" lang="en" sz="1900">
                <a:solidFill>
                  <a:schemeClr val="dk2"/>
                </a:solidFill>
              </a:rPr>
              <a:t>d</a:t>
            </a:r>
            <a:r>
              <a:rPr lang="en" sz="1900">
                <a:solidFill>
                  <a:schemeClr val="dk2"/>
                </a:solidFill>
              </a:rPr>
              <a:t> denoting unprivileged classes.</a:t>
            </a:r>
            <a:endParaRPr sz="1900">
              <a:solidFill>
                <a:schemeClr val="dk2"/>
              </a:solidFill>
            </a:endParaRPr>
          </a:p>
        </p:txBody>
      </p:sp>
      <p:sp>
        <p:nvSpPr>
          <p:cNvPr id="324" name="Google Shape;324;p44"/>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5"/>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Fairness Definition</a:t>
            </a:r>
            <a:endParaRPr sz="2320">
              <a:solidFill>
                <a:srgbClr val="4A86E8"/>
              </a:solidFill>
            </a:endParaRPr>
          </a:p>
        </p:txBody>
      </p:sp>
      <p:pic>
        <p:nvPicPr>
          <p:cNvPr id="330" name="Google Shape;330;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1" name="Google Shape;331;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32" name="Google Shape;332;p45"/>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2"/>
              </a:buClr>
              <a:buSzPts val="1500"/>
              <a:buChar char="●"/>
            </a:pPr>
            <a:r>
              <a:rPr lang="en" sz="1500">
                <a:solidFill>
                  <a:schemeClr val="dk2"/>
                </a:solidFill>
              </a:rPr>
              <a:t>Fairness can be defined based on the relationship between the protected feature (</a:t>
            </a:r>
            <a:r>
              <a:rPr b="1" lang="en" sz="1500">
                <a:solidFill>
                  <a:schemeClr val="dk2"/>
                </a:solidFill>
              </a:rPr>
              <a:t>𝑆)</a:t>
            </a:r>
            <a:r>
              <a:rPr lang="en" sz="1500">
                <a:solidFill>
                  <a:schemeClr val="dk2"/>
                </a:solidFill>
              </a:rPr>
              <a:t>, the actual (</a:t>
            </a:r>
            <a:r>
              <a:rPr b="1" lang="en" sz="1500">
                <a:solidFill>
                  <a:schemeClr val="dk2"/>
                </a:solidFill>
              </a:rPr>
              <a:t>Y</a:t>
            </a:r>
            <a:r>
              <a:rPr b="1" lang="en" sz="1500">
                <a:solidFill>
                  <a:schemeClr val="dk2"/>
                </a:solidFill>
              </a:rPr>
              <a:t>) </a:t>
            </a:r>
            <a:r>
              <a:rPr lang="en" sz="1500">
                <a:solidFill>
                  <a:schemeClr val="dk2"/>
                </a:solidFill>
              </a:rPr>
              <a:t>and the predicted (</a:t>
            </a:r>
            <a:r>
              <a:rPr b="1" lang="en" sz="1500">
                <a:solidFill>
                  <a:schemeClr val="dk2"/>
                </a:solidFill>
              </a:rPr>
              <a:t>Ŷ) </a:t>
            </a:r>
            <a:r>
              <a:rPr lang="en" sz="1500">
                <a:solidFill>
                  <a:schemeClr val="dk2"/>
                </a:solidFill>
              </a:rPr>
              <a:t>outcomes.</a:t>
            </a:r>
            <a:endParaRPr sz="1500">
              <a:solidFill>
                <a:schemeClr val="dk2"/>
              </a:solidFill>
            </a:endParaRPr>
          </a:p>
          <a:p>
            <a:pPr indent="-323850" lvl="0" marL="457200" rtl="0" algn="l">
              <a:lnSpc>
                <a:spcPct val="100000"/>
              </a:lnSpc>
              <a:spcBef>
                <a:spcPts val="0"/>
              </a:spcBef>
              <a:spcAft>
                <a:spcPts val="0"/>
              </a:spcAft>
              <a:buClr>
                <a:schemeClr val="dk2"/>
              </a:buClr>
              <a:buSzPts val="1500"/>
              <a:buChar char="●"/>
            </a:pPr>
            <a:r>
              <a:rPr b="1" lang="en" sz="1500">
                <a:solidFill>
                  <a:schemeClr val="dk2"/>
                </a:solidFill>
              </a:rPr>
              <a:t>Independence</a:t>
            </a:r>
            <a:endParaRPr b="1" sz="1500">
              <a:solidFill>
                <a:schemeClr val="dk2"/>
              </a:solidFill>
            </a:endParaRPr>
          </a:p>
          <a:p>
            <a:pPr indent="-323850" lvl="0" marL="914400" rtl="0" algn="l">
              <a:lnSpc>
                <a:spcPct val="100000"/>
              </a:lnSpc>
              <a:spcBef>
                <a:spcPts val="0"/>
              </a:spcBef>
              <a:spcAft>
                <a:spcPts val="0"/>
              </a:spcAft>
              <a:buClr>
                <a:schemeClr val="dk2"/>
              </a:buClr>
              <a:buSzPts val="1500"/>
              <a:buChar char="●"/>
            </a:pPr>
            <a:r>
              <a:rPr b="1" lang="en" sz="1500">
                <a:solidFill>
                  <a:schemeClr val="dk2"/>
                </a:solidFill>
              </a:rPr>
              <a:t>Ŷ </a:t>
            </a:r>
            <a:r>
              <a:rPr lang="en" sz="1500">
                <a:solidFill>
                  <a:schemeClr val="dk2"/>
                </a:solidFill>
              </a:rPr>
              <a:t>independent of </a:t>
            </a:r>
            <a:r>
              <a:rPr b="1" lang="en" sz="1500">
                <a:solidFill>
                  <a:schemeClr val="dk2"/>
                </a:solidFill>
              </a:rPr>
              <a:t>𝑆</a:t>
            </a:r>
            <a:r>
              <a:rPr lang="en" sz="1500">
                <a:solidFill>
                  <a:schemeClr val="dk2"/>
                </a:solidFill>
              </a:rPr>
              <a:t>, if the predicted features and protected features are independent of each other.</a:t>
            </a:r>
            <a:endParaRPr sz="1500">
              <a:solidFill>
                <a:schemeClr val="dk2"/>
              </a:solidFill>
            </a:endParaRPr>
          </a:p>
          <a:p>
            <a:pPr indent="-323850" lvl="0" marL="914400" rtl="0" algn="l">
              <a:lnSpc>
                <a:spcPct val="100000"/>
              </a:lnSpc>
              <a:spcBef>
                <a:spcPts val="0"/>
              </a:spcBef>
              <a:spcAft>
                <a:spcPts val="0"/>
              </a:spcAft>
              <a:buClr>
                <a:schemeClr val="dk2"/>
              </a:buClr>
              <a:buSzPts val="1500"/>
              <a:buChar char="●"/>
            </a:pPr>
            <a:r>
              <a:rPr lang="en" sz="1500">
                <a:solidFill>
                  <a:schemeClr val="dk2"/>
                </a:solidFill>
              </a:rPr>
              <a:t>Probability of being in a favorable (or non-favorable) class has nothing to do with the group of </a:t>
            </a:r>
            <a:r>
              <a:rPr b="1" lang="en" sz="1500">
                <a:solidFill>
                  <a:schemeClr val="dk2"/>
                </a:solidFill>
              </a:rPr>
              <a:t>𝑆.</a:t>
            </a:r>
            <a:endParaRPr sz="1500">
              <a:solidFill>
                <a:schemeClr val="dk2"/>
              </a:solidFill>
            </a:endParaRPr>
          </a:p>
          <a:p>
            <a:pPr indent="-323850" lvl="0" marL="457200" rtl="0" algn="l">
              <a:lnSpc>
                <a:spcPct val="100000"/>
              </a:lnSpc>
              <a:spcBef>
                <a:spcPts val="0"/>
              </a:spcBef>
              <a:spcAft>
                <a:spcPts val="0"/>
              </a:spcAft>
              <a:buClr>
                <a:schemeClr val="dk2"/>
              </a:buClr>
              <a:buSzPts val="1500"/>
              <a:buChar char="●"/>
            </a:pPr>
            <a:r>
              <a:rPr b="1" lang="en" sz="1500">
                <a:solidFill>
                  <a:schemeClr val="dk2"/>
                </a:solidFill>
              </a:rPr>
              <a:t>Separation</a:t>
            </a:r>
            <a:endParaRPr b="1" sz="1500">
              <a:solidFill>
                <a:schemeClr val="dk2"/>
              </a:solidFill>
            </a:endParaRPr>
          </a:p>
          <a:p>
            <a:pPr indent="-323850" lvl="0" marL="914400" rtl="0" algn="l">
              <a:spcBef>
                <a:spcPts val="0"/>
              </a:spcBef>
              <a:spcAft>
                <a:spcPts val="0"/>
              </a:spcAft>
              <a:buClr>
                <a:schemeClr val="dk2"/>
              </a:buClr>
              <a:buSzPts val="1500"/>
              <a:buChar char="●"/>
            </a:pPr>
            <a:r>
              <a:rPr b="1" lang="en" sz="1500">
                <a:solidFill>
                  <a:schemeClr val="dk2"/>
                </a:solidFill>
              </a:rPr>
              <a:t>Ŷ </a:t>
            </a:r>
            <a:r>
              <a:rPr lang="en" sz="1500">
                <a:solidFill>
                  <a:schemeClr val="dk2"/>
                </a:solidFill>
              </a:rPr>
              <a:t>independent of </a:t>
            </a:r>
            <a:r>
              <a:rPr b="1" lang="en" sz="1500">
                <a:solidFill>
                  <a:schemeClr val="dk2"/>
                </a:solidFill>
              </a:rPr>
              <a:t>𝑆</a:t>
            </a:r>
            <a:r>
              <a:rPr lang="en" sz="1500">
                <a:solidFill>
                  <a:schemeClr val="dk2"/>
                </a:solidFill>
              </a:rPr>
              <a:t> given </a:t>
            </a:r>
            <a:r>
              <a:rPr b="1" lang="en" sz="1500">
                <a:solidFill>
                  <a:schemeClr val="dk2"/>
                </a:solidFill>
              </a:rPr>
              <a:t>Y</a:t>
            </a:r>
            <a:r>
              <a:rPr lang="en" sz="1500">
                <a:solidFill>
                  <a:schemeClr val="dk2"/>
                </a:solidFill>
              </a:rPr>
              <a:t>, if the predicted feature given the target value </a:t>
            </a:r>
            <a:r>
              <a:rPr b="1" lang="en" sz="1500">
                <a:solidFill>
                  <a:schemeClr val="dk2"/>
                </a:solidFill>
              </a:rPr>
              <a:t>Y </a:t>
            </a:r>
            <a:r>
              <a:rPr lang="en" sz="1500">
                <a:solidFill>
                  <a:schemeClr val="dk2"/>
                </a:solidFill>
              </a:rPr>
              <a:t>is independent of protected feature. </a:t>
            </a:r>
            <a:endParaRPr sz="1500">
              <a:solidFill>
                <a:schemeClr val="dk2"/>
              </a:solidFill>
            </a:endParaRPr>
          </a:p>
          <a:p>
            <a:pPr indent="-323850" lvl="0" marL="914400" rtl="0" algn="l">
              <a:spcBef>
                <a:spcPts val="0"/>
              </a:spcBef>
              <a:spcAft>
                <a:spcPts val="0"/>
              </a:spcAft>
              <a:buClr>
                <a:schemeClr val="dk2"/>
              </a:buClr>
              <a:buSzPts val="1500"/>
              <a:buChar char="●"/>
            </a:pPr>
            <a:r>
              <a:rPr lang="en" sz="1500">
                <a:solidFill>
                  <a:schemeClr val="dk2"/>
                </a:solidFill>
              </a:rPr>
              <a:t>The predicted probability of being in any class, given their actual class, has nothing to do with their protected group membership.</a:t>
            </a:r>
            <a:endParaRPr sz="1500">
              <a:solidFill>
                <a:schemeClr val="dk2"/>
              </a:solidFill>
            </a:endParaRPr>
          </a:p>
          <a:p>
            <a:pPr indent="-323850" lvl="0" marL="457200" rtl="0" algn="l">
              <a:lnSpc>
                <a:spcPct val="100000"/>
              </a:lnSpc>
              <a:spcBef>
                <a:spcPts val="0"/>
              </a:spcBef>
              <a:spcAft>
                <a:spcPts val="0"/>
              </a:spcAft>
              <a:buClr>
                <a:schemeClr val="dk2"/>
              </a:buClr>
              <a:buSzPts val="1500"/>
              <a:buChar char="●"/>
            </a:pPr>
            <a:r>
              <a:rPr b="1" lang="en" sz="1500">
                <a:solidFill>
                  <a:schemeClr val="dk2"/>
                </a:solidFill>
              </a:rPr>
              <a:t>Sufficiency</a:t>
            </a:r>
            <a:endParaRPr b="1" sz="1500">
              <a:solidFill>
                <a:schemeClr val="dk2"/>
              </a:solidFill>
            </a:endParaRPr>
          </a:p>
          <a:p>
            <a:pPr indent="-323850" lvl="0" marL="914400" rtl="0" algn="l">
              <a:lnSpc>
                <a:spcPct val="100000"/>
              </a:lnSpc>
              <a:spcBef>
                <a:spcPts val="0"/>
              </a:spcBef>
              <a:spcAft>
                <a:spcPts val="0"/>
              </a:spcAft>
              <a:buClr>
                <a:schemeClr val="dk2"/>
              </a:buClr>
              <a:buSzPts val="1500"/>
              <a:buChar char="●"/>
            </a:pPr>
            <a:r>
              <a:rPr b="1" lang="en" sz="1500">
                <a:solidFill>
                  <a:schemeClr val="dk2"/>
                </a:solidFill>
              </a:rPr>
              <a:t>Y </a:t>
            </a:r>
            <a:r>
              <a:rPr lang="en" sz="1500">
                <a:solidFill>
                  <a:schemeClr val="dk2"/>
                </a:solidFill>
              </a:rPr>
              <a:t>independent of </a:t>
            </a:r>
            <a:r>
              <a:rPr b="1" lang="en" sz="1500">
                <a:solidFill>
                  <a:schemeClr val="dk2"/>
                </a:solidFill>
              </a:rPr>
              <a:t>𝑆</a:t>
            </a:r>
            <a:r>
              <a:rPr lang="en" sz="1500">
                <a:solidFill>
                  <a:schemeClr val="dk2"/>
                </a:solidFill>
              </a:rPr>
              <a:t> given </a:t>
            </a:r>
            <a:r>
              <a:rPr b="1" lang="en" sz="1500">
                <a:solidFill>
                  <a:schemeClr val="dk2"/>
                </a:solidFill>
              </a:rPr>
              <a:t>Ŷ</a:t>
            </a:r>
            <a:r>
              <a:rPr lang="en" sz="1500">
                <a:solidFill>
                  <a:schemeClr val="dk2"/>
                </a:solidFill>
              </a:rPr>
              <a:t>, We expected protected class to be independent of actual value given the predicted value.</a:t>
            </a:r>
            <a:endParaRPr sz="1500">
              <a:solidFill>
                <a:schemeClr val="dk2"/>
              </a:solidFill>
            </a:endParaRPr>
          </a:p>
          <a:p>
            <a:pPr indent="-323850" lvl="0" marL="914400" rtl="0" algn="l">
              <a:lnSpc>
                <a:spcPct val="100000"/>
              </a:lnSpc>
              <a:spcBef>
                <a:spcPts val="0"/>
              </a:spcBef>
              <a:spcAft>
                <a:spcPts val="0"/>
              </a:spcAft>
              <a:buClr>
                <a:schemeClr val="dk2"/>
              </a:buClr>
              <a:buSzPts val="1500"/>
              <a:buChar char="●"/>
            </a:pPr>
            <a:r>
              <a:rPr lang="en" sz="1500">
                <a:solidFill>
                  <a:schemeClr val="dk2"/>
                </a:solidFill>
              </a:rPr>
              <a:t>In simple words, the prediction should not depend on the protected group.</a:t>
            </a:r>
            <a:endParaRPr sz="1500">
              <a:solidFill>
                <a:schemeClr val="dk2"/>
              </a:solidFill>
            </a:endParaRPr>
          </a:p>
        </p:txBody>
      </p:sp>
      <p:sp>
        <p:nvSpPr>
          <p:cNvPr id="333" name="Google Shape;333;p45"/>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Fairness Metrics - Equal Opportunity</a:t>
            </a:r>
            <a:endParaRPr sz="2320">
              <a:solidFill>
                <a:srgbClr val="4A86E8"/>
              </a:solidFill>
            </a:endParaRPr>
          </a:p>
        </p:txBody>
      </p:sp>
      <p:pic>
        <p:nvPicPr>
          <p:cNvPr id="339" name="Google Shape;339;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0" name="Google Shape;340;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41" name="Google Shape;341;p46"/>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chemeClr val="dk2"/>
              </a:buClr>
              <a:buSzPts val="1900"/>
              <a:buChar char="●"/>
            </a:pPr>
            <a:r>
              <a:rPr lang="en" sz="1900">
                <a:solidFill>
                  <a:schemeClr val="dk2"/>
                </a:solidFill>
              </a:rPr>
              <a:t>Both privileged and unprivileged groups have equal FNR.</a:t>
            </a:r>
            <a:endParaRPr sz="1900">
              <a:solidFill>
                <a:schemeClr val="dk2"/>
              </a:solidFill>
            </a:endParaRPr>
          </a:p>
          <a:p>
            <a:pPr indent="0" lvl="0" marL="914400" rtl="0" algn="l">
              <a:lnSpc>
                <a:spcPct val="100000"/>
              </a:lnSpc>
              <a:spcBef>
                <a:spcPts val="0"/>
              </a:spcBef>
              <a:spcAft>
                <a:spcPts val="0"/>
              </a:spcAft>
              <a:buNone/>
            </a:pPr>
            <a:r>
              <a:t/>
            </a:r>
            <a:endParaRPr sz="1900">
              <a:solidFill>
                <a:schemeClr val="dk2"/>
              </a:solidFill>
            </a:endParaRPr>
          </a:p>
          <a:p>
            <a:pPr indent="0" lvl="0" marL="914400" rtl="0" algn="l">
              <a:lnSpc>
                <a:spcPct val="100000"/>
              </a:lnSpc>
              <a:spcBef>
                <a:spcPts val="0"/>
              </a:spcBef>
              <a:spcAft>
                <a:spcPts val="0"/>
              </a:spcAft>
              <a:buNone/>
            </a:pPr>
            <a:r>
              <a:t/>
            </a:r>
            <a:endParaRPr sz="1900">
              <a:solidFill>
                <a:schemeClr val="dk2"/>
              </a:solidFill>
            </a:endParaRPr>
          </a:p>
          <a:p>
            <a:pPr indent="-349250" lvl="0" marL="457200" rtl="0" algn="l">
              <a:lnSpc>
                <a:spcPct val="100000"/>
              </a:lnSpc>
              <a:spcBef>
                <a:spcPts val="0"/>
              </a:spcBef>
              <a:spcAft>
                <a:spcPts val="0"/>
              </a:spcAft>
              <a:buClr>
                <a:schemeClr val="dk2"/>
              </a:buClr>
              <a:buSzPts val="1900"/>
              <a:buChar char="●"/>
            </a:pPr>
            <a:r>
              <a:rPr lang="en" sz="1900">
                <a:solidFill>
                  <a:schemeClr val="dk2"/>
                </a:solidFill>
              </a:rPr>
              <a:t>A classifier satisfies this definition if both advantageous and disadvantageous groups have equal FNR.</a:t>
            </a:r>
            <a:endParaRPr sz="1900">
              <a:solidFill>
                <a:schemeClr val="dk2"/>
              </a:solidFill>
            </a:endParaRPr>
          </a:p>
          <a:p>
            <a:pPr indent="-349250" lvl="0" marL="457200" rtl="0" algn="l">
              <a:lnSpc>
                <a:spcPct val="100000"/>
              </a:lnSpc>
              <a:spcBef>
                <a:spcPts val="0"/>
              </a:spcBef>
              <a:spcAft>
                <a:spcPts val="0"/>
              </a:spcAft>
              <a:buClr>
                <a:schemeClr val="dk2"/>
              </a:buClr>
              <a:buSzPts val="1900"/>
              <a:buChar char="●"/>
            </a:pPr>
            <a:r>
              <a:rPr lang="en" sz="1900">
                <a:solidFill>
                  <a:schemeClr val="dk2"/>
                </a:solidFill>
              </a:rPr>
              <a:t>No one group should be penalized by allowing the model to make higher mistakes compared to the other group.</a:t>
            </a:r>
            <a:endParaRPr sz="1900">
              <a:solidFill>
                <a:schemeClr val="dk2"/>
              </a:solidFill>
            </a:endParaRPr>
          </a:p>
          <a:p>
            <a:pPr indent="-349250" lvl="0" marL="457200" rtl="0" algn="l">
              <a:lnSpc>
                <a:spcPct val="100000"/>
              </a:lnSpc>
              <a:spcBef>
                <a:spcPts val="0"/>
              </a:spcBef>
              <a:spcAft>
                <a:spcPts val="0"/>
              </a:spcAft>
              <a:buClr>
                <a:schemeClr val="dk2"/>
              </a:buClr>
              <a:buSzPts val="1900"/>
              <a:buChar char="●"/>
            </a:pPr>
            <a:r>
              <a:rPr lang="en" sz="1900">
                <a:solidFill>
                  <a:schemeClr val="dk2"/>
                </a:solidFill>
              </a:rPr>
              <a:t>Since TFR + FNR = 1, a classifier with equal FNRs will also have equal TPRs (also called sensitivity/recall).</a:t>
            </a:r>
            <a:br>
              <a:rPr lang="en" sz="1900">
                <a:solidFill>
                  <a:schemeClr val="dk2"/>
                </a:solidFill>
              </a:rPr>
            </a:br>
            <a:endParaRPr sz="1900">
              <a:solidFill>
                <a:schemeClr val="dk2"/>
              </a:solidFill>
            </a:endParaRPr>
          </a:p>
        </p:txBody>
      </p:sp>
      <p:sp>
        <p:nvSpPr>
          <p:cNvPr id="342" name="Google Shape;342;p46"/>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pic>
        <p:nvPicPr>
          <p:cNvPr id="343" name="Google Shape;343;p46"/>
          <p:cNvPicPr preferRelativeResize="0"/>
          <p:nvPr/>
        </p:nvPicPr>
        <p:blipFill>
          <a:blip r:embed="rId4">
            <a:alphaModFix/>
          </a:blip>
          <a:stretch>
            <a:fillRect/>
          </a:stretch>
        </p:blipFill>
        <p:spPr>
          <a:xfrm>
            <a:off x="1706975" y="923575"/>
            <a:ext cx="5370775" cy="658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Fairness Metrics - Predictive Equality</a:t>
            </a:r>
            <a:endParaRPr sz="2320">
              <a:solidFill>
                <a:srgbClr val="4A86E8"/>
              </a:solidFill>
            </a:endParaRPr>
          </a:p>
        </p:txBody>
      </p:sp>
      <p:pic>
        <p:nvPicPr>
          <p:cNvPr id="349" name="Google Shape;34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0" name="Google Shape;350;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51" name="Google Shape;351;p47"/>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chemeClr val="dk2"/>
              </a:buClr>
              <a:buSzPts val="1900"/>
              <a:buChar char="●"/>
            </a:pPr>
            <a:r>
              <a:rPr lang="en" sz="1900">
                <a:solidFill>
                  <a:schemeClr val="dk2"/>
                </a:solidFill>
              </a:rPr>
              <a:t>Both privileged and unprivileged groups have equal FPR.</a:t>
            </a:r>
            <a:endParaRPr sz="1900">
              <a:solidFill>
                <a:schemeClr val="dk2"/>
              </a:solidFill>
            </a:endParaRPr>
          </a:p>
          <a:p>
            <a:pPr indent="0" lvl="0" marL="914400" rtl="0" algn="l">
              <a:lnSpc>
                <a:spcPct val="100000"/>
              </a:lnSpc>
              <a:spcBef>
                <a:spcPts val="0"/>
              </a:spcBef>
              <a:spcAft>
                <a:spcPts val="0"/>
              </a:spcAft>
              <a:buNone/>
            </a:pPr>
            <a:r>
              <a:t/>
            </a:r>
            <a:endParaRPr sz="1900">
              <a:solidFill>
                <a:schemeClr val="dk2"/>
              </a:solidFill>
            </a:endParaRPr>
          </a:p>
          <a:p>
            <a:pPr indent="0" lvl="0" marL="914400" rtl="0" algn="l">
              <a:lnSpc>
                <a:spcPct val="100000"/>
              </a:lnSpc>
              <a:spcBef>
                <a:spcPts val="0"/>
              </a:spcBef>
              <a:spcAft>
                <a:spcPts val="0"/>
              </a:spcAft>
              <a:buNone/>
            </a:pPr>
            <a:r>
              <a:t/>
            </a:r>
            <a:endParaRPr sz="1900">
              <a:solidFill>
                <a:schemeClr val="dk2"/>
              </a:solidFill>
            </a:endParaRPr>
          </a:p>
          <a:p>
            <a:pPr indent="0" lvl="0" marL="914400" rtl="0" algn="l">
              <a:lnSpc>
                <a:spcPct val="100000"/>
              </a:lnSpc>
              <a:spcBef>
                <a:spcPts val="0"/>
              </a:spcBef>
              <a:spcAft>
                <a:spcPts val="0"/>
              </a:spcAft>
              <a:buNone/>
            </a:pPr>
            <a:r>
              <a:t/>
            </a:r>
            <a:endParaRPr sz="1900">
              <a:solidFill>
                <a:schemeClr val="dk2"/>
              </a:solidFill>
            </a:endParaRPr>
          </a:p>
          <a:p>
            <a:pPr indent="-349250" lvl="0" marL="457200" rtl="0" algn="l">
              <a:lnSpc>
                <a:spcPct val="100000"/>
              </a:lnSpc>
              <a:spcBef>
                <a:spcPts val="0"/>
              </a:spcBef>
              <a:spcAft>
                <a:spcPts val="0"/>
              </a:spcAft>
              <a:buClr>
                <a:schemeClr val="dk2"/>
              </a:buClr>
              <a:buSzPts val="1900"/>
              <a:buChar char="●"/>
            </a:pPr>
            <a:r>
              <a:rPr lang="en" sz="1900">
                <a:solidFill>
                  <a:schemeClr val="dk2"/>
                </a:solidFill>
              </a:rPr>
              <a:t>A classifier satisfies this definition if both advantageous and disadvantageous groups have equal FPR.</a:t>
            </a:r>
            <a:endParaRPr sz="1900">
              <a:solidFill>
                <a:schemeClr val="dk2"/>
              </a:solidFill>
            </a:endParaRPr>
          </a:p>
          <a:p>
            <a:pPr indent="0" lvl="0" marL="0" rtl="0" algn="l">
              <a:lnSpc>
                <a:spcPct val="100000"/>
              </a:lnSpc>
              <a:spcBef>
                <a:spcPts val="0"/>
              </a:spcBef>
              <a:spcAft>
                <a:spcPts val="0"/>
              </a:spcAft>
              <a:buNone/>
            </a:pPr>
            <a:br>
              <a:rPr lang="en" sz="1900">
                <a:solidFill>
                  <a:schemeClr val="dk2"/>
                </a:solidFill>
              </a:rPr>
            </a:br>
            <a:endParaRPr sz="1900">
              <a:solidFill>
                <a:schemeClr val="dk2"/>
              </a:solidFill>
            </a:endParaRPr>
          </a:p>
        </p:txBody>
      </p:sp>
      <p:sp>
        <p:nvSpPr>
          <p:cNvPr id="352" name="Google Shape;352;p47"/>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pic>
        <p:nvPicPr>
          <p:cNvPr id="353" name="Google Shape;353;p47"/>
          <p:cNvPicPr preferRelativeResize="0"/>
          <p:nvPr/>
        </p:nvPicPr>
        <p:blipFill>
          <a:blip r:embed="rId4">
            <a:alphaModFix/>
          </a:blip>
          <a:stretch>
            <a:fillRect/>
          </a:stretch>
        </p:blipFill>
        <p:spPr>
          <a:xfrm>
            <a:off x="1665050" y="1021500"/>
            <a:ext cx="5936726" cy="69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8"/>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Fairness Metrics - Equalized Odds</a:t>
            </a:r>
            <a:endParaRPr sz="2320">
              <a:solidFill>
                <a:srgbClr val="4A86E8"/>
              </a:solidFill>
            </a:endParaRPr>
          </a:p>
        </p:txBody>
      </p:sp>
      <p:pic>
        <p:nvPicPr>
          <p:cNvPr id="359" name="Google Shape;359;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0" name="Google Shape;360;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61" name="Google Shape;361;p48"/>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chemeClr val="dk2"/>
              </a:buClr>
              <a:buSzPts val="1900"/>
              <a:buChar char="●"/>
            </a:pPr>
            <a:r>
              <a:rPr lang="en" sz="1900">
                <a:solidFill>
                  <a:schemeClr val="dk2"/>
                </a:solidFill>
              </a:rPr>
              <a:t>Also known as </a:t>
            </a:r>
            <a:r>
              <a:rPr b="1" lang="en" sz="1900">
                <a:solidFill>
                  <a:schemeClr val="dk2"/>
                </a:solidFill>
              </a:rPr>
              <a:t>disparate mistreatment</a:t>
            </a:r>
            <a:r>
              <a:rPr lang="en" sz="1900">
                <a:solidFill>
                  <a:schemeClr val="dk2"/>
                </a:solidFill>
              </a:rPr>
              <a:t>, equalized odds requires that both advantages and disadvantageous groups have equal TPR and FPR.</a:t>
            </a:r>
            <a:endParaRPr sz="1900">
              <a:solidFill>
                <a:schemeClr val="dk2"/>
              </a:solidFill>
            </a:endParaRPr>
          </a:p>
          <a:p>
            <a:pPr indent="0" lvl="0" marL="914400" rtl="0" algn="l">
              <a:lnSpc>
                <a:spcPct val="100000"/>
              </a:lnSpc>
              <a:spcBef>
                <a:spcPts val="0"/>
              </a:spcBef>
              <a:spcAft>
                <a:spcPts val="0"/>
              </a:spcAft>
              <a:buNone/>
            </a:pPr>
            <a:r>
              <a:t/>
            </a:r>
            <a:endParaRPr sz="1900">
              <a:solidFill>
                <a:schemeClr val="dk2"/>
              </a:solidFill>
            </a:endParaRPr>
          </a:p>
          <a:p>
            <a:pPr indent="0" lvl="0" marL="914400" rtl="0" algn="l">
              <a:lnSpc>
                <a:spcPct val="100000"/>
              </a:lnSpc>
              <a:spcBef>
                <a:spcPts val="0"/>
              </a:spcBef>
              <a:spcAft>
                <a:spcPts val="0"/>
              </a:spcAft>
              <a:buNone/>
            </a:pPr>
            <a:r>
              <a:t/>
            </a:r>
            <a:endParaRPr sz="1900">
              <a:solidFill>
                <a:schemeClr val="dk2"/>
              </a:solidFill>
            </a:endParaRPr>
          </a:p>
          <a:p>
            <a:pPr indent="0" lvl="0" marL="914400" rtl="0" algn="l">
              <a:lnSpc>
                <a:spcPct val="100000"/>
              </a:lnSpc>
              <a:spcBef>
                <a:spcPts val="0"/>
              </a:spcBef>
              <a:spcAft>
                <a:spcPts val="0"/>
              </a:spcAft>
              <a:buNone/>
            </a:pPr>
            <a:r>
              <a:t/>
            </a:r>
            <a:endParaRPr sz="1900">
              <a:solidFill>
                <a:schemeClr val="dk2"/>
              </a:solidFill>
            </a:endParaRPr>
          </a:p>
          <a:p>
            <a:pPr indent="-349250" lvl="0" marL="457200" rtl="0" algn="l">
              <a:lnSpc>
                <a:spcPct val="100000"/>
              </a:lnSpc>
              <a:spcBef>
                <a:spcPts val="0"/>
              </a:spcBef>
              <a:spcAft>
                <a:spcPts val="0"/>
              </a:spcAft>
              <a:buClr>
                <a:schemeClr val="dk2"/>
              </a:buClr>
              <a:buSzPts val="1900"/>
              <a:buChar char="●"/>
            </a:pPr>
            <a:r>
              <a:rPr lang="en" sz="1900">
                <a:solidFill>
                  <a:schemeClr val="dk2"/>
                </a:solidFill>
              </a:rPr>
              <a:t>This definition combines the previous two: a classifier </a:t>
            </a:r>
            <a:r>
              <a:rPr lang="en" sz="1900">
                <a:solidFill>
                  <a:schemeClr val="dk2"/>
                </a:solidFill>
              </a:rPr>
              <a:t>satisfies</a:t>
            </a:r>
            <a:r>
              <a:rPr lang="en" sz="1900">
                <a:solidFill>
                  <a:schemeClr val="dk2"/>
                </a:solidFill>
              </a:rPr>
              <a:t> the definition if advantageous and a disadvantageous groups have equal TPR and equal FPR.</a:t>
            </a:r>
            <a:endParaRPr sz="1900">
              <a:solidFill>
                <a:schemeClr val="dk2"/>
              </a:solidFill>
            </a:endParaRPr>
          </a:p>
          <a:p>
            <a:pPr indent="0" lvl="0" marL="0" rtl="0" algn="l">
              <a:lnSpc>
                <a:spcPct val="100000"/>
              </a:lnSpc>
              <a:spcBef>
                <a:spcPts val="0"/>
              </a:spcBef>
              <a:spcAft>
                <a:spcPts val="0"/>
              </a:spcAft>
              <a:buNone/>
            </a:pPr>
            <a:r>
              <a:t/>
            </a:r>
            <a:endParaRPr sz="1900">
              <a:solidFill>
                <a:schemeClr val="dk2"/>
              </a:solidFill>
            </a:endParaRPr>
          </a:p>
          <a:p>
            <a:pPr indent="0" lvl="0" marL="0" rtl="0" algn="l">
              <a:lnSpc>
                <a:spcPct val="100000"/>
              </a:lnSpc>
              <a:spcBef>
                <a:spcPts val="0"/>
              </a:spcBef>
              <a:spcAft>
                <a:spcPts val="0"/>
              </a:spcAft>
              <a:buNone/>
            </a:pPr>
            <a:br>
              <a:rPr lang="en" sz="1900">
                <a:solidFill>
                  <a:schemeClr val="dk2"/>
                </a:solidFill>
              </a:rPr>
            </a:br>
            <a:endParaRPr sz="1900">
              <a:solidFill>
                <a:schemeClr val="dk2"/>
              </a:solidFill>
            </a:endParaRPr>
          </a:p>
        </p:txBody>
      </p:sp>
      <p:sp>
        <p:nvSpPr>
          <p:cNvPr id="362" name="Google Shape;362;p48"/>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pic>
        <p:nvPicPr>
          <p:cNvPr id="363" name="Google Shape;363;p48"/>
          <p:cNvPicPr preferRelativeResize="0"/>
          <p:nvPr/>
        </p:nvPicPr>
        <p:blipFill>
          <a:blip r:embed="rId4">
            <a:alphaModFix/>
          </a:blip>
          <a:stretch>
            <a:fillRect/>
          </a:stretch>
        </p:blipFill>
        <p:spPr>
          <a:xfrm>
            <a:off x="1728675" y="1341825"/>
            <a:ext cx="5979674" cy="660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9"/>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Fairness Metrics - Predictive Parity</a:t>
            </a:r>
            <a:endParaRPr sz="2320">
              <a:solidFill>
                <a:srgbClr val="4A86E8"/>
              </a:solidFill>
            </a:endParaRPr>
          </a:p>
        </p:txBody>
      </p:sp>
      <p:pic>
        <p:nvPicPr>
          <p:cNvPr id="369" name="Google Shape;369;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71" name="Google Shape;371;p49"/>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Also known as </a:t>
            </a:r>
            <a:r>
              <a:rPr b="1" lang="en" sz="1800">
                <a:solidFill>
                  <a:schemeClr val="dk2"/>
                </a:solidFill>
              </a:rPr>
              <a:t>outcome test</a:t>
            </a:r>
            <a:r>
              <a:rPr lang="en" sz="1800">
                <a:solidFill>
                  <a:schemeClr val="dk2"/>
                </a:solidFill>
              </a:rPr>
              <a:t>, it requires that both advantages and disadvantageous groups have equal PPV (Positive predictive value)/</a:t>
            </a:r>
            <a:r>
              <a:rPr lang="en" sz="1800">
                <a:solidFill>
                  <a:schemeClr val="dk2"/>
                </a:solidFill>
              </a:rPr>
              <a:t>precision.</a:t>
            </a:r>
            <a:endParaRPr sz="1800">
              <a:solidFill>
                <a:schemeClr val="dk2"/>
              </a:solidFill>
            </a:endParaRPr>
          </a:p>
          <a:p>
            <a:pPr indent="0" lvl="0" marL="914400" rtl="0" algn="l">
              <a:lnSpc>
                <a:spcPct val="100000"/>
              </a:lnSpc>
              <a:spcBef>
                <a:spcPts val="0"/>
              </a:spcBef>
              <a:spcAft>
                <a:spcPts val="0"/>
              </a:spcAft>
              <a:buNone/>
            </a:pPr>
            <a:r>
              <a:t/>
            </a:r>
            <a:endParaRPr sz="18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The main idea behind this definition is that the </a:t>
            </a:r>
            <a:r>
              <a:rPr lang="en" sz="1800">
                <a:solidFill>
                  <a:schemeClr val="dk2"/>
                </a:solidFill>
              </a:rPr>
              <a:t>percentage</a:t>
            </a:r>
            <a:r>
              <a:rPr lang="en" sz="1800">
                <a:solidFill>
                  <a:schemeClr val="dk2"/>
                </a:solidFill>
              </a:rPr>
              <a:t> of correct positive predictions should be the same for both the groups of a </a:t>
            </a:r>
            <a:r>
              <a:rPr lang="en" sz="1800">
                <a:solidFill>
                  <a:schemeClr val="dk2"/>
                </a:solidFill>
              </a:rPr>
              <a:t>protected</a:t>
            </a:r>
            <a:r>
              <a:rPr lang="en" sz="1800">
                <a:solidFill>
                  <a:schemeClr val="dk2"/>
                </a:solidFill>
              </a:rPr>
              <a:t> class.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One significant advantage of Predictive Parity is that a</a:t>
            </a:r>
            <a:r>
              <a:rPr lang="en" sz="1800">
                <a:solidFill>
                  <a:schemeClr val="dk2"/>
                </a:solidFill>
              </a:rPr>
              <a:t> perfectly predictive model is deemed as fair because both men and women would have a PPV of 1. </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A disadvantage of this model is that it doesn’t necessarily reduce bias.</a:t>
            </a:r>
            <a:endParaRPr sz="18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a:p>
            <a:pPr indent="0" lvl="0" marL="0" rtl="0" algn="l">
              <a:lnSpc>
                <a:spcPct val="100000"/>
              </a:lnSpc>
              <a:spcBef>
                <a:spcPts val="0"/>
              </a:spcBef>
              <a:spcAft>
                <a:spcPts val="0"/>
              </a:spcAft>
              <a:buNone/>
            </a:pPr>
            <a:br>
              <a:rPr lang="en" sz="1800">
                <a:solidFill>
                  <a:schemeClr val="dk2"/>
                </a:solidFill>
              </a:rPr>
            </a:br>
            <a:endParaRPr sz="1800">
              <a:solidFill>
                <a:schemeClr val="dk2"/>
              </a:solidFill>
            </a:endParaRPr>
          </a:p>
        </p:txBody>
      </p:sp>
      <p:sp>
        <p:nvSpPr>
          <p:cNvPr id="372" name="Google Shape;372;p49"/>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pic>
        <p:nvPicPr>
          <p:cNvPr id="373" name="Google Shape;373;p49"/>
          <p:cNvPicPr preferRelativeResize="0"/>
          <p:nvPr/>
        </p:nvPicPr>
        <p:blipFill>
          <a:blip r:embed="rId4">
            <a:alphaModFix/>
          </a:blip>
          <a:stretch>
            <a:fillRect/>
          </a:stretch>
        </p:blipFill>
        <p:spPr>
          <a:xfrm>
            <a:off x="1754284" y="1226775"/>
            <a:ext cx="5209766" cy="607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0"/>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Fairness Metrics - Demographic Parity</a:t>
            </a:r>
            <a:endParaRPr sz="2320">
              <a:solidFill>
                <a:srgbClr val="4A86E8"/>
              </a:solidFill>
            </a:endParaRPr>
          </a:p>
        </p:txBody>
      </p:sp>
      <p:pic>
        <p:nvPicPr>
          <p:cNvPr id="379" name="Google Shape;379;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0" name="Google Shape;380;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81" name="Google Shape;381;p50"/>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Membership in a protected class should have no correlation with being predicted a favourable outcome.</a:t>
            </a:r>
            <a:endParaRPr sz="18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It suggests that the composition of the set of individuals who are predicted the favourable outcome should reflect the percentage of applicants.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To achieve demographic parity:</a:t>
            </a:r>
            <a:endParaRPr sz="1800">
              <a:solidFill>
                <a:schemeClr val="dk2"/>
              </a:solidFill>
            </a:endParaRPr>
          </a:p>
          <a:p>
            <a:pPr indent="-342900" lvl="0" marL="914400" rtl="0" algn="l">
              <a:lnSpc>
                <a:spcPct val="100000"/>
              </a:lnSpc>
              <a:spcBef>
                <a:spcPts val="0"/>
              </a:spcBef>
              <a:spcAft>
                <a:spcPts val="0"/>
              </a:spcAft>
              <a:buClr>
                <a:schemeClr val="dk2"/>
              </a:buClr>
              <a:buSzPts val="1800"/>
              <a:buChar char="●"/>
            </a:pPr>
            <a:r>
              <a:rPr lang="en" sz="1800">
                <a:solidFill>
                  <a:schemeClr val="dk2"/>
                </a:solidFill>
              </a:rPr>
              <a:t>For the privileged group, we reduce false positives and increase true negatives.</a:t>
            </a:r>
            <a:endParaRPr sz="1800">
              <a:solidFill>
                <a:schemeClr val="dk2"/>
              </a:solidFill>
            </a:endParaRPr>
          </a:p>
          <a:p>
            <a:pPr indent="-342900" lvl="0" marL="914400" rtl="0" algn="l">
              <a:lnSpc>
                <a:spcPct val="100000"/>
              </a:lnSpc>
              <a:spcBef>
                <a:spcPts val="0"/>
              </a:spcBef>
              <a:spcAft>
                <a:spcPts val="0"/>
              </a:spcAft>
              <a:buClr>
                <a:schemeClr val="dk2"/>
              </a:buClr>
              <a:buSzPts val="1800"/>
              <a:buChar char="●"/>
            </a:pPr>
            <a:r>
              <a:rPr lang="en" sz="1800">
                <a:solidFill>
                  <a:schemeClr val="dk2"/>
                </a:solidFill>
              </a:rPr>
              <a:t>For the unprivileged group, we reduce false negatives and increase true positives.</a:t>
            </a:r>
            <a:endParaRPr sz="1800">
              <a:solidFill>
                <a:schemeClr val="dk2"/>
              </a:solidFill>
            </a:endParaRPr>
          </a:p>
          <a:p>
            <a:pPr indent="0" lvl="0" marL="0" rtl="0" algn="l">
              <a:lnSpc>
                <a:spcPct val="100000"/>
              </a:lnSpc>
              <a:spcBef>
                <a:spcPts val="0"/>
              </a:spcBef>
              <a:spcAft>
                <a:spcPts val="0"/>
              </a:spcAft>
              <a:buNone/>
            </a:pPr>
            <a:br>
              <a:rPr lang="en" sz="1800">
                <a:solidFill>
                  <a:schemeClr val="dk2"/>
                </a:solidFill>
              </a:rPr>
            </a:br>
            <a:endParaRPr sz="1800">
              <a:solidFill>
                <a:schemeClr val="dk2"/>
              </a:solidFill>
            </a:endParaRPr>
          </a:p>
        </p:txBody>
      </p:sp>
      <p:sp>
        <p:nvSpPr>
          <p:cNvPr id="382" name="Google Shape;382;p50"/>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pic>
        <p:nvPicPr>
          <p:cNvPr id="383" name="Google Shape;383;p50"/>
          <p:cNvPicPr preferRelativeResize="0"/>
          <p:nvPr/>
        </p:nvPicPr>
        <p:blipFill>
          <a:blip r:embed="rId4">
            <a:alphaModFix/>
          </a:blip>
          <a:stretch>
            <a:fillRect/>
          </a:stretch>
        </p:blipFill>
        <p:spPr>
          <a:xfrm>
            <a:off x="2371425" y="1239925"/>
            <a:ext cx="3779251" cy="782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1"/>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Fairness Metrics - Average Odds Difference</a:t>
            </a:r>
            <a:endParaRPr sz="2320">
              <a:solidFill>
                <a:srgbClr val="4A86E8"/>
              </a:solidFill>
            </a:endParaRPr>
          </a:p>
        </p:txBody>
      </p:sp>
      <p:pic>
        <p:nvPicPr>
          <p:cNvPr id="389" name="Google Shape;389;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0" name="Google Shape;390;p5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91" name="Google Shape;391;p51"/>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Average of difference in FPR and TPR for advantageous and disadvantageous groups</a:t>
            </a:r>
            <a:r>
              <a:rPr lang="en" sz="1800">
                <a:solidFill>
                  <a:schemeClr val="dk2"/>
                </a:solidFill>
              </a:rPr>
              <a:t>.</a:t>
            </a:r>
            <a:endParaRPr sz="18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This metric encompasses both the predictive equality difference (FPR to TNR diff) and equal opportunity difference. A lower difference (or a zero difference) would mean equal benefit (positive or favourable outcome) for both the group.</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In an ideal scenario, we would expect near identical values, if not the same, for all the fairness metrics across </a:t>
            </a:r>
            <a:r>
              <a:rPr lang="en" sz="1800">
                <a:solidFill>
                  <a:schemeClr val="dk2"/>
                </a:solidFill>
              </a:rPr>
              <a:t>protected class (i.e. the difference between them will be zero or near zero).</a:t>
            </a:r>
            <a:endParaRPr sz="18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p:txBody>
      </p:sp>
      <p:sp>
        <p:nvSpPr>
          <p:cNvPr id="392" name="Google Shape;392;p51"/>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pic>
        <p:nvPicPr>
          <p:cNvPr id="393" name="Google Shape;393;p51"/>
          <p:cNvPicPr preferRelativeResize="0"/>
          <p:nvPr/>
        </p:nvPicPr>
        <p:blipFill>
          <a:blip r:embed="rId4">
            <a:alphaModFix/>
          </a:blip>
          <a:stretch>
            <a:fillRect/>
          </a:stretch>
        </p:blipFill>
        <p:spPr>
          <a:xfrm>
            <a:off x="2516538" y="1207150"/>
            <a:ext cx="3967026" cy="855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63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Tradeoffs in </a:t>
            </a:r>
            <a:r>
              <a:rPr lang="en">
                <a:solidFill>
                  <a:srgbClr val="4A86E8"/>
                </a:solidFill>
              </a:rPr>
              <a:t>Responsible AI/ML</a:t>
            </a:r>
            <a:endParaRPr>
              <a:solidFill>
                <a:srgbClr val="4A86E8"/>
              </a:solidFill>
            </a:endParaRPr>
          </a:p>
        </p:txBody>
      </p:sp>
      <p:pic>
        <p:nvPicPr>
          <p:cNvPr id="80" name="Google Shape;80;p1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81" name="Google Shape;81;p1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82" name="Google Shape;82;p16"/>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(https://github.com/aws-samples/aws-machine-learning-university-responsible-ai)</a:t>
            </a:r>
            <a:endParaRPr sz="1200">
              <a:solidFill>
                <a:schemeClr val="dk2"/>
              </a:solidFill>
            </a:endParaRPr>
          </a:p>
        </p:txBody>
      </p:sp>
      <p:pic>
        <p:nvPicPr>
          <p:cNvPr id="83" name="Google Shape;83;p16"/>
          <p:cNvPicPr preferRelativeResize="0"/>
          <p:nvPr/>
        </p:nvPicPr>
        <p:blipFill>
          <a:blip r:embed="rId4">
            <a:alphaModFix/>
          </a:blip>
          <a:stretch>
            <a:fillRect/>
          </a:stretch>
        </p:blipFill>
        <p:spPr>
          <a:xfrm>
            <a:off x="2478450" y="671550"/>
            <a:ext cx="4354051" cy="1968925"/>
          </a:xfrm>
          <a:prstGeom prst="rect">
            <a:avLst/>
          </a:prstGeom>
          <a:noFill/>
          <a:ln>
            <a:noFill/>
          </a:ln>
        </p:spPr>
      </p:pic>
      <p:sp>
        <p:nvSpPr>
          <p:cNvPr id="84" name="Google Shape;84;p16"/>
          <p:cNvSpPr txBox="1"/>
          <p:nvPr/>
        </p:nvSpPr>
        <p:spPr>
          <a:xfrm>
            <a:off x="313275" y="2775163"/>
            <a:ext cx="8684400" cy="14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It is challenging to maximize all aspects of responsible AI simultaneously.</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Preserving privacy makes data more coarse → potentially degrades model explainability.</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Making model results and components more transparent → potentially security &amp; privacy risk.</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2"/>
          <p:cNvSpPr txBox="1"/>
          <p:nvPr>
            <p:ph type="title"/>
          </p:nvPr>
        </p:nvSpPr>
        <p:spPr>
          <a:xfrm>
            <a:off x="311700" y="1805250"/>
            <a:ext cx="85206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920">
                <a:solidFill>
                  <a:srgbClr val="4A86E8"/>
                </a:solidFill>
              </a:rPr>
              <a:t> Bias Mitigation</a:t>
            </a:r>
            <a:endParaRPr b="1" sz="3920">
              <a:solidFill>
                <a:srgbClr val="4A86E8"/>
              </a:solidFill>
            </a:endParaRPr>
          </a:p>
          <a:p>
            <a:pPr indent="0" lvl="0" marL="0" rtl="0" algn="ctr">
              <a:spcBef>
                <a:spcPts val="0"/>
              </a:spcBef>
              <a:spcAft>
                <a:spcPts val="0"/>
              </a:spcAft>
              <a:buSzPts val="990"/>
              <a:buNone/>
            </a:pPr>
            <a:r>
              <a:t/>
            </a:r>
            <a:endParaRPr b="1" sz="3920">
              <a:solidFill>
                <a:srgbClr val="4A86E8"/>
              </a:solidFill>
            </a:endParaRPr>
          </a:p>
        </p:txBody>
      </p:sp>
      <p:pic>
        <p:nvPicPr>
          <p:cNvPr id="399" name="Google Shape;399;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0" name="Google Shape;400;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3"/>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Reweighting the Data</a:t>
            </a:r>
            <a:endParaRPr sz="2320">
              <a:solidFill>
                <a:srgbClr val="4A86E8"/>
              </a:solidFill>
            </a:endParaRPr>
          </a:p>
        </p:txBody>
      </p:sp>
      <p:pic>
        <p:nvPicPr>
          <p:cNvPr id="406" name="Google Shape;406;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7" name="Google Shape;407;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8" name="Google Shape;408;p53"/>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The purpose of reweighting the data is to reduce the bias or the discrimination in the data.</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Let’s consider a dataset </a:t>
            </a:r>
            <a:r>
              <a:rPr i="1" lang="en" sz="1800">
                <a:solidFill>
                  <a:schemeClr val="dk2"/>
                </a:solidFill>
              </a:rPr>
              <a:t>D</a:t>
            </a:r>
            <a:r>
              <a:rPr lang="en" sz="1800">
                <a:solidFill>
                  <a:schemeClr val="dk2"/>
                </a:solidFill>
              </a:rPr>
              <a:t> with a single protected feature </a:t>
            </a:r>
            <a:r>
              <a:rPr i="1" lang="en" sz="1800">
                <a:solidFill>
                  <a:schemeClr val="dk2"/>
                </a:solidFill>
              </a:rPr>
              <a:t>S</a:t>
            </a:r>
            <a:r>
              <a:rPr lang="en" sz="1800">
                <a:solidFill>
                  <a:schemeClr val="dk2"/>
                </a:solidFill>
              </a:rPr>
              <a:t>. The advantaged class is denoted by </a:t>
            </a:r>
            <a:r>
              <a:rPr i="1" lang="en" sz="1800">
                <a:solidFill>
                  <a:schemeClr val="dk2"/>
                </a:solidFill>
              </a:rPr>
              <a:t>S</a:t>
            </a:r>
            <a:r>
              <a:rPr baseline="-25000" i="1" lang="en" sz="1800">
                <a:solidFill>
                  <a:schemeClr val="dk2"/>
                </a:solidFill>
              </a:rPr>
              <a:t>a</a:t>
            </a:r>
            <a:r>
              <a:rPr lang="en" sz="1800">
                <a:solidFill>
                  <a:schemeClr val="dk2"/>
                </a:solidFill>
              </a:rPr>
              <a:t> and the disadvantaged class by </a:t>
            </a:r>
            <a:r>
              <a:rPr i="1" lang="en" sz="1800">
                <a:solidFill>
                  <a:schemeClr val="dk2"/>
                </a:solidFill>
              </a:rPr>
              <a:t>S</a:t>
            </a:r>
            <a:r>
              <a:rPr baseline="-25000" i="1" lang="en" sz="1800">
                <a:solidFill>
                  <a:schemeClr val="dk2"/>
                </a:solidFill>
              </a:rPr>
              <a:t>d</a:t>
            </a:r>
            <a:r>
              <a:rPr lang="en" sz="1800">
                <a:solidFill>
                  <a:schemeClr val="dk2"/>
                </a:solidFill>
              </a:rPr>
              <a:t>. Also, the favourable outcome is denoted by </a:t>
            </a:r>
            <a:r>
              <a:rPr i="1" lang="en" sz="1800">
                <a:solidFill>
                  <a:schemeClr val="dk2"/>
                </a:solidFill>
              </a:rPr>
              <a:t>Y</a:t>
            </a:r>
            <a:r>
              <a:rPr baseline="30000" i="1" lang="en" sz="1800">
                <a:solidFill>
                  <a:schemeClr val="dk2"/>
                </a:solidFill>
              </a:rPr>
              <a:t>+</a:t>
            </a:r>
            <a:r>
              <a:rPr lang="en" sz="1800">
                <a:solidFill>
                  <a:schemeClr val="dk2"/>
                </a:solidFill>
              </a:rPr>
              <a:t> and the unfavourable outcome by </a:t>
            </a:r>
            <a:r>
              <a:rPr i="1" lang="en" sz="1800">
                <a:solidFill>
                  <a:schemeClr val="dk2"/>
                </a:solidFill>
              </a:rPr>
              <a:t>Y</a:t>
            </a:r>
            <a:r>
              <a:rPr baseline="30000" i="1" lang="en" sz="1800">
                <a:solidFill>
                  <a:schemeClr val="dk2"/>
                </a:solidFill>
              </a:rPr>
              <a:t>−</a:t>
            </a:r>
            <a:r>
              <a:rPr lang="en" sz="1800">
                <a:solidFill>
                  <a:schemeClr val="dk2"/>
                </a:solidFill>
              </a:rPr>
              <a:t>. </a:t>
            </a:r>
            <a:endParaRPr sz="1800">
              <a:solidFill>
                <a:schemeClr val="dk2"/>
              </a:solidFill>
            </a:endParaRPr>
          </a:p>
        </p:txBody>
      </p:sp>
      <p:sp>
        <p:nvSpPr>
          <p:cNvPr id="409" name="Google Shape;409;p53"/>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pic>
        <p:nvPicPr>
          <p:cNvPr id="410" name="Google Shape;410;p53"/>
          <p:cNvPicPr preferRelativeResize="0"/>
          <p:nvPr/>
        </p:nvPicPr>
        <p:blipFill>
          <a:blip r:embed="rId4">
            <a:alphaModFix/>
          </a:blip>
          <a:stretch>
            <a:fillRect/>
          </a:stretch>
        </p:blipFill>
        <p:spPr>
          <a:xfrm>
            <a:off x="1546400" y="2033450"/>
            <a:ext cx="5677599" cy="2411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4"/>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Benefits of </a:t>
            </a:r>
            <a:r>
              <a:rPr lang="en" sz="2320">
                <a:solidFill>
                  <a:srgbClr val="4A86E8"/>
                </a:solidFill>
              </a:rPr>
              <a:t>Reweighting the Data</a:t>
            </a:r>
            <a:endParaRPr sz="2320">
              <a:solidFill>
                <a:srgbClr val="4A86E8"/>
              </a:solidFill>
            </a:endParaRPr>
          </a:p>
        </p:txBody>
      </p:sp>
      <p:pic>
        <p:nvPicPr>
          <p:cNvPr id="416" name="Google Shape;416;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7" name="Google Shape;417;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18" name="Google Shape;418;p54"/>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Reweighting the data is not only a highly effective way but also the first opportunity to intervene and fixx the bias in the data.</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The best part about it is that you don’t alter the data itself and you do it before even choosing the algorithm for the model.</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This makes it agnostic of the training algorithm and a highly explainable technique to reduce the bias.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It is limited in its ability to handle multiple protected features. However, you can overcome that by defining composite features by losing some explainability.</a:t>
            </a:r>
            <a:endParaRPr sz="1800">
              <a:solidFill>
                <a:schemeClr val="dk2"/>
              </a:solidFill>
            </a:endParaRPr>
          </a:p>
        </p:txBody>
      </p:sp>
      <p:sp>
        <p:nvSpPr>
          <p:cNvPr id="419" name="Google Shape;419;p54"/>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5"/>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Steps for </a:t>
            </a:r>
            <a:r>
              <a:rPr lang="en" sz="2320">
                <a:solidFill>
                  <a:srgbClr val="4A86E8"/>
                </a:solidFill>
              </a:rPr>
              <a:t>Reweighting the Data</a:t>
            </a:r>
            <a:endParaRPr sz="2320">
              <a:solidFill>
                <a:srgbClr val="4A86E8"/>
              </a:solidFill>
            </a:endParaRPr>
          </a:p>
        </p:txBody>
      </p:sp>
      <p:pic>
        <p:nvPicPr>
          <p:cNvPr id="425" name="Google Shape;425;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6" name="Google Shape;426;p5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27" name="Google Shape;427;p55"/>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Choose a protected feature to generate weights.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Generate weights and add them to the dataset.</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Choose an algorithm to train a model using both unweighted and weighted data.</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Calculate statistical parity differences for both models to compare the discrimination.</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Generate the </a:t>
            </a:r>
            <a:r>
              <a:rPr lang="en" sz="1800">
                <a:solidFill>
                  <a:schemeClr val="dk2"/>
                </a:solidFill>
              </a:rPr>
              <a:t>accuracy</a:t>
            </a:r>
            <a:r>
              <a:rPr lang="en" sz="1800">
                <a:solidFill>
                  <a:schemeClr val="dk2"/>
                </a:solidFill>
              </a:rPr>
              <a:t> and fairness metrics to compare the difference between the two groups and between two models (with and without weights).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Repeat the above steps for all the protected features you want to analyse and compare to decide.</a:t>
            </a:r>
            <a:endParaRPr sz="18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a:p>
            <a:pPr indent="0" lvl="0" marL="0" rtl="0" algn="l">
              <a:lnSpc>
                <a:spcPct val="100000"/>
              </a:lnSpc>
              <a:spcBef>
                <a:spcPts val="0"/>
              </a:spcBef>
              <a:spcAft>
                <a:spcPts val="0"/>
              </a:spcAft>
              <a:buNone/>
            </a:pPr>
            <a:r>
              <a:rPr lang="en" sz="1800">
                <a:solidFill>
                  <a:schemeClr val="dk2"/>
                </a:solidFill>
              </a:rPr>
              <a:t>Based on your analysis, select a feature to reduce discrimination or combine features for better overall performance.</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6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p:txBody>
      </p:sp>
      <p:sp>
        <p:nvSpPr>
          <p:cNvPr id="428" name="Google Shape;428;p55"/>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Additive Counterfactual Fairness (ACF)</a:t>
            </a:r>
            <a:endParaRPr sz="2320">
              <a:solidFill>
                <a:srgbClr val="4A86E8"/>
              </a:solidFill>
            </a:endParaRPr>
          </a:p>
        </p:txBody>
      </p:sp>
      <p:pic>
        <p:nvPicPr>
          <p:cNvPr id="434" name="Google Shape;434;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5" name="Google Shape;435;p5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36" name="Google Shape;436;p56"/>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The fundamental principle behind additive counterfactual fairness is related to causality. It aims to take out the impact of the protected feature from the model if it influences the output in a </a:t>
            </a:r>
            <a:r>
              <a:rPr lang="en" sz="1800">
                <a:solidFill>
                  <a:schemeClr val="dk2"/>
                </a:solidFill>
              </a:rPr>
              <a:t>discriminatory</a:t>
            </a:r>
            <a:r>
              <a:rPr lang="en" sz="1800">
                <a:solidFill>
                  <a:schemeClr val="dk2"/>
                </a:solidFill>
              </a:rPr>
              <a:t> way.</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Its states that a protected feature </a:t>
            </a:r>
            <a:r>
              <a:rPr lang="en" sz="1800">
                <a:solidFill>
                  <a:schemeClr val="dk2"/>
                </a:solidFill>
              </a:rPr>
              <a:t>should</a:t>
            </a:r>
            <a:r>
              <a:rPr lang="en" sz="1800">
                <a:solidFill>
                  <a:schemeClr val="dk2"/>
                </a:solidFill>
              </a:rPr>
              <a:t> not be a cause for the model to be discriminatory. The predicted outcome should not change if the value of the protected feature is changed from a privileged group to an unprivileged group or vice versa.</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A causal graph is counterfactually fair if the predicted outcome in the graph does not depend on a descendant of the protected attribute.</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The ACF method aims to remove causal dependencies by modeling input variables as linear combinations of protected class variables. By calculating residuals, it effectively removes correlation between protected classes and input variables.</a:t>
            </a:r>
            <a:endParaRPr sz="18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p:txBody>
      </p:sp>
      <p:sp>
        <p:nvSpPr>
          <p:cNvPr id="437" name="Google Shape;437;p56"/>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7"/>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Key Features of </a:t>
            </a:r>
            <a:r>
              <a:rPr lang="en" sz="2320">
                <a:solidFill>
                  <a:srgbClr val="4A86E8"/>
                </a:solidFill>
              </a:rPr>
              <a:t>Additive Counterfactual Fairness</a:t>
            </a:r>
            <a:endParaRPr sz="2320">
              <a:solidFill>
                <a:srgbClr val="4A86E8"/>
              </a:solidFill>
            </a:endParaRPr>
          </a:p>
        </p:txBody>
      </p:sp>
      <p:pic>
        <p:nvPicPr>
          <p:cNvPr id="443" name="Google Shape;443;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4" name="Google Shape;444;p5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45" name="Google Shape;445;p57"/>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ACF models can be implemented using any machine learning algorithm and are apt for most of regression and classification problems.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No need for composite features as it can tackle multiple protected features.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Can handle continuous and categorical protected features.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ACF may cause a small dip in the accuracy.</a:t>
            </a:r>
            <a:endParaRPr sz="18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p:txBody>
      </p:sp>
      <p:sp>
        <p:nvSpPr>
          <p:cNvPr id="446" name="Google Shape;446;p57"/>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8"/>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High Level Steps for Implementing ACF Model</a:t>
            </a:r>
            <a:endParaRPr sz="2320">
              <a:solidFill>
                <a:srgbClr val="4A86E8"/>
              </a:solidFill>
            </a:endParaRPr>
          </a:p>
        </p:txBody>
      </p:sp>
      <p:pic>
        <p:nvPicPr>
          <p:cNvPr id="452" name="Google Shape;452;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53" name="Google Shape;453;p5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54" name="Google Shape;454;p58"/>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Develop a separate model to predict each of the independent features (non-protected) using protected features as the predictor features.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Compute the residuals for each independent feature.</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Develop a model to train on the residuals as features to predict the outcome.</a:t>
            </a:r>
            <a:endParaRPr sz="18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p:txBody>
      </p:sp>
      <p:sp>
        <p:nvSpPr>
          <p:cNvPr id="455" name="Google Shape;455;p58"/>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9"/>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Reject Option </a:t>
            </a:r>
            <a:r>
              <a:rPr lang="en" sz="2320">
                <a:solidFill>
                  <a:srgbClr val="4A86E8"/>
                </a:solidFill>
              </a:rPr>
              <a:t>Classifier</a:t>
            </a:r>
            <a:r>
              <a:rPr lang="en" sz="2320">
                <a:solidFill>
                  <a:srgbClr val="4A86E8"/>
                </a:solidFill>
              </a:rPr>
              <a:t> (ROC)</a:t>
            </a:r>
            <a:endParaRPr sz="2320">
              <a:solidFill>
                <a:srgbClr val="4A86E8"/>
              </a:solidFill>
            </a:endParaRPr>
          </a:p>
        </p:txBody>
      </p:sp>
      <p:pic>
        <p:nvPicPr>
          <p:cNvPr id="461" name="Google Shape;461;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62" name="Google Shape;462;p5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63" name="Google Shape;463;p59"/>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What if a model has made its predictions? How do we address the bias?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We need an approach that does not depend on feature engineering or model </a:t>
            </a:r>
            <a:r>
              <a:rPr lang="en" sz="1800">
                <a:solidFill>
                  <a:schemeClr val="dk2"/>
                </a:solidFill>
              </a:rPr>
              <a:t>optimization</a:t>
            </a:r>
            <a:r>
              <a:rPr lang="en" sz="1800">
                <a:solidFill>
                  <a:schemeClr val="dk2"/>
                </a:solidFill>
              </a:rPr>
              <a:t> to be able to reduce the bias.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The approach we take should be able to work on the predictions regardless of the model used to make the predictions.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The Reject Option Classifier (ROC) is a machine learning technique used to improve the accuracy of classification models by introducing a "reject" option. Instead of forcing the model to predict a class for every instance, ROC allows the model to abstain from making a prediction if it's uncertain about the classification.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464" name="Google Shape;464;p59"/>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0"/>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Benefits of </a:t>
            </a:r>
            <a:r>
              <a:rPr lang="en" sz="2320">
                <a:solidFill>
                  <a:srgbClr val="4A86E8"/>
                </a:solidFill>
              </a:rPr>
              <a:t>Reject Option Classifier (ROC)</a:t>
            </a:r>
            <a:endParaRPr sz="2320">
              <a:solidFill>
                <a:srgbClr val="4A86E8"/>
              </a:solidFill>
            </a:endParaRPr>
          </a:p>
        </p:txBody>
      </p:sp>
      <p:pic>
        <p:nvPicPr>
          <p:cNvPr id="470" name="Google Shape;470;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1" name="Google Shape;471;p6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72" name="Google Shape;472;p60"/>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lang="en" sz="1800">
                <a:solidFill>
                  <a:schemeClr val="dk2"/>
                </a:solidFill>
              </a:rPr>
              <a:t>By rejecting uncertain instances, ROC can reduce the number o</a:t>
            </a:r>
            <a:r>
              <a:rPr lang="en" sz="1800">
                <a:solidFill>
                  <a:schemeClr val="dk2"/>
                </a:solidFill>
              </a:rPr>
              <a:t>f </a:t>
            </a:r>
            <a:r>
              <a:rPr lang="en" sz="1800">
                <a:solidFill>
                  <a:schemeClr val="dk2"/>
                </a:solidFill>
              </a:rPr>
              <a:t>misclassifications.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In applications where incorrect predictions have serious consequences (e.g., medical diagnosis), ROC can help mitigate risks by avoiding making predictions when the model is unsure.</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ROC can provide insights into the model's decision-making process, as it explicitly indicates when it is uncertain about a classification.</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It works with any probabilistic classifier with binary classification or any continuous output as long as you can put a decision boundary to do binary classification.</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It requires neither modification of learning algorithm nor pre-processing.</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lang="en" sz="1800">
                <a:solidFill>
                  <a:schemeClr val="dk2"/>
                </a:solidFill>
              </a:rPr>
              <a:t>It gives better control and explainability for bias reduction.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473" name="Google Shape;473;p60"/>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1"/>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High Level Steps</a:t>
            </a:r>
            <a:r>
              <a:rPr lang="en" sz="2320">
                <a:solidFill>
                  <a:srgbClr val="4A86E8"/>
                </a:solidFill>
              </a:rPr>
              <a:t> of Reject Option Classifier (ROC)</a:t>
            </a:r>
            <a:endParaRPr sz="2320">
              <a:solidFill>
                <a:srgbClr val="4A86E8"/>
              </a:solidFill>
            </a:endParaRPr>
          </a:p>
        </p:txBody>
      </p:sp>
      <p:pic>
        <p:nvPicPr>
          <p:cNvPr id="479" name="Google Shape;479;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80" name="Google Shape;480;p6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81" name="Google Shape;481;p61"/>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b="1" lang="en" sz="1800">
                <a:solidFill>
                  <a:schemeClr val="dk2"/>
                </a:solidFill>
              </a:rPr>
              <a:t>Training</a:t>
            </a:r>
            <a:r>
              <a:rPr lang="en" sz="1800">
                <a:solidFill>
                  <a:schemeClr val="dk2"/>
                </a:solidFill>
              </a:rPr>
              <a:t> </a:t>
            </a:r>
            <a:endParaRPr sz="1800">
              <a:solidFill>
                <a:schemeClr val="dk2"/>
              </a:solidFill>
            </a:endParaRPr>
          </a:p>
          <a:p>
            <a:pPr indent="-342900" lvl="0" marL="914400" rtl="0" algn="l">
              <a:lnSpc>
                <a:spcPct val="100000"/>
              </a:lnSpc>
              <a:spcBef>
                <a:spcPts val="0"/>
              </a:spcBef>
              <a:spcAft>
                <a:spcPts val="0"/>
              </a:spcAft>
              <a:buClr>
                <a:schemeClr val="dk2"/>
              </a:buClr>
              <a:buSzPts val="1800"/>
              <a:buChar char="●"/>
            </a:pPr>
            <a:r>
              <a:rPr lang="en" sz="1800">
                <a:solidFill>
                  <a:schemeClr val="dk2"/>
                </a:solidFill>
              </a:rPr>
              <a:t>The ROC model is trained on a dataset with labeled examples.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b="1" lang="en" sz="1800">
                <a:solidFill>
                  <a:schemeClr val="dk2"/>
                </a:solidFill>
              </a:rPr>
              <a:t>Prediction</a:t>
            </a:r>
            <a:r>
              <a:rPr lang="en" sz="1800">
                <a:solidFill>
                  <a:schemeClr val="dk2"/>
                </a:solidFill>
              </a:rPr>
              <a:t> </a:t>
            </a:r>
            <a:endParaRPr sz="1800">
              <a:solidFill>
                <a:schemeClr val="dk2"/>
              </a:solidFill>
            </a:endParaRPr>
          </a:p>
          <a:p>
            <a:pPr indent="-342900" lvl="0" marL="914400" rtl="0" algn="l">
              <a:lnSpc>
                <a:spcPct val="100000"/>
              </a:lnSpc>
              <a:spcBef>
                <a:spcPts val="0"/>
              </a:spcBef>
              <a:spcAft>
                <a:spcPts val="0"/>
              </a:spcAft>
              <a:buClr>
                <a:schemeClr val="dk2"/>
              </a:buClr>
              <a:buSzPts val="1800"/>
              <a:buChar char="●"/>
            </a:pPr>
            <a:r>
              <a:rPr lang="en" sz="1800">
                <a:solidFill>
                  <a:schemeClr val="dk2"/>
                </a:solidFill>
              </a:rPr>
              <a:t>When a new example is presented to the model, it predicts one of three classes: positive, negative, or reject.</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b="1" lang="en" sz="1800">
                <a:solidFill>
                  <a:schemeClr val="dk2"/>
                </a:solidFill>
              </a:rPr>
              <a:t>Reject Threshold</a:t>
            </a:r>
            <a:r>
              <a:rPr lang="en" sz="1800">
                <a:solidFill>
                  <a:schemeClr val="dk2"/>
                </a:solidFill>
              </a:rPr>
              <a:t> </a:t>
            </a:r>
            <a:endParaRPr sz="1800">
              <a:solidFill>
                <a:schemeClr val="dk2"/>
              </a:solidFill>
            </a:endParaRPr>
          </a:p>
          <a:p>
            <a:pPr indent="-342900" lvl="0" marL="914400" rtl="0" algn="l">
              <a:lnSpc>
                <a:spcPct val="100000"/>
              </a:lnSpc>
              <a:spcBef>
                <a:spcPts val="0"/>
              </a:spcBef>
              <a:spcAft>
                <a:spcPts val="0"/>
              </a:spcAft>
              <a:buClr>
                <a:schemeClr val="dk2"/>
              </a:buClr>
              <a:buSzPts val="1800"/>
              <a:buChar char="●"/>
            </a:pPr>
            <a:r>
              <a:rPr lang="en" sz="1800">
                <a:solidFill>
                  <a:schemeClr val="dk2"/>
                </a:solidFill>
              </a:rPr>
              <a:t>A threshold is set to determine when an example should be rejected. If the model's confidence level is below the threshold, the example is rejected.</a:t>
            </a:r>
            <a:endParaRPr sz="1800">
              <a:solidFill>
                <a:schemeClr val="dk2"/>
              </a:solidFill>
            </a:endParaRPr>
          </a:p>
          <a:p>
            <a:pPr indent="0" lvl="0" marL="0" rtl="0" algn="l">
              <a:lnSpc>
                <a:spcPct val="100000"/>
              </a:lnSpc>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482" name="Google Shape;482;p61"/>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(Agarwal and Mishra, 2021, https://doi.org/10.1007/978-3-030-76860-7)</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1805250"/>
            <a:ext cx="85206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920">
                <a:solidFill>
                  <a:srgbClr val="4A86E8"/>
                </a:solidFill>
              </a:rPr>
              <a:t>Common Biases in AI/ML Datasets</a:t>
            </a:r>
            <a:endParaRPr b="1" sz="3920">
              <a:solidFill>
                <a:srgbClr val="4A86E8"/>
              </a:solidFill>
            </a:endParaRPr>
          </a:p>
          <a:p>
            <a:pPr indent="0" lvl="0" marL="0" rtl="0" algn="ctr">
              <a:spcBef>
                <a:spcPts val="0"/>
              </a:spcBef>
              <a:spcAft>
                <a:spcPts val="0"/>
              </a:spcAft>
              <a:buSzPts val="990"/>
              <a:buNone/>
            </a:pPr>
            <a:r>
              <a:t/>
            </a:r>
            <a:endParaRPr b="1" sz="3920">
              <a:solidFill>
                <a:srgbClr val="4A86E8"/>
              </a:solidFill>
            </a:endParaRPr>
          </a:p>
        </p:txBody>
      </p:sp>
      <p:pic>
        <p:nvPicPr>
          <p:cNvPr id="90" name="Google Shape;90;p1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91" name="Google Shape;91;p1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2"/>
          <p:cNvSpPr txBox="1"/>
          <p:nvPr>
            <p:ph type="title"/>
          </p:nvPr>
        </p:nvSpPr>
        <p:spPr>
          <a:xfrm>
            <a:off x="311700" y="1805250"/>
            <a:ext cx="85206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920">
                <a:solidFill>
                  <a:srgbClr val="4A86E8"/>
                </a:solidFill>
              </a:rPr>
              <a:t> Responsible AI/ML Tools</a:t>
            </a:r>
            <a:endParaRPr b="1" sz="3920">
              <a:solidFill>
                <a:srgbClr val="4A86E8"/>
              </a:solidFill>
            </a:endParaRPr>
          </a:p>
          <a:p>
            <a:pPr indent="0" lvl="0" marL="0" rtl="0" algn="ctr">
              <a:spcBef>
                <a:spcPts val="0"/>
              </a:spcBef>
              <a:spcAft>
                <a:spcPts val="0"/>
              </a:spcAft>
              <a:buSzPts val="990"/>
              <a:buNone/>
            </a:pPr>
            <a:r>
              <a:t/>
            </a:r>
            <a:endParaRPr b="1" sz="3920">
              <a:solidFill>
                <a:srgbClr val="4A86E8"/>
              </a:solidFill>
            </a:endParaRPr>
          </a:p>
        </p:txBody>
      </p:sp>
      <p:pic>
        <p:nvPicPr>
          <p:cNvPr id="488" name="Google Shape;488;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89" name="Google Shape;489;p6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3"/>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IBM AI Fairness 360</a:t>
            </a:r>
            <a:endParaRPr sz="2320">
              <a:solidFill>
                <a:srgbClr val="4A86E8"/>
              </a:solidFill>
            </a:endParaRPr>
          </a:p>
        </p:txBody>
      </p:sp>
      <p:pic>
        <p:nvPicPr>
          <p:cNvPr id="495" name="Google Shape;495;p6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96" name="Google Shape;496;p6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97" name="Google Shape;497;p63"/>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2"/>
              </a:buClr>
              <a:buSzPts val="1700"/>
              <a:buChar char="●"/>
            </a:pPr>
            <a:r>
              <a:rPr lang="en" sz="1700">
                <a:solidFill>
                  <a:schemeClr val="dk2"/>
                </a:solidFill>
              </a:rPr>
              <a:t>AI Fairness 360 is an open-source toolkit developed by IBM to help developers identify and mitigate bias in machine learning models. It provides a comprehensive suite of metrics and algorithms for evaluating fairness, detecting bias, and addressing it.</a:t>
            </a:r>
            <a:endParaRPr sz="1700">
              <a:solidFill>
                <a:schemeClr val="dk2"/>
              </a:solidFill>
            </a:endParaRPr>
          </a:p>
          <a:p>
            <a:pPr indent="-336550" lvl="0" marL="457200" rtl="0" algn="l">
              <a:lnSpc>
                <a:spcPct val="100000"/>
              </a:lnSpc>
              <a:spcBef>
                <a:spcPts val="0"/>
              </a:spcBef>
              <a:spcAft>
                <a:spcPts val="0"/>
              </a:spcAft>
              <a:buClr>
                <a:schemeClr val="dk2"/>
              </a:buClr>
              <a:buSzPts val="1700"/>
              <a:buChar char="●"/>
            </a:pPr>
            <a:r>
              <a:rPr lang="en" sz="1700">
                <a:solidFill>
                  <a:schemeClr val="dk2"/>
                </a:solidFill>
              </a:rPr>
              <a:t>Its key features </a:t>
            </a:r>
            <a:r>
              <a:rPr lang="en" sz="1700">
                <a:solidFill>
                  <a:schemeClr val="dk2"/>
                </a:solidFill>
              </a:rPr>
              <a:t>include</a:t>
            </a:r>
            <a:r>
              <a:rPr lang="en" sz="1700">
                <a:solidFill>
                  <a:schemeClr val="dk2"/>
                </a:solidFill>
              </a:rPr>
              <a:t>:</a:t>
            </a:r>
            <a:endParaRPr sz="1700">
              <a:solidFill>
                <a:schemeClr val="dk2"/>
              </a:solidFill>
            </a:endParaRPr>
          </a:p>
          <a:p>
            <a:pPr indent="-336550" lvl="0" marL="914400" rtl="0" algn="l">
              <a:spcBef>
                <a:spcPts val="0"/>
              </a:spcBef>
              <a:spcAft>
                <a:spcPts val="0"/>
              </a:spcAft>
              <a:buClr>
                <a:schemeClr val="dk2"/>
              </a:buClr>
              <a:buSzPts val="1700"/>
              <a:buChar char="●"/>
            </a:pPr>
            <a:r>
              <a:rPr b="1" lang="en" sz="1700">
                <a:solidFill>
                  <a:schemeClr val="dk2"/>
                </a:solidFill>
              </a:rPr>
              <a:t>Metrics</a:t>
            </a:r>
            <a:r>
              <a:rPr lang="en" sz="1700">
                <a:solidFill>
                  <a:schemeClr val="dk2"/>
                </a:solidFill>
              </a:rPr>
              <a:t>: The toolkit includes a wide range of metrics to assess fairness, such as disparate impact, demographic parity, and equal opportunity.</a:t>
            </a:r>
            <a:endParaRPr sz="1700">
              <a:solidFill>
                <a:schemeClr val="dk2"/>
              </a:solidFill>
            </a:endParaRPr>
          </a:p>
          <a:p>
            <a:pPr indent="-336550" lvl="0" marL="914400" rtl="0" algn="l">
              <a:spcBef>
                <a:spcPts val="0"/>
              </a:spcBef>
              <a:spcAft>
                <a:spcPts val="0"/>
              </a:spcAft>
              <a:buClr>
                <a:schemeClr val="dk2"/>
              </a:buClr>
              <a:buSzPts val="1700"/>
              <a:buChar char="●"/>
            </a:pPr>
            <a:r>
              <a:rPr b="1" lang="en" sz="1700">
                <a:solidFill>
                  <a:schemeClr val="dk2"/>
                </a:solidFill>
              </a:rPr>
              <a:t>Bias detection</a:t>
            </a:r>
            <a:r>
              <a:rPr lang="en" sz="1700">
                <a:solidFill>
                  <a:schemeClr val="dk2"/>
                </a:solidFill>
              </a:rPr>
              <a:t>: AI Fairness 360 can identify bias in a variety of machine learning models, including classification, regression, and clustering models.</a:t>
            </a:r>
            <a:endParaRPr sz="1700">
              <a:solidFill>
                <a:schemeClr val="dk2"/>
              </a:solidFill>
            </a:endParaRPr>
          </a:p>
          <a:p>
            <a:pPr indent="-336550" lvl="0" marL="914400" rtl="0" algn="l">
              <a:spcBef>
                <a:spcPts val="0"/>
              </a:spcBef>
              <a:spcAft>
                <a:spcPts val="0"/>
              </a:spcAft>
              <a:buClr>
                <a:schemeClr val="dk2"/>
              </a:buClr>
              <a:buSzPts val="1700"/>
              <a:buChar char="●"/>
            </a:pPr>
            <a:r>
              <a:rPr b="1" lang="en" sz="1700">
                <a:solidFill>
                  <a:schemeClr val="dk2"/>
                </a:solidFill>
              </a:rPr>
              <a:t>Mitigation techniques</a:t>
            </a:r>
            <a:r>
              <a:rPr lang="en" sz="1700">
                <a:solidFill>
                  <a:schemeClr val="dk2"/>
                </a:solidFill>
              </a:rPr>
              <a:t>: The toolkit provides several techniques for mitigating bias, such as reweighting, adversarial training, and counterfactual fairness.</a:t>
            </a:r>
            <a:endParaRPr sz="1700">
              <a:solidFill>
                <a:schemeClr val="dk2"/>
              </a:solidFill>
            </a:endParaRPr>
          </a:p>
          <a:p>
            <a:pPr indent="-336550" lvl="0" marL="914400" rtl="0" algn="l">
              <a:spcBef>
                <a:spcPts val="0"/>
              </a:spcBef>
              <a:spcAft>
                <a:spcPts val="0"/>
              </a:spcAft>
              <a:buClr>
                <a:schemeClr val="dk2"/>
              </a:buClr>
              <a:buSzPts val="1700"/>
              <a:buChar char="●"/>
            </a:pPr>
            <a:r>
              <a:rPr b="1" lang="en" sz="1700">
                <a:solidFill>
                  <a:schemeClr val="dk2"/>
                </a:solidFill>
              </a:rPr>
              <a:t>User-friendly interface</a:t>
            </a:r>
            <a:r>
              <a:rPr lang="en" sz="1700">
                <a:solidFill>
                  <a:schemeClr val="dk2"/>
                </a:solidFill>
              </a:rPr>
              <a:t>: The toolkit is designed to be easy to use, with a simple interface and clear documentation.</a:t>
            </a:r>
            <a:endParaRPr sz="1700">
              <a:solidFill>
                <a:schemeClr val="dk2"/>
              </a:solidFill>
            </a:endParaRPr>
          </a:p>
          <a:p>
            <a:pPr indent="0" lvl="0" marL="0" rtl="0" algn="l">
              <a:spcBef>
                <a:spcPts val="0"/>
              </a:spcBef>
              <a:spcAft>
                <a:spcPts val="0"/>
              </a:spcAft>
              <a:buNone/>
            </a:pPr>
            <a:r>
              <a:t/>
            </a:r>
            <a:endParaRPr sz="1700">
              <a:solidFill>
                <a:schemeClr val="dk2"/>
              </a:solidFill>
            </a:endParaRPr>
          </a:p>
          <a:p>
            <a:pPr indent="0" lvl="0" marL="0" rtl="0" algn="l">
              <a:spcBef>
                <a:spcPts val="0"/>
              </a:spcBef>
              <a:spcAft>
                <a:spcPts val="0"/>
              </a:spcAft>
              <a:buNone/>
            </a:pPr>
            <a:r>
              <a:rPr lang="en" sz="1700">
                <a:solidFill>
                  <a:schemeClr val="dk2"/>
                </a:solidFill>
              </a:rPr>
              <a:t>Available</a:t>
            </a:r>
            <a:r>
              <a:rPr lang="en" sz="1700">
                <a:solidFill>
                  <a:schemeClr val="dk2"/>
                </a:solidFill>
              </a:rPr>
              <a:t> at </a:t>
            </a:r>
            <a:r>
              <a:rPr lang="en" sz="1700" u="sng">
                <a:solidFill>
                  <a:schemeClr val="hlink"/>
                </a:solidFill>
                <a:hlinkClick r:id="rId4"/>
              </a:rPr>
              <a:t>https://github.com/Trusted-AI/AIF360</a:t>
            </a:r>
            <a:endParaRPr sz="1700">
              <a:solidFill>
                <a:schemeClr val="dk2"/>
              </a:solidFill>
            </a:endParaRPr>
          </a:p>
          <a:p>
            <a:pPr indent="0" lvl="0" marL="914400" rtl="0" algn="l">
              <a:spcBef>
                <a:spcPts val="0"/>
              </a:spcBef>
              <a:spcAft>
                <a:spcPts val="0"/>
              </a:spcAft>
              <a:buNone/>
            </a:pPr>
            <a:r>
              <a:t/>
            </a:r>
            <a:endParaRPr sz="1700">
              <a:solidFill>
                <a:schemeClr val="dk2"/>
              </a:solidFill>
            </a:endParaRPr>
          </a:p>
          <a:p>
            <a:pPr indent="0" lvl="0" marL="0" rtl="0" algn="l">
              <a:lnSpc>
                <a:spcPct val="100000"/>
              </a:lnSpc>
              <a:spcBef>
                <a:spcPts val="0"/>
              </a:spcBef>
              <a:spcAft>
                <a:spcPts val="0"/>
              </a:spcAft>
              <a:buNone/>
            </a:pPr>
            <a:r>
              <a:t/>
            </a:r>
            <a:endParaRPr sz="1700">
              <a:solidFill>
                <a:schemeClr val="dk2"/>
              </a:solidFill>
            </a:endParaRPr>
          </a:p>
          <a:p>
            <a:pPr indent="0" lvl="0" marL="0" rtl="0" algn="l">
              <a:spcBef>
                <a:spcPts val="0"/>
              </a:spcBef>
              <a:spcAft>
                <a:spcPts val="0"/>
              </a:spcAft>
              <a:buNone/>
            </a:pPr>
            <a:r>
              <a:t/>
            </a:r>
            <a:endParaRPr sz="17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4"/>
          <p:cNvSpPr txBox="1"/>
          <p:nvPr>
            <p:ph type="title"/>
          </p:nvPr>
        </p:nvSpPr>
        <p:spPr>
          <a:xfrm>
            <a:off x="311700" y="63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Microsoft Responsible AI Toolkit </a:t>
            </a:r>
            <a:endParaRPr sz="2320">
              <a:solidFill>
                <a:srgbClr val="4A86E8"/>
              </a:solidFill>
            </a:endParaRPr>
          </a:p>
        </p:txBody>
      </p:sp>
      <p:pic>
        <p:nvPicPr>
          <p:cNvPr id="503" name="Google Shape;503;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504" name="Google Shape;504;p6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505" name="Google Shape;505;p64"/>
          <p:cNvSpPr txBox="1"/>
          <p:nvPr/>
        </p:nvSpPr>
        <p:spPr>
          <a:xfrm>
            <a:off x="239975" y="584250"/>
            <a:ext cx="8685900" cy="37875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Clr>
                <a:schemeClr val="dk2"/>
              </a:buClr>
              <a:buSzPts val="1700"/>
              <a:buChar char="●"/>
            </a:pPr>
            <a:r>
              <a:rPr lang="en" sz="1700">
                <a:solidFill>
                  <a:schemeClr val="dk2"/>
                </a:solidFill>
              </a:rPr>
              <a:t>Microsoft Responsible AI Toolkit is a comprehensive suite of tools and resources designed to help developers build ethical and responsible AI systems. It offers a range of capabilities to address various aspects of responsible AI, including:</a:t>
            </a:r>
            <a:endParaRPr sz="1700">
              <a:solidFill>
                <a:schemeClr val="dk2"/>
              </a:solidFill>
            </a:endParaRPr>
          </a:p>
          <a:p>
            <a:pPr indent="-336550" lvl="0" marL="457200" rtl="0" algn="l">
              <a:lnSpc>
                <a:spcPct val="100000"/>
              </a:lnSpc>
              <a:spcBef>
                <a:spcPts val="0"/>
              </a:spcBef>
              <a:spcAft>
                <a:spcPts val="0"/>
              </a:spcAft>
              <a:buClr>
                <a:schemeClr val="dk2"/>
              </a:buClr>
              <a:buSzPts val="1700"/>
              <a:buChar char="●"/>
            </a:pPr>
            <a:r>
              <a:rPr lang="en" sz="1700">
                <a:solidFill>
                  <a:schemeClr val="dk2"/>
                </a:solidFill>
              </a:rPr>
              <a:t>Its key features include:</a:t>
            </a:r>
            <a:endParaRPr sz="1700">
              <a:solidFill>
                <a:schemeClr val="dk2"/>
              </a:solidFill>
            </a:endParaRPr>
          </a:p>
          <a:p>
            <a:pPr indent="-336550" lvl="0" marL="914400" rtl="0" algn="l">
              <a:spcBef>
                <a:spcPts val="0"/>
              </a:spcBef>
              <a:spcAft>
                <a:spcPts val="0"/>
              </a:spcAft>
              <a:buClr>
                <a:schemeClr val="dk2"/>
              </a:buClr>
              <a:buSzPts val="1700"/>
              <a:buChar char="●"/>
            </a:pPr>
            <a:r>
              <a:rPr b="1" lang="en" sz="1700">
                <a:solidFill>
                  <a:schemeClr val="dk2"/>
                </a:solidFill>
              </a:rPr>
              <a:t>Fairness metrics</a:t>
            </a:r>
            <a:r>
              <a:rPr lang="en" sz="1700">
                <a:solidFill>
                  <a:schemeClr val="dk2"/>
                </a:solidFill>
              </a:rPr>
              <a:t>: A collection of metrics to assess fairness in machine learning models, such as disparate impact, demographic parity, and equal opportunity.</a:t>
            </a:r>
            <a:endParaRPr sz="1700">
              <a:solidFill>
                <a:schemeClr val="dk2"/>
              </a:solidFill>
            </a:endParaRPr>
          </a:p>
          <a:p>
            <a:pPr indent="-336550" lvl="0" marL="914400" rtl="0" algn="l">
              <a:spcBef>
                <a:spcPts val="0"/>
              </a:spcBef>
              <a:spcAft>
                <a:spcPts val="0"/>
              </a:spcAft>
              <a:buClr>
                <a:schemeClr val="dk2"/>
              </a:buClr>
              <a:buSzPts val="1700"/>
              <a:buChar char="●"/>
            </a:pPr>
            <a:r>
              <a:rPr b="1" lang="en" sz="1700">
                <a:solidFill>
                  <a:schemeClr val="dk2"/>
                </a:solidFill>
              </a:rPr>
              <a:t>Bias mitigation techniques</a:t>
            </a:r>
            <a:r>
              <a:rPr lang="en" sz="1700">
                <a:solidFill>
                  <a:schemeClr val="dk2"/>
                </a:solidFill>
              </a:rPr>
              <a:t>: Tools for mitigating bias in machine learning models, such as reweighting, adversarial training, and counterfactual fairness.</a:t>
            </a:r>
            <a:endParaRPr sz="1700">
              <a:solidFill>
                <a:schemeClr val="dk2"/>
              </a:solidFill>
            </a:endParaRPr>
          </a:p>
          <a:p>
            <a:pPr indent="-336550" lvl="0" marL="914400" rtl="0" algn="l">
              <a:spcBef>
                <a:spcPts val="0"/>
              </a:spcBef>
              <a:spcAft>
                <a:spcPts val="0"/>
              </a:spcAft>
              <a:buClr>
                <a:schemeClr val="dk2"/>
              </a:buClr>
              <a:buSzPts val="1700"/>
              <a:buChar char="●"/>
            </a:pPr>
            <a:r>
              <a:rPr b="1" lang="en" sz="1700">
                <a:solidFill>
                  <a:schemeClr val="dk2"/>
                </a:solidFill>
              </a:rPr>
              <a:t>Explainability techniques</a:t>
            </a:r>
            <a:r>
              <a:rPr lang="en" sz="1700">
                <a:solidFill>
                  <a:schemeClr val="dk2"/>
                </a:solidFill>
              </a:rPr>
              <a:t>: Methods for explaining the decisions made by machine learning models, such as LIME and SHAP.</a:t>
            </a:r>
            <a:endParaRPr sz="1700">
              <a:solidFill>
                <a:schemeClr val="dk2"/>
              </a:solidFill>
            </a:endParaRPr>
          </a:p>
          <a:p>
            <a:pPr indent="-336550" lvl="0" marL="914400" rtl="0" algn="l">
              <a:spcBef>
                <a:spcPts val="0"/>
              </a:spcBef>
              <a:spcAft>
                <a:spcPts val="0"/>
              </a:spcAft>
              <a:buClr>
                <a:schemeClr val="dk2"/>
              </a:buClr>
              <a:buSzPts val="1700"/>
              <a:buChar char="●"/>
            </a:pPr>
            <a:r>
              <a:rPr b="1" lang="en" sz="1700">
                <a:solidFill>
                  <a:schemeClr val="dk2"/>
                </a:solidFill>
              </a:rPr>
              <a:t>Privacy and security tools</a:t>
            </a:r>
            <a:r>
              <a:rPr lang="en" sz="1700">
                <a:solidFill>
                  <a:schemeClr val="dk2"/>
                </a:solidFill>
              </a:rPr>
              <a:t>: Tools for protecting user privacy and ensuring the security of AI systems, such as differential privacy and secure multi-party computation.</a:t>
            </a:r>
            <a:endParaRPr sz="1700">
              <a:solidFill>
                <a:schemeClr val="dk2"/>
              </a:solidFill>
            </a:endParaRPr>
          </a:p>
          <a:p>
            <a:pPr indent="0" lvl="0" marL="0" rtl="0" algn="l">
              <a:spcBef>
                <a:spcPts val="0"/>
              </a:spcBef>
              <a:spcAft>
                <a:spcPts val="0"/>
              </a:spcAft>
              <a:buNone/>
            </a:pPr>
            <a:r>
              <a:rPr lang="en" sz="1700">
                <a:solidFill>
                  <a:schemeClr val="dk2"/>
                </a:solidFill>
              </a:rPr>
              <a:t>Available at </a:t>
            </a:r>
            <a:r>
              <a:rPr lang="en" sz="1700" u="sng">
                <a:solidFill>
                  <a:schemeClr val="hlink"/>
                </a:solidFill>
                <a:hlinkClick r:id="rId4"/>
              </a:rPr>
              <a:t>https://github.com/microsoft/responsible-ai-toolbox</a:t>
            </a:r>
            <a:endParaRPr sz="1700">
              <a:solidFill>
                <a:schemeClr val="dk2"/>
              </a:solidFill>
            </a:endParaRPr>
          </a:p>
          <a:p>
            <a:pPr indent="0" lvl="0" marL="0" rtl="0" algn="l">
              <a:spcBef>
                <a:spcPts val="0"/>
              </a:spcBef>
              <a:spcAft>
                <a:spcPts val="0"/>
              </a:spcAft>
              <a:buNone/>
            </a:pPr>
            <a:r>
              <a:t/>
            </a:r>
            <a:endParaRPr sz="1700">
              <a:solidFill>
                <a:schemeClr val="dk2"/>
              </a:solidFill>
            </a:endParaRPr>
          </a:p>
          <a:p>
            <a:pPr indent="0" lvl="0" marL="914400" rtl="0" algn="l">
              <a:spcBef>
                <a:spcPts val="0"/>
              </a:spcBef>
              <a:spcAft>
                <a:spcPts val="0"/>
              </a:spcAft>
              <a:buNone/>
            </a:pPr>
            <a:r>
              <a:t/>
            </a:r>
            <a:endParaRPr sz="1700">
              <a:solidFill>
                <a:schemeClr val="dk2"/>
              </a:solidFill>
            </a:endParaRPr>
          </a:p>
          <a:p>
            <a:pPr indent="0" lvl="0" marL="0" rtl="0" algn="l">
              <a:lnSpc>
                <a:spcPct val="100000"/>
              </a:lnSpc>
              <a:spcBef>
                <a:spcPts val="0"/>
              </a:spcBef>
              <a:spcAft>
                <a:spcPts val="0"/>
              </a:spcAft>
              <a:buNone/>
            </a:pPr>
            <a:r>
              <a:t/>
            </a:r>
            <a:endParaRPr sz="1700">
              <a:solidFill>
                <a:schemeClr val="dk2"/>
              </a:solidFill>
            </a:endParaRPr>
          </a:p>
          <a:p>
            <a:pPr indent="0" lvl="0" marL="0" rtl="0" algn="l">
              <a:spcBef>
                <a:spcPts val="0"/>
              </a:spcBef>
              <a:spcAft>
                <a:spcPts val="0"/>
              </a:spcAft>
              <a:buNone/>
            </a:pPr>
            <a:r>
              <a:t/>
            </a:r>
            <a:endParaRPr sz="17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97" name="Google Shape;97;p1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98" name="Google Shape;98;p18"/>
          <p:cNvSpPr txBox="1"/>
          <p:nvPr/>
        </p:nvSpPr>
        <p:spPr>
          <a:xfrm>
            <a:off x="239975" y="232050"/>
            <a:ext cx="8745600" cy="4139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b="1" lang="en" sz="1800">
                <a:solidFill>
                  <a:schemeClr val="dk2"/>
                </a:solidFill>
              </a:rPr>
              <a:t>Reporting Bias</a:t>
            </a:r>
            <a:r>
              <a:rPr lang="en" sz="1800">
                <a:solidFill>
                  <a:schemeClr val="dk2"/>
                </a:solidFill>
              </a:rPr>
              <a:t> </a:t>
            </a:r>
            <a:endParaRPr sz="1800">
              <a:solidFill>
                <a:schemeClr val="dk2"/>
              </a:solidFill>
            </a:endParaRPr>
          </a:p>
          <a:p>
            <a:pPr indent="-342900" lvl="0" marL="914400" rtl="0" algn="l">
              <a:lnSpc>
                <a:spcPct val="100000"/>
              </a:lnSpc>
              <a:spcBef>
                <a:spcPts val="0"/>
              </a:spcBef>
              <a:spcAft>
                <a:spcPts val="0"/>
              </a:spcAft>
              <a:buClr>
                <a:schemeClr val="dk2"/>
              </a:buClr>
              <a:buSzPts val="1800"/>
              <a:buChar char="●"/>
            </a:pPr>
            <a:r>
              <a:rPr lang="en" sz="1800">
                <a:solidFill>
                  <a:schemeClr val="dk2"/>
                </a:solidFill>
              </a:rPr>
              <a:t>Occurs when the data collected is skewed due to a tendency to over report unusual or memorable events, leading to an inaccurate representation of real-world frequencies.</a:t>
            </a:r>
            <a:endParaRPr sz="1800">
              <a:solidFill>
                <a:schemeClr val="dk2"/>
              </a:solidFill>
            </a:endParaRPr>
          </a:p>
          <a:p>
            <a:pPr indent="-361950" lvl="0" marL="914400" rtl="0" algn="l">
              <a:lnSpc>
                <a:spcPct val="100000"/>
              </a:lnSpc>
              <a:spcBef>
                <a:spcPts val="0"/>
              </a:spcBef>
              <a:spcAft>
                <a:spcPts val="0"/>
              </a:spcAft>
              <a:buClr>
                <a:schemeClr val="dk2"/>
              </a:buClr>
              <a:buSzPts val="2100"/>
              <a:buChar char="●"/>
            </a:pPr>
            <a:r>
              <a:rPr lang="en" sz="1800">
                <a:solidFill>
                  <a:schemeClr val="dk2"/>
                </a:solidFill>
              </a:rPr>
              <a:t>For example, a dataset of customer reviews for a restaurant might be biased towards positive reviews if the dataset is skewed towards positive feedback from satisfied customers, leading to inaccurate predictions for new reviews.</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b="1" lang="en" sz="1800">
                <a:solidFill>
                  <a:schemeClr val="dk2"/>
                </a:solidFill>
              </a:rPr>
              <a:t>Historical Bias</a:t>
            </a:r>
            <a:endParaRPr b="1" sz="1800">
              <a:solidFill>
                <a:schemeClr val="dk2"/>
              </a:solidFill>
            </a:endParaRPr>
          </a:p>
          <a:p>
            <a:pPr indent="-342900" lvl="0" marL="914400" rtl="0" algn="l">
              <a:spcBef>
                <a:spcPts val="0"/>
              </a:spcBef>
              <a:spcAft>
                <a:spcPts val="0"/>
              </a:spcAft>
              <a:buClr>
                <a:schemeClr val="dk2"/>
              </a:buClr>
              <a:buSzPts val="1800"/>
              <a:buChar char="●"/>
            </a:pPr>
            <a:r>
              <a:rPr lang="en" sz="1800">
                <a:solidFill>
                  <a:schemeClr val="dk2"/>
                </a:solidFill>
              </a:rPr>
              <a:t>Occurs when historical data reflects inequalities that existed in the world at that time.</a:t>
            </a:r>
            <a:endParaRPr sz="1800">
              <a:solidFill>
                <a:schemeClr val="dk2"/>
              </a:solidFill>
            </a:endParaRPr>
          </a:p>
          <a:p>
            <a:pPr indent="-342900" lvl="0" marL="914400" rtl="0" algn="l">
              <a:spcBef>
                <a:spcPts val="0"/>
              </a:spcBef>
              <a:spcAft>
                <a:spcPts val="0"/>
              </a:spcAft>
              <a:buClr>
                <a:schemeClr val="dk2"/>
              </a:buClr>
              <a:buSzPts val="1800"/>
              <a:buChar char="●"/>
            </a:pPr>
            <a:r>
              <a:rPr lang="en" sz="1800">
                <a:solidFill>
                  <a:schemeClr val="dk2"/>
                </a:solidFill>
              </a:rPr>
              <a:t>For example, historical housing data that reflects discriminatory lending practices from the past may perpetuate these biases when used to make predictions about modern-day housing prices.</a:t>
            </a:r>
            <a:endParaRPr sz="1800">
              <a:solidFill>
                <a:schemeClr val="dk2"/>
              </a:solidFill>
            </a:endParaRPr>
          </a:p>
        </p:txBody>
      </p:sp>
      <p:sp>
        <p:nvSpPr>
          <p:cNvPr id="99" name="Google Shape;99;p18"/>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t>
            </a:r>
            <a:r>
              <a:rPr lang="en" sz="1200">
                <a:solidFill>
                  <a:schemeClr val="dk2"/>
                </a:solidFill>
              </a:rPr>
              <a:t>https://developers.google.com/machine-learning/crash-course/fairness/types-of-bias</a:t>
            </a:r>
            <a:r>
              <a:rPr lang="en" sz="1200">
                <a:solidFill>
                  <a:schemeClr val="dk2"/>
                </a:solidFill>
              </a:rPr>
              <a:t>)</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05" name="Google Shape;105;p1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06" name="Google Shape;106;p19"/>
          <p:cNvSpPr txBox="1"/>
          <p:nvPr/>
        </p:nvSpPr>
        <p:spPr>
          <a:xfrm>
            <a:off x="239975" y="315775"/>
            <a:ext cx="8745600" cy="40560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chemeClr val="dk2"/>
              </a:buClr>
              <a:buSzPts val="1900"/>
              <a:buChar char="●"/>
            </a:pPr>
            <a:r>
              <a:rPr b="1" lang="en" sz="1900">
                <a:solidFill>
                  <a:schemeClr val="dk2"/>
                </a:solidFill>
              </a:rPr>
              <a:t>Automation bias</a:t>
            </a:r>
            <a:r>
              <a:rPr lang="en" sz="1900">
                <a:solidFill>
                  <a:schemeClr val="dk2"/>
                </a:solidFill>
              </a:rPr>
              <a:t> </a:t>
            </a:r>
            <a:endParaRPr sz="1900">
              <a:solidFill>
                <a:schemeClr val="dk2"/>
              </a:solidFill>
            </a:endParaRPr>
          </a:p>
          <a:p>
            <a:pPr indent="-349250" lvl="0" marL="914400" rtl="0" algn="l">
              <a:lnSpc>
                <a:spcPct val="100000"/>
              </a:lnSpc>
              <a:spcBef>
                <a:spcPts val="0"/>
              </a:spcBef>
              <a:spcAft>
                <a:spcPts val="0"/>
              </a:spcAft>
              <a:buClr>
                <a:schemeClr val="dk2"/>
              </a:buClr>
              <a:buSzPts val="1900"/>
              <a:buChar char="●"/>
            </a:pPr>
            <a:r>
              <a:rPr lang="en" sz="1900">
                <a:solidFill>
                  <a:schemeClr val="dk2"/>
                </a:solidFill>
              </a:rPr>
              <a:t>O</a:t>
            </a:r>
            <a:r>
              <a:rPr lang="en" sz="1900">
                <a:solidFill>
                  <a:schemeClr val="dk2"/>
                </a:solidFill>
              </a:rPr>
              <a:t>ccurs when people overly rely on automated systems, even when those systems make errors, leading to a decreased ability to detect and correct mistakes</a:t>
            </a:r>
            <a:r>
              <a:rPr lang="en" sz="1900">
                <a:solidFill>
                  <a:schemeClr val="dk2"/>
                </a:solidFill>
              </a:rPr>
              <a:t>.</a:t>
            </a:r>
            <a:endParaRPr sz="1900">
              <a:solidFill>
                <a:schemeClr val="dk2"/>
              </a:solidFill>
            </a:endParaRPr>
          </a:p>
          <a:p>
            <a:pPr indent="-368300" lvl="0" marL="914400" rtl="0" algn="l">
              <a:lnSpc>
                <a:spcPct val="100000"/>
              </a:lnSpc>
              <a:spcBef>
                <a:spcPts val="0"/>
              </a:spcBef>
              <a:spcAft>
                <a:spcPts val="0"/>
              </a:spcAft>
              <a:buClr>
                <a:schemeClr val="dk2"/>
              </a:buClr>
              <a:buSzPts val="2200"/>
              <a:buChar char="●"/>
            </a:pPr>
            <a:r>
              <a:rPr lang="en" sz="1900">
                <a:solidFill>
                  <a:schemeClr val="dk2"/>
                </a:solidFill>
              </a:rPr>
              <a:t>For example, a</a:t>
            </a:r>
            <a:r>
              <a:rPr lang="en" sz="1900">
                <a:solidFill>
                  <a:schemeClr val="dk2"/>
                </a:solidFill>
              </a:rPr>
              <a:t> pilot might rely too heavily on autopilot and fail to notice a critical warning, leading to a dangerous situation.</a:t>
            </a:r>
            <a:endParaRPr sz="1900">
              <a:solidFill>
                <a:schemeClr val="dk2"/>
              </a:solidFill>
            </a:endParaRPr>
          </a:p>
          <a:p>
            <a:pPr indent="-349250" lvl="0" marL="457200" rtl="0" algn="l">
              <a:lnSpc>
                <a:spcPct val="100000"/>
              </a:lnSpc>
              <a:spcBef>
                <a:spcPts val="0"/>
              </a:spcBef>
              <a:spcAft>
                <a:spcPts val="0"/>
              </a:spcAft>
              <a:buClr>
                <a:schemeClr val="dk2"/>
              </a:buClr>
              <a:buSzPts val="1900"/>
              <a:buChar char="●"/>
            </a:pPr>
            <a:r>
              <a:rPr b="1" lang="en" sz="1900">
                <a:solidFill>
                  <a:schemeClr val="dk2"/>
                </a:solidFill>
              </a:rPr>
              <a:t>Selection</a:t>
            </a:r>
            <a:r>
              <a:rPr b="1" lang="en" sz="1900">
                <a:solidFill>
                  <a:schemeClr val="dk2"/>
                </a:solidFill>
              </a:rPr>
              <a:t> Bias</a:t>
            </a:r>
            <a:endParaRPr b="1" sz="1900">
              <a:solidFill>
                <a:schemeClr val="dk2"/>
              </a:solidFill>
            </a:endParaRPr>
          </a:p>
          <a:p>
            <a:pPr indent="-349250" lvl="0" marL="914400" rtl="0" algn="l">
              <a:spcBef>
                <a:spcPts val="0"/>
              </a:spcBef>
              <a:spcAft>
                <a:spcPts val="0"/>
              </a:spcAft>
              <a:buClr>
                <a:schemeClr val="dk2"/>
              </a:buClr>
              <a:buSzPts val="1900"/>
              <a:buChar char="●"/>
            </a:pPr>
            <a:r>
              <a:rPr lang="en" sz="1900">
                <a:solidFill>
                  <a:schemeClr val="dk2"/>
                </a:solidFill>
              </a:rPr>
              <a:t>Occurs when</a:t>
            </a:r>
            <a:r>
              <a:rPr lang="en" sz="1900">
                <a:solidFill>
                  <a:schemeClr val="dk2"/>
                </a:solidFill>
              </a:rPr>
              <a:t> the training data is not representative of the population the model is intended to generalize to, leading to biased predictions.</a:t>
            </a:r>
            <a:endParaRPr sz="1900">
              <a:solidFill>
                <a:schemeClr val="dk2"/>
              </a:solidFill>
            </a:endParaRPr>
          </a:p>
          <a:p>
            <a:pPr indent="-349250" lvl="0" marL="914400" rtl="0" algn="l">
              <a:spcBef>
                <a:spcPts val="0"/>
              </a:spcBef>
              <a:spcAft>
                <a:spcPts val="0"/>
              </a:spcAft>
              <a:buClr>
                <a:schemeClr val="dk2"/>
              </a:buClr>
              <a:buSzPts val="1900"/>
              <a:buChar char="●"/>
            </a:pPr>
            <a:r>
              <a:rPr lang="en" sz="1900">
                <a:solidFill>
                  <a:schemeClr val="dk2"/>
                </a:solidFill>
              </a:rPr>
              <a:t>For example, </a:t>
            </a:r>
            <a:r>
              <a:rPr lang="en" sz="1900">
                <a:solidFill>
                  <a:schemeClr val="dk2"/>
                </a:solidFill>
              </a:rPr>
              <a:t>a dataset of primarily young, healthy patients might not accurately predict health outcomes for older or less healthy populations.</a:t>
            </a:r>
            <a:endParaRPr sz="1900">
              <a:solidFill>
                <a:schemeClr val="dk2"/>
              </a:solidFill>
            </a:endParaRPr>
          </a:p>
        </p:txBody>
      </p:sp>
      <p:sp>
        <p:nvSpPr>
          <p:cNvPr id="107" name="Google Shape;107;p19"/>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(https://developers.google.com/machine-learning/crash-course/fairness/types-of-bias)</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3" name="Google Shape;113;p2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14" name="Google Shape;114;p20"/>
          <p:cNvSpPr txBox="1"/>
          <p:nvPr/>
        </p:nvSpPr>
        <p:spPr>
          <a:xfrm>
            <a:off x="239975" y="220100"/>
            <a:ext cx="8745600" cy="41517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b="1" lang="en" sz="1800">
                <a:solidFill>
                  <a:schemeClr val="dk2"/>
                </a:solidFill>
              </a:rPr>
              <a:t>Non-response </a:t>
            </a:r>
            <a:r>
              <a:rPr b="1" lang="en" sz="1800">
                <a:solidFill>
                  <a:schemeClr val="dk2"/>
                </a:solidFill>
              </a:rPr>
              <a:t>(Participation)</a:t>
            </a:r>
            <a:r>
              <a:rPr lang="en" sz="1800">
                <a:solidFill>
                  <a:schemeClr val="dk2"/>
                </a:solidFill>
              </a:rPr>
              <a:t> </a:t>
            </a:r>
            <a:r>
              <a:rPr b="1" lang="en" sz="1800">
                <a:solidFill>
                  <a:schemeClr val="dk2"/>
                </a:solidFill>
              </a:rPr>
              <a:t>Bias </a:t>
            </a:r>
            <a:endParaRPr sz="1800">
              <a:solidFill>
                <a:schemeClr val="dk2"/>
              </a:solidFill>
            </a:endParaRPr>
          </a:p>
          <a:p>
            <a:pPr indent="-342900" lvl="0" marL="914400" rtl="0" algn="l">
              <a:lnSpc>
                <a:spcPct val="100000"/>
              </a:lnSpc>
              <a:spcBef>
                <a:spcPts val="0"/>
              </a:spcBef>
              <a:spcAft>
                <a:spcPts val="0"/>
              </a:spcAft>
              <a:buClr>
                <a:schemeClr val="dk2"/>
              </a:buClr>
              <a:buSzPts val="1800"/>
              <a:buChar char="●"/>
            </a:pPr>
            <a:r>
              <a:rPr lang="en" sz="1800">
                <a:solidFill>
                  <a:schemeClr val="dk2"/>
                </a:solidFill>
              </a:rPr>
              <a:t>Occurs </a:t>
            </a:r>
            <a:r>
              <a:rPr lang="en" sz="1800">
                <a:solidFill>
                  <a:schemeClr val="dk2"/>
                </a:solidFill>
              </a:rPr>
              <a:t>if data ends up being unrepresentative due to participation gaps in the data-collection process.</a:t>
            </a:r>
            <a:endParaRPr sz="1800">
              <a:solidFill>
                <a:schemeClr val="dk2"/>
              </a:solidFill>
            </a:endParaRPr>
          </a:p>
          <a:p>
            <a:pPr indent="-361950" lvl="0" marL="914400" rtl="0" algn="l">
              <a:lnSpc>
                <a:spcPct val="100000"/>
              </a:lnSpc>
              <a:spcBef>
                <a:spcPts val="0"/>
              </a:spcBef>
              <a:spcAft>
                <a:spcPts val="0"/>
              </a:spcAft>
              <a:buClr>
                <a:schemeClr val="dk2"/>
              </a:buClr>
              <a:buSzPts val="2100"/>
              <a:buChar char="●"/>
            </a:pPr>
            <a:r>
              <a:rPr lang="en" sz="1800">
                <a:solidFill>
                  <a:schemeClr val="dk2"/>
                </a:solidFill>
              </a:rPr>
              <a:t>For example, a survey about online shopping habits might be biased if only people with access to the internet and a willingness to participate in surveys respond.</a:t>
            </a:r>
            <a:endParaRPr sz="1800">
              <a:solidFill>
                <a:schemeClr val="dk2"/>
              </a:solidFill>
            </a:endParaRPr>
          </a:p>
          <a:p>
            <a:pPr indent="-342900" lvl="0" marL="457200" rtl="0" algn="l">
              <a:lnSpc>
                <a:spcPct val="100000"/>
              </a:lnSpc>
              <a:spcBef>
                <a:spcPts val="0"/>
              </a:spcBef>
              <a:spcAft>
                <a:spcPts val="0"/>
              </a:spcAft>
              <a:buClr>
                <a:schemeClr val="dk2"/>
              </a:buClr>
              <a:buSzPts val="1800"/>
              <a:buChar char="●"/>
            </a:pPr>
            <a:r>
              <a:rPr b="1" lang="en" sz="1800">
                <a:solidFill>
                  <a:schemeClr val="dk2"/>
                </a:solidFill>
              </a:rPr>
              <a:t>Sampling</a:t>
            </a:r>
            <a:r>
              <a:rPr b="1" lang="en" sz="1800">
                <a:solidFill>
                  <a:schemeClr val="dk2"/>
                </a:solidFill>
              </a:rPr>
              <a:t> Bias</a:t>
            </a:r>
            <a:endParaRPr b="1" sz="1800">
              <a:solidFill>
                <a:schemeClr val="dk2"/>
              </a:solidFill>
            </a:endParaRPr>
          </a:p>
          <a:p>
            <a:pPr indent="-342900" lvl="0" marL="914400" rtl="0" algn="l">
              <a:spcBef>
                <a:spcPts val="0"/>
              </a:spcBef>
              <a:spcAft>
                <a:spcPts val="0"/>
              </a:spcAft>
              <a:buClr>
                <a:schemeClr val="dk2"/>
              </a:buClr>
              <a:buSzPts val="1800"/>
              <a:buChar char="●"/>
            </a:pPr>
            <a:r>
              <a:rPr lang="en" sz="1800">
                <a:solidFill>
                  <a:schemeClr val="dk2"/>
                </a:solidFill>
              </a:rPr>
              <a:t>Occurs </a:t>
            </a:r>
            <a:r>
              <a:rPr lang="en" sz="1800">
                <a:solidFill>
                  <a:schemeClr val="dk2"/>
                </a:solidFill>
              </a:rPr>
              <a:t>when the sample of data used to train a machine learning model is not representative of the population the model is intended to generalize to, leading to biased predictions.</a:t>
            </a:r>
            <a:endParaRPr sz="1800">
              <a:solidFill>
                <a:schemeClr val="dk2"/>
              </a:solidFill>
            </a:endParaRPr>
          </a:p>
          <a:p>
            <a:pPr indent="-342900" lvl="0" marL="914400" rtl="0" algn="l">
              <a:spcBef>
                <a:spcPts val="0"/>
              </a:spcBef>
              <a:spcAft>
                <a:spcPts val="0"/>
              </a:spcAft>
              <a:buClr>
                <a:schemeClr val="dk2"/>
              </a:buClr>
              <a:buSzPts val="1800"/>
              <a:buChar char="●"/>
            </a:pPr>
            <a:r>
              <a:rPr lang="en" sz="1800">
                <a:solidFill>
                  <a:schemeClr val="dk2"/>
                </a:solidFill>
              </a:rPr>
              <a:t>For example, i</a:t>
            </a:r>
            <a:r>
              <a:rPr lang="en" sz="1800">
                <a:solidFill>
                  <a:schemeClr val="dk2"/>
                </a:solidFill>
              </a:rPr>
              <a:t>nstead of randomly targeting consumers, the surveyor chose the first 200 consumers that responded to an email, who might have been more enthusiastic about the product than average purchasers.</a:t>
            </a:r>
            <a:endParaRPr sz="1800">
              <a:solidFill>
                <a:schemeClr val="dk2"/>
              </a:solidFill>
            </a:endParaRPr>
          </a:p>
        </p:txBody>
      </p:sp>
      <p:sp>
        <p:nvSpPr>
          <p:cNvPr id="115" name="Google Shape;115;p20"/>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(https://developers.google.com/machine-learning/crash-course/fairness/types-of-bias)</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1" name="Google Shape;121;p2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22" name="Google Shape;122;p21"/>
          <p:cNvSpPr txBox="1"/>
          <p:nvPr/>
        </p:nvSpPr>
        <p:spPr>
          <a:xfrm>
            <a:off x="239975" y="279900"/>
            <a:ext cx="8745600" cy="40920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2"/>
              </a:buClr>
              <a:buSzPts val="1500"/>
              <a:buChar char="●"/>
            </a:pPr>
            <a:r>
              <a:rPr b="1" lang="en" sz="1500">
                <a:solidFill>
                  <a:schemeClr val="dk2"/>
                </a:solidFill>
              </a:rPr>
              <a:t>Group Attribution</a:t>
            </a:r>
            <a:r>
              <a:rPr lang="en" sz="1500">
                <a:solidFill>
                  <a:schemeClr val="dk2"/>
                </a:solidFill>
              </a:rPr>
              <a:t> </a:t>
            </a:r>
            <a:r>
              <a:rPr b="1" lang="en" sz="1500">
                <a:solidFill>
                  <a:schemeClr val="dk2"/>
                </a:solidFill>
              </a:rPr>
              <a:t>Bias </a:t>
            </a:r>
            <a:endParaRPr sz="1500">
              <a:solidFill>
                <a:schemeClr val="dk2"/>
              </a:solidFill>
            </a:endParaRPr>
          </a:p>
          <a:p>
            <a:pPr indent="-323850" lvl="0" marL="914400" rtl="0" algn="l">
              <a:lnSpc>
                <a:spcPct val="100000"/>
              </a:lnSpc>
              <a:spcBef>
                <a:spcPts val="0"/>
              </a:spcBef>
              <a:spcAft>
                <a:spcPts val="0"/>
              </a:spcAft>
              <a:buClr>
                <a:schemeClr val="dk2"/>
              </a:buClr>
              <a:buSzPts val="1500"/>
              <a:buChar char="●"/>
            </a:pPr>
            <a:r>
              <a:rPr lang="en" sz="1500">
                <a:solidFill>
                  <a:schemeClr val="dk2"/>
                </a:solidFill>
              </a:rPr>
              <a:t>Occurs </a:t>
            </a:r>
            <a:r>
              <a:rPr lang="en" sz="1500">
                <a:solidFill>
                  <a:schemeClr val="dk2"/>
                </a:solidFill>
              </a:rPr>
              <a:t>when a model assigns different attributes or outcomes to individuals based on their group membership, leading to unfair and discriminatory predictions.</a:t>
            </a:r>
            <a:endParaRPr sz="1500">
              <a:solidFill>
                <a:schemeClr val="dk2"/>
              </a:solidFill>
            </a:endParaRPr>
          </a:p>
          <a:p>
            <a:pPr indent="-342900" lvl="0" marL="914400" rtl="0" algn="l">
              <a:lnSpc>
                <a:spcPct val="100000"/>
              </a:lnSpc>
              <a:spcBef>
                <a:spcPts val="0"/>
              </a:spcBef>
              <a:spcAft>
                <a:spcPts val="0"/>
              </a:spcAft>
              <a:buClr>
                <a:schemeClr val="dk2"/>
              </a:buClr>
              <a:buSzPts val="1800"/>
              <a:buChar char="●"/>
            </a:pPr>
            <a:r>
              <a:rPr lang="en" sz="1500">
                <a:solidFill>
                  <a:schemeClr val="dk2"/>
                </a:solidFill>
              </a:rPr>
              <a:t>Group attribution bias often manifests in the two following forms.</a:t>
            </a:r>
            <a:endParaRPr sz="1500">
              <a:solidFill>
                <a:schemeClr val="dk2"/>
              </a:solidFill>
            </a:endParaRPr>
          </a:p>
          <a:p>
            <a:pPr indent="-323850" lvl="1" marL="1371600" rtl="0" algn="l">
              <a:lnSpc>
                <a:spcPct val="100000"/>
              </a:lnSpc>
              <a:spcBef>
                <a:spcPts val="0"/>
              </a:spcBef>
              <a:spcAft>
                <a:spcPts val="0"/>
              </a:spcAft>
              <a:buClr>
                <a:schemeClr val="dk2"/>
              </a:buClr>
              <a:buSzPts val="1500"/>
              <a:buChar char="○"/>
            </a:pPr>
            <a:r>
              <a:rPr lang="en" sz="1500">
                <a:solidFill>
                  <a:schemeClr val="dk2"/>
                </a:solidFill>
              </a:rPr>
              <a:t>In-group bias</a:t>
            </a:r>
            <a:endParaRPr sz="1500">
              <a:solidFill>
                <a:schemeClr val="dk2"/>
              </a:solidFill>
            </a:endParaRPr>
          </a:p>
          <a:p>
            <a:pPr indent="-323850" lvl="2" marL="1828800" rtl="0" algn="l">
              <a:spcBef>
                <a:spcPts val="0"/>
              </a:spcBef>
              <a:spcAft>
                <a:spcPts val="0"/>
              </a:spcAft>
              <a:buClr>
                <a:schemeClr val="dk2"/>
              </a:buClr>
              <a:buSzPts val="1500"/>
              <a:buChar char="■"/>
            </a:pPr>
            <a:r>
              <a:rPr lang="en" sz="1500">
                <a:solidFill>
                  <a:schemeClr val="dk2"/>
                </a:solidFill>
              </a:rPr>
              <a:t>Occurs when a model is trained on data that disproportionately represents a particular group, leading to biased predictions that favor that group.</a:t>
            </a:r>
            <a:endParaRPr sz="1500">
              <a:solidFill>
                <a:schemeClr val="dk2"/>
              </a:solidFill>
            </a:endParaRPr>
          </a:p>
          <a:p>
            <a:pPr indent="-323850" lvl="2" marL="1828800" rtl="0" algn="l">
              <a:spcBef>
                <a:spcPts val="0"/>
              </a:spcBef>
              <a:spcAft>
                <a:spcPts val="0"/>
              </a:spcAft>
              <a:buClr>
                <a:schemeClr val="dk2"/>
              </a:buClr>
              <a:buSzPts val="1500"/>
              <a:buChar char="■"/>
            </a:pPr>
            <a:r>
              <a:rPr lang="en" sz="1500">
                <a:solidFill>
                  <a:schemeClr val="dk2"/>
                </a:solidFill>
              </a:rPr>
              <a:t>For example, a facial recognition model trained primarily on images of white individuals might be less accurate at recognizing faces of people of color.</a:t>
            </a:r>
            <a:endParaRPr sz="1500">
              <a:solidFill>
                <a:schemeClr val="dk2"/>
              </a:solidFill>
            </a:endParaRPr>
          </a:p>
          <a:p>
            <a:pPr indent="-323850" lvl="1" marL="1371600" rtl="0" algn="l">
              <a:spcBef>
                <a:spcPts val="0"/>
              </a:spcBef>
              <a:spcAft>
                <a:spcPts val="0"/>
              </a:spcAft>
              <a:buClr>
                <a:schemeClr val="dk2"/>
              </a:buClr>
              <a:buSzPts val="1500"/>
              <a:buChar char="○"/>
            </a:pPr>
            <a:r>
              <a:rPr lang="en" sz="1500">
                <a:solidFill>
                  <a:schemeClr val="dk2"/>
                </a:solidFill>
              </a:rPr>
              <a:t>Out-group homogeneity bias</a:t>
            </a:r>
            <a:endParaRPr sz="1500">
              <a:solidFill>
                <a:schemeClr val="dk2"/>
              </a:solidFill>
            </a:endParaRPr>
          </a:p>
          <a:p>
            <a:pPr indent="-323850" lvl="2" marL="1828800" rtl="0" algn="l">
              <a:spcBef>
                <a:spcPts val="0"/>
              </a:spcBef>
              <a:spcAft>
                <a:spcPts val="0"/>
              </a:spcAft>
              <a:buClr>
                <a:schemeClr val="dk2"/>
              </a:buClr>
              <a:buSzPts val="1500"/>
              <a:buChar char="■"/>
            </a:pPr>
            <a:r>
              <a:rPr lang="en" sz="1500">
                <a:solidFill>
                  <a:schemeClr val="dk2"/>
                </a:solidFill>
              </a:rPr>
              <a:t>Occurs when a model is trained on data that </a:t>
            </a:r>
            <a:r>
              <a:rPr lang="en" sz="1500">
                <a:solidFill>
                  <a:schemeClr val="dk2"/>
                </a:solidFill>
              </a:rPr>
              <a:t>over represents</a:t>
            </a:r>
            <a:r>
              <a:rPr lang="en" sz="1500">
                <a:solidFill>
                  <a:schemeClr val="dk2"/>
                </a:solidFill>
              </a:rPr>
              <a:t> a particular group, leading to the assumption that members of that group are more similar to each other than members of other groups.</a:t>
            </a:r>
            <a:endParaRPr sz="1500">
              <a:solidFill>
                <a:schemeClr val="dk2"/>
              </a:solidFill>
            </a:endParaRPr>
          </a:p>
          <a:p>
            <a:pPr indent="-323850" lvl="2" marL="1828800" rtl="0" algn="l">
              <a:spcBef>
                <a:spcPts val="0"/>
              </a:spcBef>
              <a:spcAft>
                <a:spcPts val="0"/>
              </a:spcAft>
              <a:buClr>
                <a:schemeClr val="dk2"/>
              </a:buClr>
              <a:buSzPts val="1500"/>
              <a:buChar char="■"/>
            </a:pPr>
            <a:r>
              <a:rPr lang="en" sz="1500">
                <a:solidFill>
                  <a:schemeClr val="dk2"/>
                </a:solidFill>
              </a:rPr>
              <a:t>For example, a dataset of customer reviews from a predominantly white population might incorrectly assume that all white customers have similar preferences and needs, leading to biased recommendations and marketing campaigns.</a:t>
            </a:r>
            <a:endParaRPr sz="1500">
              <a:solidFill>
                <a:schemeClr val="dk2"/>
              </a:solidFill>
            </a:endParaRPr>
          </a:p>
        </p:txBody>
      </p:sp>
      <p:sp>
        <p:nvSpPr>
          <p:cNvPr id="123" name="Google Shape;123;p21"/>
          <p:cNvSpPr txBox="1"/>
          <p:nvPr/>
        </p:nvSpPr>
        <p:spPr>
          <a:xfrm>
            <a:off x="62200" y="4371750"/>
            <a:ext cx="9019200" cy="31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(https://developers.google.com/machine-learning/crash-course/fairness/types-of-bias)</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