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70fbf5b79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70fbf5b7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a9a121413_0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a9a12141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a9a121413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a9a12141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a9a121413_0_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a9a12141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a9a121413_0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a9a12141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a9a121413_0_1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a9a12141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a9a121413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0a9a12141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a9a1211fb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a9a1211f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a9a1211fb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a9a1211f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a9a1211fb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a9a1211f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a9a121413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a9a12141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a9a121413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a9a12141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a9a121413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a9a12141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a9a121413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a9a12141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a9a121413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a9a12141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805250"/>
            <a:ext cx="8520600" cy="18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920">
                <a:solidFill>
                  <a:srgbClr val="4A86E8"/>
                </a:solidFill>
              </a:rPr>
              <a:t> Overview of the</a:t>
            </a:r>
            <a:endParaRPr b="1" sz="392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3920">
                <a:solidFill>
                  <a:srgbClr val="4A86E8"/>
                </a:solidFill>
              </a:rPr>
              <a:t> FAIR Data Principles</a:t>
            </a:r>
            <a:endParaRPr b="1" sz="392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920">
              <a:solidFill>
                <a:srgbClr val="4A86E8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A</a:t>
            </a:r>
            <a:r>
              <a:rPr lang="en">
                <a:solidFill>
                  <a:srgbClr val="4A86E8"/>
                </a:solidFill>
              </a:rPr>
              <a:t>ccessible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449050" y="955375"/>
            <a:ext cx="82251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Individuals are responsible for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Making data available in the free and open resource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Or, for storing sensitive/private data with the proper protocols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Keeping metadata, even if primary data can no longer be stored</a:t>
            </a:r>
            <a:endParaRPr sz="2100">
              <a:solidFill>
                <a:schemeClr val="dk2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</a:pPr>
            <a:r>
              <a:rPr lang="en" sz="1900">
                <a:solidFill>
                  <a:schemeClr val="dk2"/>
                </a:solidFill>
              </a:rPr>
              <a:t>Metadata is often valuable on its own</a:t>
            </a:r>
            <a:endParaRPr sz="1900">
              <a:solidFill>
                <a:schemeClr val="dk2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</a:pPr>
            <a:r>
              <a:rPr lang="en" sz="1900">
                <a:solidFill>
                  <a:schemeClr val="dk2"/>
                </a:solidFill>
              </a:rPr>
              <a:t>Usually smaller and cheaper to store</a:t>
            </a:r>
            <a:endParaRPr sz="19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Making custom scripts available in a public repository like GitHub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Provide submitted manuscripts as pre-prints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I</a:t>
            </a:r>
            <a:r>
              <a:rPr lang="en">
                <a:solidFill>
                  <a:srgbClr val="4A86E8"/>
                </a:solidFill>
              </a:rPr>
              <a:t>nteroperable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380325" y="955375"/>
            <a:ext cx="82251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I1. (Meta)data use a formal, accessible, shared, and broadly applicable language for knowledge presentation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I2. (Meta)data use vocabularies that follow FAIR principles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I3. (Meta)data include qualified references to other (meta)data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4A86E8"/>
                </a:solidFill>
              </a:rPr>
              <a:t>I</a:t>
            </a:r>
            <a:r>
              <a:rPr lang="en">
                <a:solidFill>
                  <a:srgbClr val="4A86E8"/>
                </a:solidFill>
              </a:rPr>
              <a:t>nteroperable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311700" y="943925"/>
            <a:ext cx="87177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Individuals are responsible for</a:t>
            </a:r>
            <a:endParaRPr sz="1800">
              <a:solidFill>
                <a:schemeClr val="dk2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Storing (meta)data in standard formats</a:t>
            </a:r>
            <a:endParaRPr sz="1900">
              <a:solidFill>
                <a:schemeClr val="dk2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If using proprietary software, export your data in a standard format that can be opened by other programs</a:t>
            </a:r>
            <a:endParaRPr sz="1700">
              <a:solidFill>
                <a:schemeClr val="dk2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Using ontologies/controlled vocabularies to tag your data</a:t>
            </a:r>
            <a:endParaRPr sz="1900">
              <a:solidFill>
                <a:schemeClr val="dk2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Ontologies have structure and standardized descriptions, so all researchers and computers know what is in your (meta)data</a:t>
            </a:r>
            <a:endParaRPr sz="1700">
              <a:solidFill>
                <a:schemeClr val="dk2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This also makes your data more Findable</a:t>
            </a:r>
            <a:endParaRPr sz="1700">
              <a:solidFill>
                <a:schemeClr val="dk2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Using standardized language to describe your data when writing/presenting</a:t>
            </a:r>
            <a:endParaRPr sz="1900">
              <a:solidFill>
                <a:schemeClr val="dk2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Jargon is a large barrier to entry for people from even slightly different fields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R</a:t>
            </a:r>
            <a:r>
              <a:rPr lang="en">
                <a:solidFill>
                  <a:srgbClr val="4A86E8"/>
                </a:solidFill>
              </a:rPr>
              <a:t>e</a:t>
            </a:r>
            <a:r>
              <a:rPr lang="en">
                <a:solidFill>
                  <a:srgbClr val="4A86E8"/>
                </a:solidFill>
              </a:rPr>
              <a:t>usable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282000" y="966825"/>
            <a:ext cx="85800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R1. (Meta)data are richly described with a plurality of accurate and relevant attributes</a:t>
            </a:r>
            <a:endParaRPr sz="2000">
              <a:solidFill>
                <a:schemeClr val="dk2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R1.1 (Meta)data are released with a clear and accessible data usage license</a:t>
            </a:r>
            <a:endParaRPr sz="1700">
              <a:solidFill>
                <a:schemeClr val="dk2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R1.2 (Meta)data are associated with detailed provenance</a:t>
            </a:r>
            <a:endParaRPr sz="1700">
              <a:solidFill>
                <a:schemeClr val="dk2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R1.3 (Meta)data meet domain-relevant community standards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R</a:t>
            </a:r>
            <a:r>
              <a:rPr lang="en">
                <a:solidFill>
                  <a:srgbClr val="4A86E8"/>
                </a:solidFill>
              </a:rPr>
              <a:t>eusable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368875" y="943925"/>
            <a:ext cx="84084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Individuals are responsible for</a:t>
            </a:r>
            <a:endParaRPr sz="1800">
              <a:solidFill>
                <a:schemeClr val="dk2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Ensuring that other researchers know how your data can be used</a:t>
            </a:r>
            <a:endParaRPr sz="19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Release your data with a usage license</a:t>
            </a:r>
            <a:endParaRPr sz="1600">
              <a:solidFill>
                <a:schemeClr val="dk2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It should be clear how each piece of (meta)data was produced (detailed provenance)</a:t>
            </a:r>
            <a:endParaRPr sz="19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Another researcher should be able to tell where each piece of data originated</a:t>
            </a:r>
            <a:endParaRPr sz="1600">
              <a:solidFill>
                <a:schemeClr val="dk2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Making (meta)data available in a common, expected format</a:t>
            </a:r>
            <a:endParaRPr sz="19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The more similar datasets are, the better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Potential obstacles to FAIR data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517775" y="943925"/>
            <a:ext cx="8314500" cy="3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THERE ARE MANY!!!  Some Examples:</a:t>
            </a:r>
            <a:endParaRPr sz="18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b="1" lang="en" sz="1600">
                <a:solidFill>
                  <a:schemeClr val="dk2"/>
                </a:solidFill>
              </a:rPr>
              <a:t>Findable:</a:t>
            </a:r>
            <a:r>
              <a:rPr lang="en" sz="1600">
                <a:solidFill>
                  <a:schemeClr val="dk2"/>
                </a:solidFill>
              </a:rPr>
              <a:t> 		No universal search engine for all data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b="1" lang="en" sz="1600">
                <a:solidFill>
                  <a:schemeClr val="dk2"/>
                </a:solidFill>
              </a:rPr>
              <a:t>Accessible:</a:t>
            </a:r>
            <a:r>
              <a:rPr lang="en" sz="1600">
                <a:solidFill>
                  <a:schemeClr val="dk2"/>
                </a:solidFill>
              </a:rPr>
              <a:t> 		So much data…how can we keep it available?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b="1" lang="en" sz="1600">
                <a:solidFill>
                  <a:schemeClr val="dk2"/>
                </a:solidFill>
              </a:rPr>
              <a:t>Interoperable:</a:t>
            </a:r>
            <a:r>
              <a:rPr lang="en" sz="1600">
                <a:solidFill>
                  <a:schemeClr val="dk2"/>
                </a:solidFill>
              </a:rPr>
              <a:t> 	Proprietary software formats limit universal access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b="1" lang="en" sz="1600">
                <a:solidFill>
                  <a:schemeClr val="dk2"/>
                </a:solidFill>
              </a:rPr>
              <a:t>Reusable:</a:t>
            </a:r>
            <a:r>
              <a:rPr lang="en" sz="1600">
                <a:solidFill>
                  <a:schemeClr val="dk2"/>
                </a:solidFill>
              </a:rPr>
              <a:t> 		Incomplete metadata</a:t>
            </a:r>
            <a:endParaRPr sz="16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Can you think of more?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6686550" cy="40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3350" y="385823"/>
            <a:ext cx="3895725" cy="107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3338" y="1276350"/>
            <a:ext cx="389572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23350" y="2291275"/>
            <a:ext cx="40767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23350" y="3392800"/>
            <a:ext cx="3895725" cy="10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5663" y="92025"/>
            <a:ext cx="6213399" cy="399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6625" y="4168897"/>
            <a:ext cx="4591475" cy="5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2014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What is the goal of FAIR data?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471975" y="840825"/>
            <a:ext cx="8305200" cy="3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FAIR was introduced in a 2016 paper to improve the Findability, Accessibility, Interoperability, and Reusability of digital data </a:t>
            </a:r>
            <a:br>
              <a:rPr lang="en" sz="2000">
                <a:solidFill>
                  <a:schemeClr val="dk2"/>
                </a:solidFill>
              </a:rPr>
            </a:br>
            <a:r>
              <a:rPr lang="en" sz="2000">
                <a:solidFill>
                  <a:schemeClr val="dk2"/>
                </a:solidFill>
              </a:rPr>
              <a:t>(Wilkinson et al. 2016)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Broadly, the goal is to make data more freely available and usable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More narrowly, there is great benefit for the individual researcher</a:t>
            </a:r>
            <a:endParaRPr sz="20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If your data is easy to use, more people will use it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(Which means more citations)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5476875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F</a:t>
            </a:r>
            <a:r>
              <a:rPr lang="en">
                <a:solidFill>
                  <a:srgbClr val="4A86E8"/>
                </a:solidFill>
              </a:rPr>
              <a:t>indable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300" y="938800"/>
            <a:ext cx="851535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What is Metadata?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506325" y="829375"/>
            <a:ext cx="8099100" cy="3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Data that describes your data</a:t>
            </a:r>
            <a:endParaRPr sz="18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Any data you collect along the way that is not the “main” data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One person’s data is another person’s metadata</a:t>
            </a:r>
            <a:endParaRPr sz="16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Examples:</a:t>
            </a:r>
            <a:endParaRPr sz="18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Sampling locations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Bacterial strain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Sequencing platform and statistics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Assay type and conditions (Lab Methods)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Analysis type and parameters (Analysis Methods)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F</a:t>
            </a:r>
            <a:r>
              <a:rPr lang="en">
                <a:solidFill>
                  <a:srgbClr val="4A86E8"/>
                </a:solidFill>
              </a:rPr>
              <a:t>indable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49050" y="955375"/>
            <a:ext cx="83832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F1. (Meta)data are assigned a globally unique and persistent identifier</a:t>
            </a:r>
            <a:endParaRPr sz="23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F2. Data are described with rich metadata</a:t>
            </a:r>
            <a:endParaRPr sz="2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F3. Metadata clearly and explicitly includes the identifier of the data they describe</a:t>
            </a:r>
            <a:endParaRPr sz="2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F4. (Meta)data are registered or indexed in a searchable resource</a:t>
            </a:r>
            <a:endParaRPr sz="2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A86E8"/>
                </a:solidFill>
              </a:rPr>
              <a:t>A</a:t>
            </a:r>
            <a:r>
              <a:rPr lang="en">
                <a:solidFill>
                  <a:srgbClr val="4A86E8"/>
                </a:solidFill>
              </a:rPr>
              <a:t>ccessible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449050" y="955375"/>
            <a:ext cx="82251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A1. (Meta)data are retrievable by their identifier using a standardized communications protocol</a:t>
            </a:r>
            <a:endParaRPr sz="23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A1.1 The protocol is open, free, and universally implementable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A1.2 The protocol allows for an authentication and authorization procedure, when necessary</a:t>
            </a:r>
            <a:endParaRPr sz="1900">
              <a:solidFill>
                <a:schemeClr val="dk2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A2. Metadata are accessible, even when the data are no longer available</a:t>
            </a:r>
            <a:endParaRPr sz="23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