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idea is not to predict a correct output for every input but to generalize well over lots of data points such that the error is minimum and the same is maintained when you use this model over new data points.</a:t>
            </a:r>
            <a:endParaRPr sz="14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Supervised learning.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input data is generally labeled with a real valued output variable (continuous instead of discrete).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 categories of regression models: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Simple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A single independent variable and a single dependent variable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Multiple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More than one independent variables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Non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dependent variable is dependent on nonlinear transformation of the parameters/coefficients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https://medium.com/@dhaval.sony.504/everything-in-short-about-simple-linear-regression-633fc9f8dd65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1a5be19e5_25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1a5be19e5_2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Classification objectives: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Binary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Multi-Class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Multi-Label classification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1a5be19e5_26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1a5be19e5_2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2298e23d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2298e2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feaf85387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feaf853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feaf853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feaf853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feaf853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feaf853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eaf853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eaf853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hyperlink" Target="https://link.springer.com/book/10.1007/978-1-4614-7138-7" TargetMode="External"/><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28.png"/><Relationship Id="rId5"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29.pn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36.png"/><Relationship Id="rId5"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hyperlink" Target="https://forms.gle/QAzAFUgtH2Ungynu6" TargetMode="External"/><Relationship Id="rId5"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4" name="Google Shape;174;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a Machine Learning Model?</a:t>
            </a:r>
            <a:endParaRPr>
              <a:solidFill>
                <a:srgbClr val="4A86E8"/>
              </a:solidFill>
            </a:endParaRPr>
          </a:p>
        </p:txBody>
      </p:sp>
      <p:sp>
        <p:nvSpPr>
          <p:cNvPr id="175" name="Google Shape;175;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6" name="Google Shape;176;p34"/>
          <p:cNvPicPr preferRelativeResize="0"/>
          <p:nvPr/>
        </p:nvPicPr>
        <p:blipFill>
          <a:blip r:embed="rId4">
            <a:alphaModFix/>
          </a:blip>
          <a:stretch>
            <a:fillRect/>
          </a:stretch>
        </p:blipFill>
        <p:spPr>
          <a:xfrm>
            <a:off x="698675" y="1230525"/>
            <a:ext cx="5497950" cy="2827125"/>
          </a:xfrm>
          <a:prstGeom prst="rect">
            <a:avLst/>
          </a:prstGeom>
          <a:noFill/>
          <a:ln>
            <a:noFill/>
          </a:ln>
        </p:spPr>
      </p:pic>
      <p:sp>
        <p:nvSpPr>
          <p:cNvPr id="177" name="Google Shape;177;p34"/>
          <p:cNvSpPr txBox="1"/>
          <p:nvPr/>
        </p:nvSpPr>
        <p:spPr>
          <a:xfrm>
            <a:off x="5977529" y="4251275"/>
            <a:ext cx="272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Sarkar et al. 2018)</a:t>
            </a:r>
            <a:endParaRPr sz="1300">
              <a:latin typeface="Roboto"/>
              <a:ea typeface="Roboto"/>
              <a:cs typeface="Roboto"/>
              <a:sym typeface="Roboto"/>
            </a:endParaRPr>
          </a:p>
        </p:txBody>
      </p:sp>
      <p:sp>
        <p:nvSpPr>
          <p:cNvPr id="178" name="Google Shape;178;p34"/>
          <p:cNvSpPr txBox="1"/>
          <p:nvPr/>
        </p:nvSpPr>
        <p:spPr>
          <a:xfrm>
            <a:off x="3277925" y="717650"/>
            <a:ext cx="5575200" cy="1212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rPr>
              <a:t>A ML model can be described as a relationship between output or response variables and its corresponding input or dependent variables  in a dataset. This relationship can be expressed as mathematical equations, functions or rules.</a:t>
            </a:r>
            <a:endParaRPr/>
          </a:p>
        </p:txBody>
      </p:sp>
      <p:pic>
        <p:nvPicPr>
          <p:cNvPr id="179" name="Google Shape;179;p34"/>
          <p:cNvPicPr preferRelativeResize="0"/>
          <p:nvPr/>
        </p:nvPicPr>
        <p:blipFill>
          <a:blip r:embed="rId5">
            <a:alphaModFix/>
          </a:blip>
          <a:stretch>
            <a:fillRect/>
          </a:stretch>
        </p:blipFill>
        <p:spPr>
          <a:xfrm>
            <a:off x="2110025" y="717638"/>
            <a:ext cx="1103900" cy="708925"/>
          </a:xfrm>
          <a:prstGeom prst="rect">
            <a:avLst/>
          </a:prstGeom>
          <a:noFill/>
          <a:ln>
            <a:noFill/>
          </a:ln>
        </p:spPr>
      </p:pic>
      <p:sp>
        <p:nvSpPr>
          <p:cNvPr id="180" name="Google Shape;180;p34"/>
          <p:cNvSpPr txBox="1"/>
          <p:nvPr/>
        </p:nvSpPr>
        <p:spPr>
          <a:xfrm>
            <a:off x="2809200" y="3035575"/>
            <a:ext cx="6023100" cy="1462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Model building (e.g. linear regression) is using a learning process to translate the input variables (independent) into the corresponding output (dependent) variables with the least error for a dataset.</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6" name="Google Shape;186;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Regression Models</a:t>
            </a:r>
            <a:endParaRPr>
              <a:solidFill>
                <a:srgbClr val="4A86E8"/>
              </a:solidFill>
            </a:endParaRPr>
          </a:p>
        </p:txBody>
      </p:sp>
      <p:sp>
        <p:nvSpPr>
          <p:cNvPr id="187" name="Google Shape;187;p35"/>
          <p:cNvSpPr txBox="1"/>
          <p:nvPr/>
        </p:nvSpPr>
        <p:spPr>
          <a:xfrm>
            <a:off x="311700" y="1648200"/>
            <a:ext cx="3069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p:txBody>
      </p:sp>
      <p:sp>
        <p:nvSpPr>
          <p:cNvPr id="188" name="Google Shape;188;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89" name="Google Shape;189;p35"/>
          <p:cNvPicPr preferRelativeResize="0"/>
          <p:nvPr/>
        </p:nvPicPr>
        <p:blipFill>
          <a:blip r:embed="rId4">
            <a:alphaModFix/>
          </a:blip>
          <a:stretch>
            <a:fillRect/>
          </a:stretch>
        </p:blipFill>
        <p:spPr>
          <a:xfrm>
            <a:off x="3534000" y="870050"/>
            <a:ext cx="4391025" cy="3162300"/>
          </a:xfrm>
          <a:prstGeom prst="rect">
            <a:avLst/>
          </a:prstGeom>
          <a:noFill/>
          <a:ln>
            <a:noFill/>
          </a:ln>
        </p:spPr>
      </p:pic>
      <p:sp>
        <p:nvSpPr>
          <p:cNvPr id="190" name="Google Shape;190;p35"/>
          <p:cNvSpPr txBox="1"/>
          <p:nvPr/>
        </p:nvSpPr>
        <p:spPr>
          <a:xfrm>
            <a:off x="5914925" y="4032350"/>
            <a:ext cx="253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Created in draw.io by C. Arighi</a:t>
            </a:r>
            <a:endParaRPr i="1" sz="1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6" name="Google Shape;196;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Simple </a:t>
            </a:r>
            <a:r>
              <a:rPr lang="en">
                <a:solidFill>
                  <a:srgbClr val="4A86E8"/>
                </a:solidFill>
              </a:rPr>
              <a:t>Linear </a:t>
            </a:r>
            <a:r>
              <a:rPr lang="en">
                <a:solidFill>
                  <a:srgbClr val="4A86E8"/>
                </a:solidFill>
              </a:rPr>
              <a:t>Regression</a:t>
            </a:r>
            <a:endParaRPr>
              <a:solidFill>
                <a:srgbClr val="4A86E8"/>
              </a:solidFill>
            </a:endParaRPr>
          </a:p>
        </p:txBody>
      </p:sp>
      <p:sp>
        <p:nvSpPr>
          <p:cNvPr id="197" name="Google Shape;197;p36"/>
          <p:cNvSpPr txBox="1"/>
          <p:nvPr/>
        </p:nvSpPr>
        <p:spPr>
          <a:xfrm>
            <a:off x="4572000" y="789335"/>
            <a:ext cx="4437000" cy="384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100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1000"/>
              </a:spcBef>
              <a:spcAft>
                <a:spcPts val="0"/>
              </a:spcAft>
              <a:buSzPts val="1500"/>
              <a:buChar char="●"/>
            </a:pPr>
            <a:r>
              <a:rPr lang="en" sz="1500"/>
              <a:t>Popular applications:</a:t>
            </a:r>
            <a:endParaRPr sz="1500"/>
          </a:p>
          <a:p>
            <a:pPr indent="-323850" lvl="1" marL="914400" rtl="0" algn="l">
              <a:lnSpc>
                <a:spcPct val="115000"/>
              </a:lnSpc>
              <a:spcBef>
                <a:spcPts val="1000"/>
              </a:spcBef>
              <a:spcAft>
                <a:spcPts val="0"/>
              </a:spcAft>
              <a:buSzPts val="1500"/>
              <a:buChar char="○"/>
            </a:pPr>
            <a:r>
              <a:rPr lang="en" sz="1500"/>
              <a:t>Trend analysis</a:t>
            </a:r>
            <a:endParaRPr sz="1500"/>
          </a:p>
          <a:p>
            <a:pPr indent="-323850" lvl="1" marL="914400" rtl="0" algn="l">
              <a:lnSpc>
                <a:spcPct val="115000"/>
              </a:lnSpc>
              <a:spcBef>
                <a:spcPts val="1000"/>
              </a:spcBef>
              <a:spcAft>
                <a:spcPts val="1000"/>
              </a:spcAft>
              <a:buSzPts val="1500"/>
              <a:buChar char="○"/>
            </a:pPr>
            <a:r>
              <a:rPr lang="en" sz="1500"/>
              <a:t>Forecasting/prediction</a:t>
            </a:r>
            <a:endParaRPr sz="1500"/>
          </a:p>
        </p:txBody>
      </p:sp>
      <p:sp>
        <p:nvSpPr>
          <p:cNvPr id="198" name="Google Shape;198;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9" name="Google Shape;199;p36"/>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200" name="Google Shape;200;p36"/>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
        <p:nvSpPr>
          <p:cNvPr id="201" name="Google Shape;201;p36"/>
          <p:cNvSpPr txBox="1"/>
          <p:nvPr/>
        </p:nvSpPr>
        <p:spPr>
          <a:xfrm>
            <a:off x="2889750" y="2196313"/>
            <a:ext cx="10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y=b</a:t>
            </a:r>
            <a:r>
              <a:rPr baseline="-25000" lang="en"/>
              <a:t>0</a:t>
            </a:r>
            <a:r>
              <a:rPr lang="en"/>
              <a:t>+b</a:t>
            </a:r>
            <a:r>
              <a:rPr baseline="-25000" lang="en"/>
              <a:t>1</a:t>
            </a:r>
            <a:r>
              <a:rPr lang="en"/>
              <a:t>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7" name="Google Shape;207;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Multiple</a:t>
            </a:r>
            <a:r>
              <a:rPr lang="en">
                <a:solidFill>
                  <a:srgbClr val="4A86E8"/>
                </a:solidFill>
              </a:rPr>
              <a:t> Linear Regression</a:t>
            </a:r>
            <a:endParaRPr>
              <a:solidFill>
                <a:srgbClr val="4A86E8"/>
              </a:solidFill>
            </a:endParaRPr>
          </a:p>
        </p:txBody>
      </p:sp>
      <p:sp>
        <p:nvSpPr>
          <p:cNvPr id="208" name="Google Shape;208;p37"/>
          <p:cNvSpPr txBox="1"/>
          <p:nvPr/>
        </p:nvSpPr>
        <p:spPr>
          <a:xfrm>
            <a:off x="4572000" y="571950"/>
            <a:ext cx="4437000" cy="199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Extension of simple linear regression </a:t>
            </a:r>
            <a:endParaRPr sz="1500"/>
          </a:p>
          <a:p>
            <a:pPr indent="-323850" lvl="0" marL="457200" rtl="0" algn="l">
              <a:lnSpc>
                <a:spcPct val="115000"/>
              </a:lnSpc>
              <a:spcBef>
                <a:spcPts val="1000"/>
              </a:spcBef>
              <a:spcAft>
                <a:spcPts val="0"/>
              </a:spcAft>
              <a:buSzPts val="1500"/>
              <a:buChar char="●"/>
            </a:pPr>
            <a:r>
              <a:rPr lang="en" sz="1500"/>
              <a:t>Take into account the effects of other independent predictors (risk factors) on the outcome of interest. </a:t>
            </a:r>
            <a:endParaRPr sz="1500"/>
          </a:p>
          <a:p>
            <a:pPr indent="-323850" lvl="0" marL="457200" rtl="0" algn="l">
              <a:lnSpc>
                <a:spcPct val="115000"/>
              </a:lnSpc>
              <a:spcBef>
                <a:spcPts val="1000"/>
              </a:spcBef>
              <a:spcAft>
                <a:spcPts val="1000"/>
              </a:spcAft>
              <a:buSzPts val="1500"/>
              <a:buChar char="●"/>
            </a:pPr>
            <a:r>
              <a:rPr lang="en" sz="1500"/>
              <a:t>An equation for multiple linear regression has the general form shown below.</a:t>
            </a:r>
            <a:endParaRPr sz="1500"/>
          </a:p>
        </p:txBody>
      </p:sp>
      <p:sp>
        <p:nvSpPr>
          <p:cNvPr id="209" name="Google Shape;209;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0" name="Google Shape;210;p37"/>
          <p:cNvPicPr preferRelativeResize="0"/>
          <p:nvPr/>
        </p:nvPicPr>
        <p:blipFill>
          <a:blip r:embed="rId4">
            <a:alphaModFix/>
          </a:blip>
          <a:stretch>
            <a:fillRect/>
          </a:stretch>
        </p:blipFill>
        <p:spPr>
          <a:xfrm>
            <a:off x="5254270" y="2465650"/>
            <a:ext cx="2934056" cy="496650"/>
          </a:xfrm>
          <a:prstGeom prst="rect">
            <a:avLst/>
          </a:prstGeom>
          <a:noFill/>
          <a:ln>
            <a:noFill/>
          </a:ln>
        </p:spPr>
      </p:pic>
      <p:sp>
        <p:nvSpPr>
          <p:cNvPr id="211" name="Google Shape;211;p37"/>
          <p:cNvSpPr txBox="1"/>
          <p:nvPr/>
        </p:nvSpPr>
        <p:spPr>
          <a:xfrm>
            <a:off x="4572000" y="2838525"/>
            <a:ext cx="4437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1000"/>
              </a:spcAft>
              <a:buSzPts val="1500"/>
              <a:buChar char="●"/>
            </a:pPr>
            <a:r>
              <a:rPr lang="en" sz="1500"/>
              <a:t>Where </a:t>
            </a:r>
            <a:r>
              <a:rPr lang="en" sz="1500"/>
              <a:t>Y is a continuous measurement outcome (e.g., BMI), b0 is the "intercept" or starting value. X1, X2, X3, etc. are the values of independent predictor variables (i.e., risk factors), and b1, b2, b3, etc. are the coefficients for each risk factor.</a:t>
            </a:r>
            <a:endParaRPr sz="1500"/>
          </a:p>
        </p:txBody>
      </p:sp>
      <p:pic>
        <p:nvPicPr>
          <p:cNvPr id="212" name="Google Shape;212;p37"/>
          <p:cNvPicPr preferRelativeResize="0"/>
          <p:nvPr/>
        </p:nvPicPr>
        <p:blipFill>
          <a:blip r:embed="rId5">
            <a:alphaModFix/>
          </a:blip>
          <a:stretch>
            <a:fillRect/>
          </a:stretch>
        </p:blipFill>
        <p:spPr>
          <a:xfrm>
            <a:off x="1198025" y="2571748"/>
            <a:ext cx="3193396" cy="1755946"/>
          </a:xfrm>
          <a:prstGeom prst="rect">
            <a:avLst/>
          </a:prstGeom>
          <a:noFill/>
          <a:ln>
            <a:noFill/>
          </a:ln>
        </p:spPr>
      </p:pic>
      <p:sp>
        <p:nvSpPr>
          <p:cNvPr id="213" name="Google Shape;213;p37"/>
          <p:cNvSpPr txBox="1"/>
          <p:nvPr/>
        </p:nvSpPr>
        <p:spPr>
          <a:xfrm>
            <a:off x="1494600" y="4289967"/>
            <a:ext cx="3077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lang="en" sz="1000">
                <a:solidFill>
                  <a:schemeClr val="dk1"/>
                </a:solidFill>
                <a:highlight>
                  <a:srgbClr val="FFFFFF"/>
                </a:highlight>
              </a:rPr>
              <a:t>BMI = 15.0 + 1.5 (cal) + 1.6 (if male) - 4.2 (if active)</a:t>
            </a:r>
            <a:endParaRPr sz="1100">
              <a:solidFill>
                <a:schemeClr val="dk1"/>
              </a:solidFill>
            </a:endParaRPr>
          </a:p>
        </p:txBody>
      </p:sp>
      <p:pic>
        <p:nvPicPr>
          <p:cNvPr id="214" name="Google Shape;214;p37"/>
          <p:cNvPicPr preferRelativeResize="0"/>
          <p:nvPr/>
        </p:nvPicPr>
        <p:blipFill>
          <a:blip r:embed="rId6">
            <a:alphaModFix/>
          </a:blip>
          <a:stretch>
            <a:fillRect/>
          </a:stretch>
        </p:blipFill>
        <p:spPr>
          <a:xfrm>
            <a:off x="311702" y="648875"/>
            <a:ext cx="2405410" cy="1755949"/>
          </a:xfrm>
          <a:prstGeom prst="rect">
            <a:avLst/>
          </a:prstGeom>
          <a:noFill/>
          <a:ln>
            <a:noFill/>
          </a:ln>
        </p:spPr>
      </p:pic>
      <p:sp>
        <p:nvSpPr>
          <p:cNvPr id="215" name="Google Shape;215;p37"/>
          <p:cNvSpPr txBox="1"/>
          <p:nvPr/>
        </p:nvSpPr>
        <p:spPr>
          <a:xfrm>
            <a:off x="2717100" y="1769650"/>
            <a:ext cx="194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Wayne W. LaMorte 2021)</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1" name="Google Shape;221;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Non Linear </a:t>
            </a:r>
            <a:r>
              <a:rPr lang="en">
                <a:solidFill>
                  <a:srgbClr val="4A86E8"/>
                </a:solidFill>
              </a:rPr>
              <a:t>Regression</a:t>
            </a:r>
            <a:endParaRPr>
              <a:solidFill>
                <a:srgbClr val="4A86E8"/>
              </a:solidFill>
            </a:endParaRPr>
          </a:p>
        </p:txBody>
      </p:sp>
      <p:sp>
        <p:nvSpPr>
          <p:cNvPr id="222" name="Google Shape;222;p38"/>
          <p:cNvSpPr txBox="1"/>
          <p:nvPr/>
        </p:nvSpPr>
        <p:spPr>
          <a:xfrm>
            <a:off x="4675100" y="1132663"/>
            <a:ext cx="4437000" cy="2979900"/>
          </a:xfrm>
          <a:prstGeom prst="rect">
            <a:avLst/>
          </a:prstGeom>
          <a:noFill/>
          <a:ln>
            <a:noFill/>
          </a:ln>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100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1000"/>
              </a:spcBef>
              <a:spcAft>
                <a:spcPts val="1000"/>
              </a:spcAft>
              <a:buSzPts val="1600"/>
              <a:buChar char="●"/>
            </a:pPr>
            <a:r>
              <a:rPr lang="en" sz="1600"/>
              <a:t>The model is still linear as the coefficients are still linear with quadratic.</a:t>
            </a:r>
            <a:endParaRPr sz="1600"/>
          </a:p>
        </p:txBody>
      </p:sp>
      <p:sp>
        <p:nvSpPr>
          <p:cNvPr id="223" name="Google Shape;223;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4" name="Google Shape;224;p38"/>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25" name="Google Shape;225;p38"/>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1" name="Google Shape;231;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Classification Models</a:t>
            </a:r>
            <a:endParaRPr>
              <a:solidFill>
                <a:srgbClr val="4A86E8"/>
              </a:solidFill>
            </a:endParaRPr>
          </a:p>
        </p:txBody>
      </p:sp>
      <p:sp>
        <p:nvSpPr>
          <p:cNvPr id="232" name="Google Shape;232;p39"/>
          <p:cNvSpPr txBox="1"/>
          <p:nvPr/>
        </p:nvSpPr>
        <p:spPr>
          <a:xfrm>
            <a:off x="147150" y="597600"/>
            <a:ext cx="86973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p>
        </p:txBody>
      </p:sp>
      <p:sp>
        <p:nvSpPr>
          <p:cNvPr id="233" name="Google Shape;23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34" name="Google Shape;234;p39"/>
          <p:cNvGrpSpPr/>
          <p:nvPr/>
        </p:nvGrpSpPr>
        <p:grpSpPr>
          <a:xfrm>
            <a:off x="4866600" y="2182225"/>
            <a:ext cx="4194299" cy="2486375"/>
            <a:chOff x="4866600" y="2182225"/>
            <a:chExt cx="4194299" cy="2486375"/>
          </a:xfrm>
        </p:grpSpPr>
        <p:pic>
          <p:nvPicPr>
            <p:cNvPr id="235" name="Google Shape;235;p39"/>
            <p:cNvPicPr preferRelativeResize="0"/>
            <p:nvPr/>
          </p:nvPicPr>
          <p:blipFill>
            <a:blip r:embed="rId4">
              <a:alphaModFix/>
            </a:blip>
            <a:stretch>
              <a:fillRect/>
            </a:stretch>
          </p:blipFill>
          <p:spPr>
            <a:xfrm>
              <a:off x="4866600" y="2182225"/>
              <a:ext cx="4194299" cy="2375674"/>
            </a:xfrm>
            <a:prstGeom prst="rect">
              <a:avLst/>
            </a:prstGeom>
            <a:noFill/>
            <a:ln>
              <a:noFill/>
            </a:ln>
          </p:spPr>
        </p:pic>
        <p:sp>
          <p:nvSpPr>
            <p:cNvPr id="236" name="Google Shape;236;p39"/>
            <p:cNvSpPr/>
            <p:nvPr/>
          </p:nvSpPr>
          <p:spPr>
            <a:xfrm>
              <a:off x="7590225" y="2508000"/>
              <a:ext cx="1407000" cy="2007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9"/>
            <p:cNvSpPr txBox="1"/>
            <p:nvPr/>
          </p:nvSpPr>
          <p:spPr>
            <a:xfrm>
              <a:off x="4993200" y="4329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a:t>
              </a:r>
              <a:r>
                <a:rPr i="1" lang="en" sz="1000"/>
                <a:t>medium.com</a:t>
              </a:r>
              <a:endParaRPr i="1" sz="1000"/>
            </a:p>
          </p:txBody>
        </p:sp>
      </p:grpSp>
      <p:sp>
        <p:nvSpPr>
          <p:cNvPr id="238" name="Google Shape;238;p39"/>
          <p:cNvSpPr txBox="1"/>
          <p:nvPr/>
        </p:nvSpPr>
        <p:spPr>
          <a:xfrm>
            <a:off x="99475" y="2265450"/>
            <a:ext cx="50253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4" name="Google Shape;244;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245" name="Google Shape;245;p40"/>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 (0/1, pass/fail)</a:t>
            </a:r>
            <a:endParaRPr sz="1600"/>
          </a:p>
          <a:p>
            <a:pPr indent="-330200" lvl="1" marL="914400" rtl="0" algn="l">
              <a:lnSpc>
                <a:spcPct val="115000"/>
              </a:lnSpc>
              <a:spcBef>
                <a:spcPts val="0"/>
              </a:spcBef>
              <a:spcAft>
                <a:spcPts val="0"/>
              </a:spcAft>
              <a:buSzPts val="1600"/>
              <a:buChar char="○"/>
            </a:pPr>
            <a:r>
              <a:rPr lang="en" sz="1600"/>
              <a:t>Multi (cats, dogs, lions)</a:t>
            </a:r>
            <a:endParaRPr sz="1600"/>
          </a:p>
          <a:p>
            <a:pPr indent="-330200" lvl="1" marL="914400" rtl="0" algn="l">
              <a:lnSpc>
                <a:spcPct val="115000"/>
              </a:lnSpc>
              <a:spcBef>
                <a:spcPts val="0"/>
              </a:spcBef>
              <a:spcAft>
                <a:spcPts val="0"/>
              </a:spcAft>
              <a:buSzPts val="1600"/>
              <a:buChar char="○"/>
            </a:pPr>
            <a:r>
              <a:rPr lang="en" sz="1600"/>
              <a:t>Ordinal (low, medium, high)</a:t>
            </a:r>
            <a:endParaRPr sz="1600"/>
          </a:p>
        </p:txBody>
      </p:sp>
      <p:sp>
        <p:nvSpPr>
          <p:cNvPr id="246" name="Google Shape;246;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7" name="Google Shape;247;p40"/>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48" name="Google Shape;248;p40"/>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4" name="Google Shape;254;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Support Vector Machine (SVM)</a:t>
            </a:r>
            <a:endParaRPr>
              <a:solidFill>
                <a:srgbClr val="4A86E8"/>
              </a:solidFill>
            </a:endParaRPr>
          </a:p>
        </p:txBody>
      </p:sp>
      <p:sp>
        <p:nvSpPr>
          <p:cNvPr id="255" name="Google Shape;255;p41"/>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56" name="Google Shape;256;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7" name="Google Shape;257;p41"/>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medium.com)</a:t>
            </a:r>
            <a:endParaRPr>
              <a:latin typeface="Roboto"/>
              <a:ea typeface="Roboto"/>
              <a:cs typeface="Roboto"/>
              <a:sym typeface="Roboto"/>
            </a:endParaRPr>
          </a:p>
        </p:txBody>
      </p:sp>
      <p:pic>
        <p:nvPicPr>
          <p:cNvPr id="258" name="Google Shape;258;p41"/>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4" name="Google Shape;264;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Decision Tree</a:t>
            </a:r>
            <a:endParaRPr>
              <a:solidFill>
                <a:srgbClr val="4A86E8"/>
              </a:solidFill>
            </a:endParaRPr>
          </a:p>
        </p:txBody>
      </p:sp>
      <p:sp>
        <p:nvSpPr>
          <p:cNvPr id="265" name="Google Shape;265;p42"/>
          <p:cNvSpPr txBox="1"/>
          <p:nvPr/>
        </p:nvSpPr>
        <p:spPr>
          <a:xfrm>
            <a:off x="3976625" y="597600"/>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66" name="Google Shape;266;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7" name="Google Shape;267;p42"/>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68" name="Google Shape;268;p42"/>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4" name="Google Shape;274;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Random Forest</a:t>
            </a:r>
            <a:endParaRPr>
              <a:solidFill>
                <a:srgbClr val="4A86E8"/>
              </a:solidFill>
            </a:endParaRPr>
          </a:p>
        </p:txBody>
      </p:sp>
      <p:sp>
        <p:nvSpPr>
          <p:cNvPr id="275" name="Google Shape;275;p43"/>
          <p:cNvSpPr txBox="1"/>
          <p:nvPr/>
        </p:nvSpPr>
        <p:spPr>
          <a:xfrm>
            <a:off x="3941800" y="717650"/>
            <a:ext cx="507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100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1000"/>
              </a:spcBef>
              <a:spcAft>
                <a:spcPts val="1000"/>
              </a:spcAft>
              <a:buSzPts val="1600"/>
              <a:buChar char="●"/>
            </a:pPr>
            <a:r>
              <a:rPr lang="en" sz="1600"/>
              <a:t>It uses Bagging or Bootstrap Aggregation technique of ensemble learning in which aggregated decision tree runs in parallel and do not interact with each other.</a:t>
            </a:r>
            <a:endParaRPr sz="1600"/>
          </a:p>
        </p:txBody>
      </p:sp>
      <p:sp>
        <p:nvSpPr>
          <p:cNvPr id="276" name="Google Shape;276;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7" name="Google Shape;277;p43"/>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78" name="Google Shape;278;p43"/>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4" name="Google Shape;284;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85" name="Google Shape;285;p44"/>
          <p:cNvSpPr txBox="1"/>
          <p:nvPr/>
        </p:nvSpPr>
        <p:spPr>
          <a:xfrm>
            <a:off x="311700" y="717650"/>
            <a:ext cx="86973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Uns</a:t>
            </a:r>
            <a:r>
              <a:rPr lang="en" sz="1700"/>
              <a:t>upervised learning. </a:t>
            </a:r>
            <a:endParaRPr sz="1700"/>
          </a:p>
          <a:p>
            <a:pPr indent="-336550" lvl="0" marL="457200" rtl="0" algn="l">
              <a:lnSpc>
                <a:spcPct val="115000"/>
              </a:lnSpc>
              <a:spcBef>
                <a:spcPts val="100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indent="0" lvl="0" marL="0" rtl="0" algn="l">
              <a:lnSpc>
                <a:spcPct val="115000"/>
              </a:lnSpc>
              <a:spcBef>
                <a:spcPts val="1000"/>
              </a:spcBef>
              <a:spcAft>
                <a:spcPts val="1000"/>
              </a:spcAft>
              <a:buNone/>
            </a:pPr>
            <a:r>
              <a:t/>
            </a:r>
            <a:endParaRPr sz="1700"/>
          </a:p>
        </p:txBody>
      </p:sp>
      <p:sp>
        <p:nvSpPr>
          <p:cNvPr id="286" name="Google Shape;28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7" name="Google Shape;287;p44"/>
          <p:cNvSpPr/>
          <p:nvPr/>
        </p:nvSpPr>
        <p:spPr>
          <a:xfrm>
            <a:off x="3466650" y="2518225"/>
            <a:ext cx="20319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Clustering algorithms</a:t>
            </a:r>
            <a:endParaRPr/>
          </a:p>
        </p:txBody>
      </p:sp>
      <p:sp>
        <p:nvSpPr>
          <p:cNvPr id="288" name="Google Shape;288;p44"/>
          <p:cNvSpPr/>
          <p:nvPr/>
        </p:nvSpPr>
        <p:spPr>
          <a:xfrm>
            <a:off x="912650" y="3470425"/>
            <a:ext cx="1566300" cy="97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 based clustering</a:t>
            </a:r>
            <a:endParaRPr/>
          </a:p>
        </p:txBody>
      </p:sp>
      <p:sp>
        <p:nvSpPr>
          <p:cNvPr id="289" name="Google Shape;289;p44"/>
          <p:cNvSpPr/>
          <p:nvPr/>
        </p:nvSpPr>
        <p:spPr>
          <a:xfrm>
            <a:off x="3699450" y="3497966"/>
            <a:ext cx="1566300" cy="94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Hierarchical</a:t>
            </a:r>
            <a:r>
              <a:rPr lang="en"/>
              <a:t> clustering</a:t>
            </a:r>
            <a:endParaRPr/>
          </a:p>
        </p:txBody>
      </p:sp>
      <p:sp>
        <p:nvSpPr>
          <p:cNvPr id="290" name="Google Shape;290;p44"/>
          <p:cNvSpPr/>
          <p:nvPr/>
        </p:nvSpPr>
        <p:spPr>
          <a:xfrm>
            <a:off x="6694500" y="3411196"/>
            <a:ext cx="1566300" cy="10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Density </a:t>
            </a:r>
            <a:r>
              <a:rPr lang="en"/>
              <a:t>based clustering </a:t>
            </a:r>
            <a:endParaRPr/>
          </a:p>
        </p:txBody>
      </p:sp>
      <p:pic>
        <p:nvPicPr>
          <p:cNvPr id="291" name="Google Shape;291;p44"/>
          <p:cNvPicPr preferRelativeResize="0"/>
          <p:nvPr/>
        </p:nvPicPr>
        <p:blipFill>
          <a:blip r:embed="rId4">
            <a:alphaModFix/>
          </a:blip>
          <a:stretch>
            <a:fillRect/>
          </a:stretch>
        </p:blipFill>
        <p:spPr>
          <a:xfrm>
            <a:off x="1983325" y="3911788"/>
            <a:ext cx="442246" cy="393600"/>
          </a:xfrm>
          <a:prstGeom prst="rect">
            <a:avLst/>
          </a:prstGeom>
          <a:noFill/>
          <a:ln>
            <a:noFill/>
          </a:ln>
        </p:spPr>
      </p:pic>
      <p:pic>
        <p:nvPicPr>
          <p:cNvPr id="292" name="Google Shape;292;p44"/>
          <p:cNvPicPr preferRelativeResize="0"/>
          <p:nvPr/>
        </p:nvPicPr>
        <p:blipFill>
          <a:blip r:embed="rId5">
            <a:alphaModFix/>
          </a:blip>
          <a:stretch>
            <a:fillRect/>
          </a:stretch>
        </p:blipFill>
        <p:spPr>
          <a:xfrm>
            <a:off x="4757770" y="4015250"/>
            <a:ext cx="442250" cy="290118"/>
          </a:xfrm>
          <a:prstGeom prst="rect">
            <a:avLst/>
          </a:prstGeom>
          <a:noFill/>
          <a:ln>
            <a:noFill/>
          </a:ln>
        </p:spPr>
      </p:pic>
      <p:pic>
        <p:nvPicPr>
          <p:cNvPr id="293" name="Google Shape;293;p44"/>
          <p:cNvPicPr preferRelativeResize="0"/>
          <p:nvPr/>
        </p:nvPicPr>
        <p:blipFill>
          <a:blip r:embed="rId6">
            <a:alphaModFix/>
          </a:blip>
          <a:stretch>
            <a:fillRect/>
          </a:stretch>
        </p:blipFill>
        <p:spPr>
          <a:xfrm>
            <a:off x="7848575" y="3963514"/>
            <a:ext cx="359290" cy="290125"/>
          </a:xfrm>
          <a:prstGeom prst="rect">
            <a:avLst/>
          </a:prstGeom>
          <a:noFill/>
          <a:ln>
            <a:noFill/>
          </a:ln>
        </p:spPr>
      </p:pic>
      <p:sp>
        <p:nvSpPr>
          <p:cNvPr id="294" name="Google Shape;294;p44"/>
          <p:cNvSpPr/>
          <p:nvPr/>
        </p:nvSpPr>
        <p:spPr>
          <a:xfrm rot="5400000">
            <a:off x="4421025" y="515150"/>
            <a:ext cx="222300" cy="5609100"/>
          </a:xfrm>
          <a:prstGeom prst="leftBracket">
            <a:avLst>
              <a:gd fmla="val 833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44"/>
          <p:cNvCxnSpPr>
            <a:stCxn id="287" idx="2"/>
            <a:endCxn id="289" idx="0"/>
          </p:cNvCxnSpPr>
          <p:nvPr/>
        </p:nvCxnSpPr>
        <p:spPr>
          <a:xfrm>
            <a:off x="4482600" y="2909725"/>
            <a:ext cx="0" cy="58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01" name="Google Shape;301;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Partition Based Clustering</a:t>
            </a:r>
            <a:endParaRPr>
              <a:solidFill>
                <a:srgbClr val="4A86E8"/>
              </a:solidFill>
            </a:endParaRPr>
          </a:p>
        </p:txBody>
      </p:sp>
      <p:sp>
        <p:nvSpPr>
          <p:cNvPr id="302" name="Google Shape;302;p45"/>
          <p:cNvSpPr txBox="1"/>
          <p:nvPr/>
        </p:nvSpPr>
        <p:spPr>
          <a:xfrm>
            <a:off x="3941900" y="889338"/>
            <a:ext cx="5077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100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1000"/>
              </a:spcBef>
              <a:spcAft>
                <a:spcPts val="100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303" name="Google Shape;303;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4" name="Google Shape;304;p45"/>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05" name="Google Shape;305;p45"/>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1" name="Google Shape;311;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312" name="Google Shape;312;p46"/>
          <p:cNvSpPr txBox="1"/>
          <p:nvPr/>
        </p:nvSpPr>
        <p:spPr>
          <a:xfrm>
            <a:off x="3931325" y="856663"/>
            <a:ext cx="50778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100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100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1000"/>
              </a:spcBef>
              <a:spcAft>
                <a:spcPts val="100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313" name="Google Shape;313;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14" name="Google Shape;314;p46"/>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15" name="Google Shape;315;p46"/>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1" name="Google Shape;321;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322" name="Google Shape;322;p47"/>
          <p:cNvSpPr txBox="1"/>
          <p:nvPr/>
        </p:nvSpPr>
        <p:spPr>
          <a:xfrm>
            <a:off x="3941925" y="929412"/>
            <a:ext cx="5077800" cy="3364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100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100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1000"/>
              </a:spcBef>
              <a:spcAft>
                <a:spcPts val="1000"/>
              </a:spcAft>
              <a:buSzPts val="1600"/>
              <a:buChar char="●"/>
            </a:pPr>
            <a:r>
              <a:rPr lang="en" sz="1600"/>
              <a:t>These algorithms can face difficulty in clustering the data points if the dataset has varying densities and high dimensions.</a:t>
            </a:r>
            <a:endParaRPr sz="1600"/>
          </a:p>
        </p:txBody>
      </p:sp>
      <p:sp>
        <p:nvSpPr>
          <p:cNvPr id="323" name="Google Shape;323;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4" name="Google Shape;324;p47"/>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25" name="Google Shape;325;p47"/>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1" name="Google Shape;331;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Deep Dive</a:t>
            </a:r>
            <a:endParaRPr>
              <a:solidFill>
                <a:srgbClr val="4A86E8"/>
              </a:solidFill>
            </a:endParaRPr>
          </a:p>
        </p:txBody>
      </p:sp>
      <p:sp>
        <p:nvSpPr>
          <p:cNvPr id="332" name="Google Shape;332;p48"/>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u="sng">
                <a:solidFill>
                  <a:schemeClr val="hlink"/>
                </a:solidFill>
                <a:hlinkClick r:id="rId4"/>
              </a:rPr>
              <a:t>https://link.springer.com/book/10.1007/978-1-4614-7138-7</a:t>
            </a:r>
            <a:endParaRPr sz="1600"/>
          </a:p>
        </p:txBody>
      </p:sp>
      <p:sp>
        <p:nvSpPr>
          <p:cNvPr id="333" name="Google Shape;333;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34" name="Google Shape;334;p48"/>
          <p:cNvPicPr preferRelativeResize="0"/>
          <p:nvPr/>
        </p:nvPicPr>
        <p:blipFill>
          <a:blip r:embed="rId5">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0" name="Google Shape;34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1" name="Google Shape;341;p4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342" name="Google Shape;342;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3" name="Google Shape;343;p4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9" name="Google Shape;349;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can we evaluate a ML model?</a:t>
            </a:r>
            <a:endParaRPr>
              <a:solidFill>
                <a:srgbClr val="4A86E8"/>
              </a:solidFill>
            </a:endParaRPr>
          </a:p>
        </p:txBody>
      </p:sp>
      <p:sp>
        <p:nvSpPr>
          <p:cNvPr id="350" name="Google Shape;350;p50"/>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351" name="Google Shape;351;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52" name="Google Shape;352;p50"/>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353" name="Google Shape;353;p50"/>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Brilenkov, 2021)</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9" name="Google Shape;359;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Confusion Matrix</a:t>
            </a:r>
            <a:endParaRPr>
              <a:solidFill>
                <a:srgbClr val="4A86E8"/>
              </a:solidFill>
            </a:endParaRPr>
          </a:p>
        </p:txBody>
      </p:sp>
      <p:sp>
        <p:nvSpPr>
          <p:cNvPr id="360" name="Google Shape;360;p51"/>
          <p:cNvSpPr txBox="1"/>
          <p:nvPr/>
        </p:nvSpPr>
        <p:spPr>
          <a:xfrm>
            <a:off x="5155650" y="853375"/>
            <a:ext cx="38655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100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100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1000"/>
              </a:spcBef>
              <a:spcAft>
                <a:spcPts val="1000"/>
              </a:spcAft>
              <a:buSzPts val="1500"/>
              <a:buChar char="●"/>
            </a:pPr>
            <a:r>
              <a:rPr lang="en" sz="1500"/>
              <a:t>Can be used to calculate several metrics that are useful measures of model performance.</a:t>
            </a:r>
            <a:endParaRPr sz="1500"/>
          </a:p>
        </p:txBody>
      </p:sp>
      <p:sp>
        <p:nvSpPr>
          <p:cNvPr id="361" name="Google Shape;361;p5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2" name="Google Shape;362;p51"/>
          <p:cNvSpPr txBox="1"/>
          <p:nvPr/>
        </p:nvSpPr>
        <p:spPr>
          <a:xfrm>
            <a:off x="805906" y="4426625"/>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363" name="Google Shape;363;p51"/>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69" name="Google Shape;369;p52"/>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70" name="Google Shape;370;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71" name="Google Shape;371;p52"/>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72" name="Google Shape;372;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73" name="Google Shape;373;p52"/>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74" name="Google Shape;374;p52"/>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80" name="Google Shape;380;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81" name="Google Shape;381;p53"/>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a:t>
            </a:r>
            <a:endParaRPr sz="1600"/>
          </a:p>
        </p:txBody>
      </p:sp>
      <p:sp>
        <p:nvSpPr>
          <p:cNvPr id="382" name="Google Shape;382;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3" name="Google Shape;383;p53"/>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84" name="Google Shape;384;p53"/>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85" name="Google Shape;385;p53"/>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1" name="Google Shape;391;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92" name="Google Shape;392;p54"/>
          <p:cNvSpPr txBox="1"/>
          <p:nvPr/>
        </p:nvSpPr>
        <p:spPr>
          <a:xfrm>
            <a:off x="381000" y="603400"/>
            <a:ext cx="8520600" cy="842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It returns a probability value or score for each class label</a:t>
            </a:r>
            <a:r>
              <a:rPr lang="en" sz="1600"/>
              <a:t>.</a:t>
            </a:r>
            <a:endParaRPr sz="1600"/>
          </a:p>
          <a:p>
            <a:pPr indent="0" lvl="0" marL="457200" rtl="0" algn="l">
              <a:lnSpc>
                <a:spcPct val="115000"/>
              </a:lnSpc>
              <a:spcBef>
                <a:spcPts val="1000"/>
              </a:spcBef>
              <a:spcAft>
                <a:spcPts val="1000"/>
              </a:spcAft>
              <a:buNone/>
            </a:pPr>
            <a:r>
              <a:t/>
            </a:r>
            <a:endParaRPr sz="1600"/>
          </a:p>
        </p:txBody>
      </p:sp>
      <p:sp>
        <p:nvSpPr>
          <p:cNvPr id="393" name="Google Shape;393;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4" name="Google Shape;394;p54"/>
          <p:cNvSpPr txBox="1"/>
          <p:nvPr/>
        </p:nvSpPr>
        <p:spPr>
          <a:xfrm>
            <a:off x="3810800" y="873625"/>
            <a:ext cx="5141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1"/>
              </a:buClr>
              <a:buSzPts val="1600"/>
              <a:buChar char="●"/>
            </a:pPr>
            <a:r>
              <a:rPr lang="en" sz="1600">
                <a:solidFill>
                  <a:schemeClr val="dk1"/>
                </a:solidFill>
              </a:rPr>
              <a:t>Created by plotting the fraction of True Positive Rate (TPR) vs. False Positive Rate (FPR)</a:t>
            </a:r>
            <a:endParaRPr/>
          </a:p>
        </p:txBody>
      </p:sp>
      <p:sp>
        <p:nvSpPr>
          <p:cNvPr id="395" name="Google Shape;395;p54"/>
          <p:cNvSpPr txBox="1"/>
          <p:nvPr/>
        </p:nvSpPr>
        <p:spPr>
          <a:xfrm>
            <a:off x="3840950" y="1445800"/>
            <a:ext cx="5081400" cy="197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TPR is known as sensitivity or recall, which is the total number of correct positive results predicted among all the positive samples.</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FPR is known as false alarms or (1 - specificity), determining the total number of incorrect positive predictions among all negative samples.</a:t>
            </a:r>
            <a:endParaRPr/>
          </a:p>
        </p:txBody>
      </p:sp>
      <p:sp>
        <p:nvSpPr>
          <p:cNvPr id="396" name="Google Shape;396;p54"/>
          <p:cNvSpPr txBox="1"/>
          <p:nvPr/>
        </p:nvSpPr>
        <p:spPr>
          <a:xfrm>
            <a:off x="3840950" y="3249950"/>
            <a:ext cx="52452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Ideally, the best prediction model would give a point on the top left corner (0, 1) indicating perfect classification (100% sensitivity &amp; specificity). A diagonal line depicts a classifier that does a random guess.</a:t>
            </a:r>
            <a:endParaRPr sz="1600">
              <a:solidFill>
                <a:schemeClr val="dk1"/>
              </a:solidFill>
            </a:endParaRPr>
          </a:p>
        </p:txBody>
      </p:sp>
      <p:pic>
        <p:nvPicPr>
          <p:cNvPr id="397" name="Google Shape;397;p54"/>
          <p:cNvPicPr preferRelativeResize="0"/>
          <p:nvPr/>
        </p:nvPicPr>
        <p:blipFill>
          <a:blip r:embed="rId4">
            <a:alphaModFix/>
          </a:blip>
          <a:stretch>
            <a:fillRect/>
          </a:stretch>
        </p:blipFill>
        <p:spPr>
          <a:xfrm>
            <a:off x="381000" y="1362600"/>
            <a:ext cx="3454250" cy="2702726"/>
          </a:xfrm>
          <a:prstGeom prst="rect">
            <a:avLst/>
          </a:prstGeom>
          <a:noFill/>
          <a:ln>
            <a:noFill/>
          </a:ln>
        </p:spPr>
      </p:pic>
      <p:sp>
        <p:nvSpPr>
          <p:cNvPr id="398" name="Google Shape;398;p54"/>
          <p:cNvSpPr txBox="1"/>
          <p:nvPr/>
        </p:nvSpPr>
        <p:spPr>
          <a:xfrm>
            <a:off x="775856" y="4310100"/>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04" name="Google Shape;404;p5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a:t>
            </a:r>
            <a:r>
              <a:rPr lang="en">
                <a:solidFill>
                  <a:srgbClr val="4A86E8"/>
                </a:solidFill>
              </a:rPr>
              <a:t>ea Under Curve (AUC)</a:t>
            </a:r>
            <a:endParaRPr>
              <a:solidFill>
                <a:srgbClr val="4A86E8"/>
              </a:solidFill>
            </a:endParaRPr>
          </a:p>
        </p:txBody>
      </p:sp>
      <p:sp>
        <p:nvSpPr>
          <p:cNvPr id="405" name="Google Shape;405;p55"/>
          <p:cNvSpPr txBox="1"/>
          <p:nvPr/>
        </p:nvSpPr>
        <p:spPr>
          <a:xfrm>
            <a:off x="3862000" y="847000"/>
            <a:ext cx="5058600" cy="29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Area Under Curve  (AUC) </a:t>
            </a:r>
            <a:r>
              <a:rPr lang="en" sz="1600">
                <a:solidFill>
                  <a:schemeClr val="dk1"/>
                </a:solidFill>
              </a:rPr>
              <a:t>provides a numerical value for us to compare models</a:t>
            </a:r>
            <a:r>
              <a:rPr lang="en" sz="1600"/>
              <a:t>.</a:t>
            </a:r>
            <a:endParaRPr sz="1600"/>
          </a:p>
          <a:p>
            <a:pPr indent="-330200" lvl="0" marL="457200" rtl="0" algn="l">
              <a:lnSpc>
                <a:spcPct val="115000"/>
              </a:lnSpc>
              <a:spcBef>
                <a:spcPts val="1000"/>
              </a:spcBef>
              <a:spcAft>
                <a:spcPts val="0"/>
              </a:spcAft>
              <a:buSzPts val="1600"/>
              <a:buChar char="●"/>
            </a:pPr>
            <a:r>
              <a:rPr lang="en" sz="1600"/>
              <a:t>The area under the black curve line is the area under the classifier’s ROC curve.</a:t>
            </a:r>
            <a:endParaRPr sz="1600"/>
          </a:p>
          <a:p>
            <a:pPr indent="-330200" lvl="0" marL="457200" rtl="0" algn="l">
              <a:lnSpc>
                <a:spcPct val="115000"/>
              </a:lnSpc>
              <a:spcBef>
                <a:spcPts val="1000"/>
              </a:spcBef>
              <a:spcAft>
                <a:spcPts val="100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406" name="Google Shape;406;p55"/>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07" name="Google Shape;407;p55"/>
          <p:cNvPicPr preferRelativeResize="0"/>
          <p:nvPr/>
        </p:nvPicPr>
        <p:blipFill rotWithShape="1">
          <a:blip r:embed="rId4">
            <a:alphaModFix/>
          </a:blip>
          <a:srcRect b="0" l="8884" r="30343" t="8416"/>
          <a:stretch/>
        </p:blipFill>
        <p:spPr>
          <a:xfrm>
            <a:off x="468125" y="1055150"/>
            <a:ext cx="3217350" cy="3003025"/>
          </a:xfrm>
          <a:prstGeom prst="rect">
            <a:avLst/>
          </a:prstGeom>
          <a:noFill/>
          <a:ln>
            <a:noFill/>
          </a:ln>
        </p:spPr>
      </p:pic>
      <p:sp>
        <p:nvSpPr>
          <p:cNvPr id="408" name="Google Shape;408;p55"/>
          <p:cNvSpPr txBox="1"/>
          <p:nvPr/>
        </p:nvSpPr>
        <p:spPr>
          <a:xfrm>
            <a:off x="2172050" y="2737900"/>
            <a:ext cx="5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5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14" name="Google Shape;414;p56"/>
          <p:cNvSpPr txBox="1"/>
          <p:nvPr>
            <p:ph type="title"/>
          </p:nvPr>
        </p:nvSpPr>
        <p:spPr>
          <a:xfrm>
            <a:off x="311700" y="1693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a:t>
            </a:r>
            <a:r>
              <a:rPr lang="en">
                <a:solidFill>
                  <a:srgbClr val="4A86E8"/>
                </a:solidFill>
              </a:rPr>
              <a:t>valuating Regression Model</a:t>
            </a:r>
            <a:r>
              <a:rPr lang="en">
                <a:solidFill>
                  <a:srgbClr val="4A86E8"/>
                </a:solidFill>
              </a:rPr>
              <a:t>s</a:t>
            </a:r>
            <a:endParaRPr>
              <a:solidFill>
                <a:srgbClr val="4A86E8"/>
              </a:solidFill>
            </a:endParaRPr>
          </a:p>
        </p:txBody>
      </p:sp>
      <p:sp>
        <p:nvSpPr>
          <p:cNvPr id="415" name="Google Shape;415;p56"/>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416" name="Google Shape;416;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17" name="Google Shape;417;p56"/>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418" name="Google Shape;418;p56"/>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Calculates the average of the squares of the errors or deviation between the actual values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419" name="Google Shape;419;p56"/>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5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25" name="Google Shape;425;p5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Evaluating Clustering Models</a:t>
            </a:r>
            <a:endParaRPr>
              <a:solidFill>
                <a:srgbClr val="4A86E8"/>
              </a:solidFill>
            </a:endParaRPr>
          </a:p>
        </p:txBody>
      </p:sp>
      <p:sp>
        <p:nvSpPr>
          <p:cNvPr id="426" name="Google Shape;426;p57"/>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427" name="Google Shape;427;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58"/>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33" name="Google Shape;433;p58"/>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34" name="Google Shape;434;p58"/>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58"/>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436" name="Google Shape;436;p58"/>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7" name="Google Shape;437;p58"/>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438" name="Google Shape;438;p58"/>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widely used metrics to assess a classification model?</a:t>
            </a:r>
            <a:endParaRPr sz="1600">
              <a:latin typeface="Roboto"/>
              <a:ea typeface="Roboto"/>
              <a:cs typeface="Roboto"/>
              <a:sym typeface="Roboto"/>
            </a:endParaRPr>
          </a:p>
        </p:txBody>
      </p:sp>
      <p:sp>
        <p:nvSpPr>
          <p:cNvPr id="439" name="Google Shape;439;p58"/>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440" name="Google Shape;440;p58"/>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441" name="Google Shape;441;p58"/>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442" name="Google Shape;442;p58"/>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3" name="Google Shape;443;p58"/>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4" name="Google Shape;444;p58"/>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5" name="Google Shape;445;p58"/>
          <p:cNvSpPr txBox="1"/>
          <p:nvPr/>
        </p:nvSpPr>
        <p:spPr>
          <a:xfrm>
            <a:off x="4165900" y="4077025"/>
            <a:ext cx="35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https://forms.gle/QAzAFUgtH2Ungynu6</a:t>
            </a:r>
            <a:r>
              <a:rPr lang="en"/>
              <a:t> </a:t>
            </a:r>
            <a:endParaRPr/>
          </a:p>
        </p:txBody>
      </p:sp>
      <p:pic>
        <p:nvPicPr>
          <p:cNvPr id="446" name="Google Shape;446;p58"/>
          <p:cNvPicPr preferRelativeResize="0"/>
          <p:nvPr/>
        </p:nvPicPr>
        <p:blipFill>
          <a:blip r:embed="rId5">
            <a:alphaModFix/>
          </a:blip>
          <a:stretch>
            <a:fillRect/>
          </a:stretch>
        </p:blipFill>
        <p:spPr>
          <a:xfrm>
            <a:off x="8291301" y="3898297"/>
            <a:ext cx="632749" cy="632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5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52" name="Google Shape;452;p59"/>
          <p:cNvSpPr txBox="1"/>
          <p:nvPr>
            <p:ph type="title"/>
          </p:nvPr>
        </p:nvSpPr>
        <p:spPr>
          <a:xfrm>
            <a:off x="311700" y="318363"/>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53" name="Google Shape;453;p59"/>
          <p:cNvSpPr txBox="1"/>
          <p:nvPr/>
        </p:nvSpPr>
        <p:spPr>
          <a:xfrm>
            <a:off x="311700" y="1082425"/>
            <a:ext cx="8697300" cy="3648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100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a:p>
            <a:pPr indent="-330200" lvl="0" marL="457200" rtl="0" algn="l">
              <a:lnSpc>
                <a:spcPct val="115000"/>
              </a:lnSpc>
              <a:spcBef>
                <a:spcPts val="1000"/>
              </a:spcBef>
              <a:spcAft>
                <a:spcPts val="1000"/>
              </a:spcAft>
              <a:buSzPts val="1600"/>
              <a:buChar char="●"/>
            </a:pPr>
            <a:r>
              <a:rPr lang="en" sz="1600"/>
              <a:t>Wayne W. LaMorte. 2021. Multiple Linear Regression. (https://sphweb.bumc.bu.edu/otlt/MPH-Modules/PH717-QuantCore/PH717-Module12-MultipleRegression/PH717-Module12-MultipleRegression3.html)</a:t>
            </a:r>
            <a:endParaRPr sz="1600"/>
          </a:p>
        </p:txBody>
      </p:sp>
      <p:sp>
        <p:nvSpPr>
          <p:cNvPr id="454" name="Google Shape;454;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55" name="Google Shape;455;p59"/>
          <p:cNvPicPr preferRelativeResize="0"/>
          <p:nvPr/>
        </p:nvPicPr>
        <p:blipFill>
          <a:blip r:embed="rId4">
            <a:alphaModFix/>
          </a:blip>
          <a:stretch>
            <a:fillRect/>
          </a:stretch>
        </p:blipFill>
        <p:spPr>
          <a:xfrm>
            <a:off x="1634350" y="118650"/>
            <a:ext cx="926225" cy="926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61" name="Google Shape;461;p6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Steps to plot a ROC curve</a:t>
            </a:r>
            <a:endParaRPr>
              <a:solidFill>
                <a:srgbClr val="4A86E8"/>
              </a:solidFill>
            </a:endParaRPr>
          </a:p>
        </p:txBody>
      </p:sp>
      <p:sp>
        <p:nvSpPr>
          <p:cNvPr id="462" name="Google Shape;462;p60"/>
          <p:cNvSpPr txBox="1"/>
          <p:nvPr/>
        </p:nvSpPr>
        <p:spPr>
          <a:xfrm>
            <a:off x="3654125" y="622150"/>
            <a:ext cx="53358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indent="-311150" lvl="0" marL="457200" rtl="0" algn="l">
              <a:lnSpc>
                <a:spcPct val="115000"/>
              </a:lnSpc>
              <a:spcBef>
                <a:spcPts val="0"/>
              </a:spcBef>
              <a:spcAft>
                <a:spcPts val="0"/>
              </a:spcAft>
              <a:buSzPts val="1300"/>
              <a:buChar char="●"/>
            </a:pPr>
            <a:r>
              <a:rPr lang="en" sz="1300"/>
              <a:t>Start at the (0,0) coordinate.</a:t>
            </a:r>
            <a:endParaRPr sz="1300"/>
          </a:p>
          <a:p>
            <a:pPr indent="-311150" lvl="0" marL="457200" rtl="0" algn="l">
              <a:lnSpc>
                <a:spcPct val="115000"/>
              </a:lnSpc>
              <a:spcBef>
                <a:spcPts val="0"/>
              </a:spcBef>
              <a:spcAft>
                <a:spcPts val="0"/>
              </a:spcAft>
              <a:buSzPts val="1300"/>
              <a:buChar char="●"/>
            </a:pPr>
            <a:r>
              <a:rPr lang="en" sz="1300"/>
              <a:t>For each example x in the sorted order:</a:t>
            </a:r>
            <a:endParaRPr sz="1300"/>
          </a:p>
          <a:p>
            <a:pPr indent="-311150" lvl="1" marL="914400" rtl="0" algn="l">
              <a:lnSpc>
                <a:spcPct val="115000"/>
              </a:lnSpc>
              <a:spcBef>
                <a:spcPts val="0"/>
              </a:spcBef>
              <a:spcAft>
                <a:spcPts val="0"/>
              </a:spcAft>
              <a:buSzPts val="1300"/>
              <a:buChar char="○"/>
            </a:pPr>
            <a:r>
              <a:rPr lang="en" sz="1300"/>
              <a:t>If x is positive, move 1/pos up</a:t>
            </a:r>
            <a:endParaRPr sz="1300"/>
          </a:p>
          <a:p>
            <a:pPr indent="-311150" lvl="1" marL="914400" rtl="0" algn="l">
              <a:lnSpc>
                <a:spcPct val="115000"/>
              </a:lnSpc>
              <a:spcBef>
                <a:spcPts val="0"/>
              </a:spcBef>
              <a:spcAft>
                <a:spcPts val="0"/>
              </a:spcAft>
              <a:buSzPts val="1300"/>
              <a:buChar char="○"/>
            </a:pPr>
            <a:r>
              <a:rPr lang="en" sz="1300"/>
              <a:t>If x is negative move 1/neg right</a:t>
            </a:r>
            <a:endParaRPr sz="1300"/>
          </a:p>
          <a:p>
            <a:pPr indent="-311150" lvl="1" marL="914400" rtl="0" algn="l">
              <a:lnSpc>
                <a:spcPct val="115000"/>
              </a:lnSpc>
              <a:spcBef>
                <a:spcPts val="0"/>
              </a:spcBef>
              <a:spcAft>
                <a:spcPts val="0"/>
              </a:spcAft>
              <a:buSzPts val="1300"/>
              <a:buChar char="○"/>
            </a:pPr>
            <a:r>
              <a:rPr lang="en" sz="1300"/>
              <a:t>Here pos and neg are the fraction of positive and negative examples respectively</a:t>
            </a:r>
            <a:endParaRPr sz="1300"/>
          </a:p>
          <a:p>
            <a:pPr indent="-311150" lvl="0" marL="457200" rtl="0" algn="l">
              <a:lnSpc>
                <a:spcPct val="115000"/>
              </a:lnSpc>
              <a:spcBef>
                <a:spcPts val="0"/>
              </a:spcBef>
              <a:spcAft>
                <a:spcPts val="0"/>
              </a:spcAft>
              <a:buSzPts val="1300"/>
              <a:buChar char="●"/>
            </a:pPr>
            <a:r>
              <a:rPr lang="en" sz="1300"/>
              <a:t>ROC space is between points (0,0) and (1,1)</a:t>
            </a:r>
            <a:endParaRPr sz="1300"/>
          </a:p>
          <a:p>
            <a:pPr indent="-311150" lvl="0" marL="457200" rtl="0" algn="l">
              <a:lnSpc>
                <a:spcPct val="115000"/>
              </a:lnSpc>
              <a:spcBef>
                <a:spcPts val="0"/>
              </a:spcBef>
              <a:spcAft>
                <a:spcPts val="0"/>
              </a:spcAft>
              <a:buSzPts val="1300"/>
              <a:buChar char="●"/>
            </a:pPr>
            <a:r>
              <a:rPr lang="en" sz="1300"/>
              <a:t>Each prediction result from the confusion matrix occupies a point in this ROC space.</a:t>
            </a:r>
            <a:endParaRPr sz="1300"/>
          </a:p>
          <a:p>
            <a:pPr indent="-311150" lvl="0" marL="457200" rtl="0" algn="l">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indent="-311150" lvl="0" marL="457200" rtl="0" algn="l">
              <a:lnSpc>
                <a:spcPct val="115000"/>
              </a:lnSpc>
              <a:spcBef>
                <a:spcPts val="0"/>
              </a:spcBef>
              <a:spcAft>
                <a:spcPts val="0"/>
              </a:spcAft>
              <a:buSzPts val="1300"/>
              <a:buChar char="●"/>
            </a:pPr>
            <a:r>
              <a:rPr lang="en" sz="1300"/>
              <a:t>A diagonal line depicts a classifier does a random guess.</a:t>
            </a:r>
            <a:endParaRPr sz="1300"/>
          </a:p>
          <a:p>
            <a:pPr indent="-311150" lvl="0" marL="457200" rtl="0" algn="l">
              <a:lnSpc>
                <a:spcPct val="115000"/>
              </a:lnSpc>
              <a:spcBef>
                <a:spcPts val="0"/>
              </a:spcBef>
              <a:spcAft>
                <a:spcPts val="0"/>
              </a:spcAft>
              <a:buSzPts val="1300"/>
              <a:buChar char="●"/>
            </a:pPr>
            <a:r>
              <a:rPr lang="en" sz="1300"/>
              <a:t>ROC curve in the top half indicates a classifier better than average</a:t>
            </a:r>
            <a:endParaRPr sz="1300"/>
          </a:p>
        </p:txBody>
      </p:sp>
      <p:sp>
        <p:nvSpPr>
          <p:cNvPr id="463" name="Google Shape;463;p6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64" name="Google Shape;464;p60"/>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465" name="Google Shape;465;p60"/>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5" name="Google Shape;125;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Review of Day 3</a:t>
            </a:r>
            <a:endParaRPr>
              <a:solidFill>
                <a:srgbClr val="4A86E8"/>
              </a:solidFill>
            </a:endParaRPr>
          </a:p>
        </p:txBody>
      </p:sp>
      <p:sp>
        <p:nvSpPr>
          <p:cNvPr id="126" name="Google Shape;126;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3" name="Google Shape;133;p29"/>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Supplementary Topics</a:t>
            </a:r>
            <a:endParaRPr>
              <a:solidFill>
                <a:srgbClr val="4A86E8"/>
              </a:solidFill>
            </a:endParaRPr>
          </a:p>
        </p:txBody>
      </p:sp>
      <p:sp>
        <p:nvSpPr>
          <p:cNvPr id="134" name="Google Shape;134;p29"/>
          <p:cNvSpPr txBox="1"/>
          <p:nvPr/>
        </p:nvSpPr>
        <p:spPr>
          <a:xfrm>
            <a:off x="405900" y="824550"/>
            <a:ext cx="8332200" cy="16470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SzPts val="1900"/>
              <a:buFont typeface="Roboto"/>
              <a:buChar char="●"/>
            </a:pPr>
            <a:r>
              <a:rPr lang="en" sz="1900">
                <a:latin typeface="Roboto"/>
                <a:ea typeface="Roboto"/>
                <a:cs typeface="Roboto"/>
                <a:sym typeface="Roboto"/>
              </a:rPr>
              <a:t>Chi-square test of independence</a:t>
            </a:r>
            <a:endParaRPr sz="1900">
              <a:latin typeface="Roboto"/>
              <a:ea typeface="Roboto"/>
              <a:cs typeface="Roboto"/>
              <a:sym typeface="Roboto"/>
            </a:endParaRPr>
          </a:p>
          <a:p>
            <a:pPr indent="-349250" lvl="0" marL="457200" rtl="0" algn="l">
              <a:lnSpc>
                <a:spcPct val="200000"/>
              </a:lnSpc>
              <a:spcBef>
                <a:spcPts val="0"/>
              </a:spcBef>
              <a:spcAft>
                <a:spcPts val="0"/>
              </a:spcAft>
              <a:buSzPts val="1900"/>
              <a:buFont typeface="Roboto"/>
              <a:buChar char="●"/>
            </a:pPr>
            <a:r>
              <a:rPr lang="en" sz="1900">
                <a:latin typeface="Roboto"/>
                <a:ea typeface="Roboto"/>
                <a:cs typeface="Roboto"/>
                <a:sym typeface="Roboto"/>
              </a:rPr>
              <a:t>Analysis of Variance (ANOVA) F-test</a:t>
            </a:r>
            <a:endParaRPr sz="1900">
              <a:latin typeface="Roboto"/>
              <a:ea typeface="Roboto"/>
              <a:cs typeface="Roboto"/>
              <a:sym typeface="Roboto"/>
            </a:endParaRPr>
          </a:p>
          <a:p>
            <a:pPr indent="-349250" lvl="0" marL="457200" rtl="0" algn="l">
              <a:lnSpc>
                <a:spcPct val="200000"/>
              </a:lnSpc>
              <a:spcBef>
                <a:spcPts val="0"/>
              </a:spcBef>
              <a:spcAft>
                <a:spcPts val="0"/>
              </a:spcAft>
              <a:buSzPts val="1900"/>
              <a:buFont typeface="Roboto"/>
              <a:buChar char="●"/>
            </a:pPr>
            <a:r>
              <a:rPr lang="en" sz="1900">
                <a:latin typeface="Roboto"/>
                <a:ea typeface="Roboto"/>
                <a:cs typeface="Roboto"/>
                <a:sym typeface="Roboto"/>
              </a:rPr>
              <a:t>Mutual Information</a:t>
            </a:r>
            <a:endParaRPr sz="1900">
              <a:latin typeface="Roboto"/>
              <a:ea typeface="Roboto"/>
              <a:cs typeface="Roboto"/>
              <a:sym typeface="Roboto"/>
            </a:endParaRPr>
          </a:p>
        </p:txBody>
      </p:sp>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142" name="Google Shape;142;p30"/>
          <p:cNvPicPr preferRelativeResize="0"/>
          <p:nvPr/>
        </p:nvPicPr>
        <p:blipFill>
          <a:blip r:embed="rId4">
            <a:alphaModFix/>
          </a:blip>
          <a:stretch>
            <a:fillRect/>
          </a:stretch>
        </p:blipFill>
        <p:spPr>
          <a:xfrm>
            <a:off x="824147" y="533638"/>
            <a:ext cx="7380215" cy="4153125"/>
          </a:xfrm>
          <a:prstGeom prst="rect">
            <a:avLst/>
          </a:prstGeom>
          <a:noFill/>
          <a:ln>
            <a:noFill/>
          </a:ln>
        </p:spPr>
      </p:pic>
      <p:sp>
        <p:nvSpPr>
          <p:cNvPr id="143" name="Google Shape;143;p30"/>
          <p:cNvSpPr txBox="1"/>
          <p:nvPr/>
        </p:nvSpPr>
        <p:spPr>
          <a:xfrm>
            <a:off x="314675" y="96825"/>
            <a:ext cx="8508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rgbClr val="4A86E8"/>
                </a:solidFill>
              </a:rPr>
              <a:t>Chi-square test of Independence</a:t>
            </a:r>
            <a:endParaRPr b="1" sz="2300">
              <a:solidFill>
                <a:srgbClr val="4A86E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0" name="Google Shape;150;p31"/>
          <p:cNvSpPr txBox="1"/>
          <p:nvPr/>
        </p:nvSpPr>
        <p:spPr>
          <a:xfrm>
            <a:off x="314675" y="96825"/>
            <a:ext cx="8532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rgbClr val="4A86E8"/>
                </a:solidFill>
              </a:rPr>
              <a:t>Analysis of Variance (ANOVA) F-test</a:t>
            </a:r>
            <a:endParaRPr b="1" sz="2300">
              <a:solidFill>
                <a:srgbClr val="4A86E8"/>
              </a:solidFill>
            </a:endParaRPr>
          </a:p>
        </p:txBody>
      </p:sp>
      <p:pic>
        <p:nvPicPr>
          <p:cNvPr id="151" name="Google Shape;151;p31"/>
          <p:cNvPicPr preferRelativeResize="0"/>
          <p:nvPr/>
        </p:nvPicPr>
        <p:blipFill>
          <a:blip r:embed="rId4">
            <a:alphaModFix/>
          </a:blip>
          <a:stretch>
            <a:fillRect/>
          </a:stretch>
        </p:blipFill>
        <p:spPr>
          <a:xfrm>
            <a:off x="824200" y="686800"/>
            <a:ext cx="7495607" cy="376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8" name="Google Shape;158;p32"/>
          <p:cNvSpPr txBox="1"/>
          <p:nvPr/>
        </p:nvSpPr>
        <p:spPr>
          <a:xfrm>
            <a:off x="314675" y="96825"/>
            <a:ext cx="8096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rgbClr val="4A86E8"/>
                </a:solidFill>
              </a:rPr>
              <a:t>Mutual Information</a:t>
            </a:r>
            <a:endParaRPr b="1" sz="2300">
              <a:solidFill>
                <a:srgbClr val="4A86E8"/>
              </a:solidFill>
            </a:endParaRPr>
          </a:p>
        </p:txBody>
      </p:sp>
      <p:pic>
        <p:nvPicPr>
          <p:cNvPr id="159" name="Google Shape;159;p32"/>
          <p:cNvPicPr preferRelativeResize="0"/>
          <p:nvPr/>
        </p:nvPicPr>
        <p:blipFill>
          <a:blip r:embed="rId4">
            <a:alphaModFix/>
          </a:blip>
          <a:stretch>
            <a:fillRect/>
          </a:stretch>
        </p:blipFill>
        <p:spPr>
          <a:xfrm>
            <a:off x="818025" y="710350"/>
            <a:ext cx="7654425" cy="3906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5" name="Google Shape;16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66" name="Google Shape;166;p33"/>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67" name="Google Shape;16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68" name="Google Shape;168;p3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