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Eiq9Sc/2Bv8UJceZGq5d39RKK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31E165-98DB-4D03-A005-153CAFD5A454}">
  <a:tblStyle styleId="{9131E165-98DB-4D03-A005-153CAFD5A45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38B5F3-36D6-4403-BA96-DF58CD0077B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200"/>
          </a:p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</a:rPr>
              <a:t>Why do we need feature engineering? Well, Raw data cannot often be used to build ML models directly. Feature engineering is essential for model building and evaluation.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</a:rPr>
              <a:t>It provides a Better representation of data such that the data can be better understood by the ML algorithms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</a:rPr>
              <a:t>In general if you have the right feature set, even a simple model will perform well.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</a:rPr>
              <a:t>Feature engineering helps us build models on diverse data types therefore enables us to work on complex unstructured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</a:rPr>
              <a:t>Feature engineering enables data scientists to take a step back and try to understand the domain and the business problem better by taking inputs from domain experts.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2"/>
          <p:cNvSpPr/>
          <p:nvPr>
            <p:ph idx="2" type="pic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body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" type="body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8"/>
          <p:cNvSpPr txBox="1"/>
          <p:nvPr>
            <p:ph idx="2" type="body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9"/>
          <p:cNvSpPr txBox="1"/>
          <p:nvPr>
            <p:ph idx="3" type="body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4" type="body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31"/>
          <p:cNvSpPr txBox="1"/>
          <p:nvPr>
            <p:ph idx="2" type="body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log.dailydoseofds.com/p/7-must-know-techniques-for-encoding-017" TargetMode="External"/><Relationship Id="rId4" Type="http://schemas.openxmlformats.org/officeDocument/2006/relationships/hyperlink" Target="https://doi.org/10.1007/978-1-4842-3207-1" TargetMode="External"/><Relationship Id="rId5" Type="http://schemas.openxmlformats.org/officeDocument/2006/relationships/hyperlink" Target="https://machinelearningmastery.com/what-is-imbalanced-classification/)" TargetMode="External"/><Relationship Id="rId6" Type="http://schemas.openxmlformats.org/officeDocument/2006/relationships/hyperlink" Target="https://machinelearningmastery.com/uncertainty-in-machine-learning/" TargetMode="External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tatisticshowto.com/dependent-variable-definition/" TargetMode="External"/><Relationship Id="rId4" Type="http://schemas.openxmlformats.org/officeDocument/2006/relationships/hyperlink" Target="https://www.statisticshowto.com/dependent-variable-definition/" TargetMode="External"/><Relationship Id="rId9" Type="http://schemas.openxmlformats.org/officeDocument/2006/relationships/image" Target="../media/image4.png"/><Relationship Id="rId5" Type="http://schemas.openxmlformats.org/officeDocument/2006/relationships/hyperlink" Target="https://www.statisticshowto.com/probability-and-statistics/normal-distributions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1752600" y="1428750"/>
            <a:ext cx="54033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90"/>
              <a:buFont typeface="Calibri"/>
              <a:buNone/>
            </a:pPr>
            <a:r>
              <a:rPr b="1" lang="en-US" sz="3920">
                <a:solidFill>
                  <a:srgbClr val="4A86E8"/>
                </a:solidFill>
              </a:rPr>
              <a:t> </a:t>
            </a:r>
            <a:r>
              <a:rPr lang="en-US" sz="4000">
                <a:solidFill>
                  <a:srgbClr val="4A86E8"/>
                </a:solidFill>
              </a:rPr>
              <a:t>Feature Engineering, Scaling, and Selection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990"/>
              <a:buFont typeface="Calibri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Transforming Categorical Features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96" name="Google Shape;296;p10"/>
          <p:cNvSpPr txBox="1"/>
          <p:nvPr/>
        </p:nvSpPr>
        <p:spPr>
          <a:xfrm>
            <a:off x="150651" y="1185856"/>
            <a:ext cx="57669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features are often strings that need to be represented in numerical format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10"/>
          <p:cNvGrpSpPr/>
          <p:nvPr/>
        </p:nvGrpSpPr>
        <p:grpSpPr>
          <a:xfrm>
            <a:off x="5554959" y="987694"/>
            <a:ext cx="3201881" cy="3168111"/>
            <a:chOff x="2659359" y="269"/>
            <a:chExt cx="3201881" cy="3168111"/>
          </a:xfrm>
        </p:grpSpPr>
        <p:sp>
          <p:nvSpPr>
            <p:cNvPr id="299" name="Google Shape;299;p10"/>
            <p:cNvSpPr/>
            <p:nvPr/>
          </p:nvSpPr>
          <p:spPr>
            <a:xfrm>
              <a:off x="5265197" y="2239585"/>
              <a:ext cx="91440" cy="2619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0" name="Google Shape;300;p10"/>
            <p:cNvSpPr/>
            <p:nvPr/>
          </p:nvSpPr>
          <p:spPr>
            <a:xfrm>
              <a:off x="4485432" y="1405845"/>
              <a:ext cx="825485" cy="2619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1" name="Google Shape;301;p10"/>
            <p:cNvSpPr/>
            <p:nvPr/>
          </p:nvSpPr>
          <p:spPr>
            <a:xfrm>
              <a:off x="3659947" y="2239585"/>
              <a:ext cx="550323" cy="2619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2" name="Google Shape;302;p10"/>
            <p:cNvSpPr/>
            <p:nvPr/>
          </p:nvSpPr>
          <p:spPr>
            <a:xfrm>
              <a:off x="3109623" y="2239585"/>
              <a:ext cx="550323" cy="26190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3" name="Google Shape;303;p10"/>
            <p:cNvSpPr/>
            <p:nvPr/>
          </p:nvSpPr>
          <p:spPr>
            <a:xfrm>
              <a:off x="3659947" y="1405845"/>
              <a:ext cx="825485" cy="26190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4" name="Google Shape;304;p10"/>
            <p:cNvSpPr/>
            <p:nvPr/>
          </p:nvSpPr>
          <p:spPr>
            <a:xfrm>
              <a:off x="4439712" y="572105"/>
              <a:ext cx="91440" cy="261903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5" name="Google Shape;305;p10"/>
            <p:cNvSpPr/>
            <p:nvPr/>
          </p:nvSpPr>
          <p:spPr>
            <a:xfrm>
              <a:off x="4035167" y="26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4135226" y="9532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0"/>
            <p:cNvSpPr txBox="1"/>
            <p:nvPr/>
          </p:nvSpPr>
          <p:spPr>
            <a:xfrm>
              <a:off x="4151975" y="11207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Transforms</a:t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4035167" y="83400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135226" y="92906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4151975" y="94581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 sz="1200"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3209682" y="166774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3309741" y="176280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 txBox="1"/>
            <p:nvPr/>
          </p:nvSpPr>
          <p:spPr>
            <a:xfrm>
              <a:off x="3326490" y="177955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659359" y="250148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2759417" y="259654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 txBox="1"/>
            <p:nvPr/>
          </p:nvSpPr>
          <p:spPr>
            <a:xfrm>
              <a:off x="2776166" y="261329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hot encoding</a:t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760005" y="250148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860064" y="259654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3876813" y="261329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Dummy encoding</a:t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4860652" y="166774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4960711" y="176280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4977460" y="177955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 </a:t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4860652" y="2501489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4960711" y="2596544"/>
              <a:ext cx="900529" cy="57183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4977460" y="2613293"/>
              <a:ext cx="867031" cy="538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 encoding</a:t>
              </a:r>
              <a:endParaRPr/>
            </a:p>
          </p:txBody>
        </p:sp>
      </p:grpSp>
      <p:sp>
        <p:nvSpPr>
          <p:cNvPr id="326" name="Google Shape;326;p10"/>
          <p:cNvSpPr txBox="1"/>
          <p:nvPr/>
        </p:nvSpPr>
        <p:spPr>
          <a:xfrm>
            <a:off x="150651" y="2343150"/>
            <a:ext cx="57669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 is the process of converting categorical or textual data into numerical format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/>
          </p:nvPr>
        </p:nvSpPr>
        <p:spPr>
          <a:xfrm>
            <a:off x="226208" y="1084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Methods for Encoding Categorical Features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1265679" y="1223434"/>
            <a:ext cx="1524000" cy="68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4" name="Google Shape;334;p11"/>
          <p:cNvGraphicFramePr/>
          <p:nvPr/>
        </p:nvGraphicFramePr>
        <p:xfrm>
          <a:off x="427479" y="1525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{CE38B5F3-36D6-4403-BA96-DF58CD0077B6}</a:tableStyleId>
              </a:tblPr>
              <a:tblGrid>
                <a:gridCol w="838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color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green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blue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orange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5" name="Google Shape;335;p11"/>
          <p:cNvGraphicFramePr/>
          <p:nvPr/>
        </p:nvGraphicFramePr>
        <p:xfrm>
          <a:off x="2522977" y="961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{CE38B5F3-36D6-4403-BA96-DF58CD0077B6}</a:tableStyleId>
              </a:tblPr>
              <a:tblGrid>
                <a:gridCol w="711200"/>
                <a:gridCol w="711200"/>
                <a:gridCol w="863600"/>
                <a:gridCol w="9144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green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blue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orange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6" name="Google Shape;336;p11"/>
          <p:cNvSpPr/>
          <p:nvPr/>
        </p:nvSpPr>
        <p:spPr>
          <a:xfrm>
            <a:off x="1693157" y="1885949"/>
            <a:ext cx="440443" cy="1631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 txBox="1"/>
          <p:nvPr/>
        </p:nvSpPr>
        <p:spPr>
          <a:xfrm>
            <a:off x="1303780" y="2754343"/>
            <a:ext cx="1524000" cy="68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Dummy Encoding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1693157" y="3399218"/>
            <a:ext cx="440443" cy="1631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9" name="Google Shape;339;p11"/>
          <p:cNvGraphicFramePr/>
          <p:nvPr/>
        </p:nvGraphicFramePr>
        <p:xfrm>
          <a:off x="2522977" y="2703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{CE38B5F3-36D6-4403-BA96-DF58CD0077B6}</a:tableStyleId>
              </a:tblPr>
              <a:tblGrid>
                <a:gridCol w="711200"/>
                <a:gridCol w="711200"/>
                <a:gridCol w="863600"/>
              </a:tblGrid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green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red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blue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3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0" name="Google Shape;340;p11"/>
          <p:cNvGraphicFramePr/>
          <p:nvPr/>
        </p:nvGraphicFramePr>
        <p:xfrm>
          <a:off x="6330040" y="1459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{CE38B5F3-36D6-4403-BA96-DF58CD0077B6}</a:tableStyleId>
              </a:tblPr>
              <a:tblGrid>
                <a:gridCol w="601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size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l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XL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1" name="Google Shape;341;p11"/>
          <p:cNvGraphicFramePr/>
          <p:nvPr/>
        </p:nvGraphicFramePr>
        <p:xfrm>
          <a:off x="8090583" y="18317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{CE38B5F3-36D6-4403-BA96-DF58CD0077B6}</a:tableStyleId>
              </a:tblPr>
              <a:tblGrid>
                <a:gridCol w="57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2" name="Google Shape;342;p11"/>
          <p:cNvSpPr txBox="1"/>
          <p:nvPr/>
        </p:nvSpPr>
        <p:spPr>
          <a:xfrm>
            <a:off x="6914717" y="1944531"/>
            <a:ext cx="1524000" cy="68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Encoding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7287979" y="2591212"/>
            <a:ext cx="440443" cy="1631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engineering on temporal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178200" y="1045175"/>
            <a:ext cx="8853000" cy="26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Datasets where most attributes are time based and changed over time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Date-Based Features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temporal value has a date component that can be used to extract useful information and features related to the date.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Time-Based Features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16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temporal value has a time component that can be used to extract useful information and features related to the time.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/>
          <p:nvPr>
            <p:ph type="title"/>
          </p:nvPr>
        </p:nvSpPr>
        <p:spPr>
          <a:xfrm>
            <a:off x="311700" y="33889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engineering on text data and images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1066800" y="1281600"/>
            <a:ext cx="7620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challenge to extract useful information from text for building models. Because we are dealing with the unpredictable nature of the syntax, format, and content of the documents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possible to directly use images for training models 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1447800" y="3186170"/>
            <a:ext cx="60708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specific strategies to deal with these data types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7293681" y="4187134"/>
            <a:ext cx="34309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549143" y="1817312"/>
            <a:ext cx="1142912" cy="698826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ProcessedData </a:t>
            </a: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2029453" y="1885950"/>
            <a:ext cx="1417503" cy="5615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1300"/>
          </a:p>
        </p:txBody>
      </p:sp>
      <p:sp>
        <p:nvSpPr>
          <p:cNvPr id="367" name="Google Shape;367;p14"/>
          <p:cNvSpPr/>
          <p:nvPr/>
        </p:nvSpPr>
        <p:spPr>
          <a:xfrm>
            <a:off x="3893615" y="1885950"/>
            <a:ext cx="1417503" cy="56155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</a:t>
            </a: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5791200" y="1885950"/>
            <a:ext cx="1417503" cy="5615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7601084" y="1997463"/>
            <a:ext cx="1098689" cy="338524"/>
          </a:xfrm>
          <a:prstGeom prst="rect">
            <a:avLst/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1743262" y="2124908"/>
            <a:ext cx="240111" cy="836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3602297" y="2124908"/>
            <a:ext cx="240111" cy="836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4"/>
          <p:cNvSpPr/>
          <p:nvPr/>
        </p:nvSpPr>
        <p:spPr>
          <a:xfrm>
            <a:off x="5439581" y="2124908"/>
            <a:ext cx="240111" cy="836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7288071" y="2124908"/>
            <a:ext cx="240111" cy="8363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4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Scaling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0" name="Google Shape;380;p15"/>
          <p:cNvSpPr txBox="1"/>
          <p:nvPr/>
        </p:nvSpPr>
        <p:spPr>
          <a:xfrm>
            <a:off x="2971800" y="1504950"/>
            <a:ext cx="3200400" cy="214004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model just sees number 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 is performed to handle highly varying magnitudes or values or units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5050" y="2507540"/>
            <a:ext cx="2660700" cy="17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5"/>
          <p:cNvSpPr txBox="1"/>
          <p:nvPr/>
        </p:nvSpPr>
        <p:spPr>
          <a:xfrm>
            <a:off x="6629400" y="4224101"/>
            <a:ext cx="2660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US"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https://towardsdatascience.com/all-about-feature-scaling-bcc0ad75cb35</a:t>
            </a: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495139" y="676849"/>
            <a:ext cx="8345325" cy="59603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 to standardize the independent features present in the data into a fixed range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5"/>
          <p:cNvGrpSpPr/>
          <p:nvPr/>
        </p:nvGrpSpPr>
        <p:grpSpPr>
          <a:xfrm>
            <a:off x="347145" y="1505557"/>
            <a:ext cx="2551002" cy="2524097"/>
            <a:chOff x="1698345" y="607"/>
            <a:chExt cx="2551002" cy="2524097"/>
          </a:xfrm>
        </p:grpSpPr>
        <p:sp>
          <p:nvSpPr>
            <p:cNvPr id="386" name="Google Shape;386;p15"/>
            <p:cNvSpPr/>
            <p:nvPr/>
          </p:nvSpPr>
          <p:spPr>
            <a:xfrm>
              <a:off x="2933987" y="1784714"/>
              <a:ext cx="876907" cy="20866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" name="Google Shape;387;p15"/>
            <p:cNvSpPr/>
            <p:nvPr/>
          </p:nvSpPr>
          <p:spPr>
            <a:xfrm>
              <a:off x="2888267" y="1784714"/>
              <a:ext cx="91440" cy="20866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" name="Google Shape;388;p15"/>
            <p:cNvSpPr/>
            <p:nvPr/>
          </p:nvSpPr>
          <p:spPr>
            <a:xfrm>
              <a:off x="2057079" y="1784714"/>
              <a:ext cx="876907" cy="20866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" name="Google Shape;389;p15"/>
            <p:cNvSpPr/>
            <p:nvPr/>
          </p:nvSpPr>
          <p:spPr>
            <a:xfrm>
              <a:off x="2888267" y="1120457"/>
              <a:ext cx="91440" cy="20866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" name="Google Shape;390;p15"/>
            <p:cNvSpPr/>
            <p:nvPr/>
          </p:nvSpPr>
          <p:spPr>
            <a:xfrm>
              <a:off x="2888267" y="456200"/>
              <a:ext cx="91440" cy="20866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" name="Google Shape;391;p15"/>
            <p:cNvSpPr/>
            <p:nvPr/>
          </p:nvSpPr>
          <p:spPr>
            <a:xfrm>
              <a:off x="2575252" y="607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54971" y="76340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 txBox="1"/>
            <p:nvPr/>
          </p:nvSpPr>
          <p:spPr>
            <a:xfrm>
              <a:off x="2668315" y="89684"/>
              <a:ext cx="690781" cy="428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Transforms</a:t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575252" y="664864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654971" y="740597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 txBox="1"/>
            <p:nvPr/>
          </p:nvSpPr>
          <p:spPr>
            <a:xfrm>
              <a:off x="2668315" y="753941"/>
              <a:ext cx="690781" cy="428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575252" y="1329121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2654971" y="1404854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 txBox="1"/>
            <p:nvPr/>
          </p:nvSpPr>
          <p:spPr>
            <a:xfrm>
              <a:off x="2668315" y="1418198"/>
              <a:ext cx="690781" cy="428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Change scale</a:t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698345" y="1993378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778063" y="2069111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 txBox="1"/>
            <p:nvPr/>
          </p:nvSpPr>
          <p:spPr>
            <a:xfrm>
              <a:off x="1711652" y="2082400"/>
              <a:ext cx="783900" cy="4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Standardiz</a:t>
              </a:r>
              <a:r>
                <a:rPr lang="en-US" sz="900">
                  <a:solidFill>
                    <a:schemeClr val="dk1"/>
                  </a:solidFill>
                </a:rPr>
                <a:t>e</a:t>
              </a: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2575252" y="1993378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2654971" y="2069111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 txBox="1"/>
            <p:nvPr/>
          </p:nvSpPr>
          <p:spPr>
            <a:xfrm>
              <a:off x="2668315" y="2082455"/>
              <a:ext cx="690781" cy="428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Normalized</a:t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452159" y="1993378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531878" y="2069111"/>
              <a:ext cx="717469" cy="45559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 txBox="1"/>
            <p:nvPr/>
          </p:nvSpPr>
          <p:spPr>
            <a:xfrm>
              <a:off x="3545222" y="2082455"/>
              <a:ext cx="690781" cy="4289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Robust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Standardized Scaling (Z-score scaling)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434200" y="717650"/>
            <a:ext cx="81939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 each value in a feature column by making the mean 0 and scaling the variance to be 1 from the values. This is also known as centering and can be denoted mathematically 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5475" y="1715150"/>
            <a:ext cx="24193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16"/>
          <p:cNvSpPr txBox="1"/>
          <p:nvPr/>
        </p:nvSpPr>
        <p:spPr>
          <a:xfrm>
            <a:off x="500550" y="2640200"/>
            <a:ext cx="80274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each value in feature X is subtracted by the mean μ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resultant is divided by the standard deviation σ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divide the resultant by the variance instead of the standard deviation if needed.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Min-Max Scaling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3" name="Google Shape;423;p17"/>
          <p:cNvSpPr txBox="1"/>
          <p:nvPr/>
        </p:nvSpPr>
        <p:spPr>
          <a:xfrm>
            <a:off x="434200" y="717650"/>
            <a:ext cx="81939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Scales all the data between 0 and 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Mathematically we can represent this scaler 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517450" y="3075675"/>
            <a:ext cx="80274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we scale each value in the feature X by subtracting it from the minimum value in the feature min(X) and dividing the resultant by the difference between the maximum and minimum values in the feature max(X) - min (X).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74567"/>
            <a:ext cx="416242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Robust Scaling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434200" y="717650"/>
            <a:ext cx="81939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scaling tries to use specific statistical measures to scale features without being affected by outliers. Mathematically this scaler can be represented as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34200" y="2741675"/>
            <a:ext cx="80274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we scale each value of feature X by subtracting the median of X and dividing the resultant by Inter-Quartile Range of X (IQR) which is the range (difference) between the first quartile (25th %ile) and the third quartile (75th %ile).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700" y="1799225"/>
            <a:ext cx="2749524" cy="7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9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Selection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41" name="Google Shape;4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9"/>
          <p:cNvSpPr txBox="1"/>
          <p:nvPr/>
        </p:nvSpPr>
        <p:spPr>
          <a:xfrm>
            <a:off x="152400" y="1891527"/>
            <a:ext cx="4352100" cy="1600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large number of features leads to more complex models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favor the simplest possible well performing model.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9"/>
          <p:cNvSpPr/>
          <p:nvPr/>
        </p:nvSpPr>
        <p:spPr>
          <a:xfrm>
            <a:off x="1066800" y="816924"/>
            <a:ext cx="7220676" cy="764225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selecting a subset of input features that are most relevant to the target variable that is being predicted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27550"/>
            <a:ext cx="844838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9"/>
          <p:cNvSpPr txBox="1"/>
          <p:nvPr/>
        </p:nvSpPr>
        <p:spPr>
          <a:xfrm>
            <a:off x="7019331" y="4281888"/>
            <a:ext cx="3430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19"/>
          <p:cNvGrpSpPr/>
          <p:nvPr/>
        </p:nvGrpSpPr>
        <p:grpSpPr>
          <a:xfrm>
            <a:off x="4800711" y="1644778"/>
            <a:ext cx="3657376" cy="2693062"/>
            <a:chOff x="457311" y="1017"/>
            <a:chExt cx="3657376" cy="2693062"/>
          </a:xfrm>
        </p:grpSpPr>
        <p:sp>
          <p:nvSpPr>
            <p:cNvPr id="447" name="Google Shape;447;p19"/>
            <p:cNvSpPr/>
            <p:nvPr/>
          </p:nvSpPr>
          <p:spPr>
            <a:xfrm>
              <a:off x="3179080" y="1904554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8" name="Google Shape;448;p19"/>
            <p:cNvSpPr/>
            <p:nvPr/>
          </p:nvSpPr>
          <p:spPr>
            <a:xfrm>
              <a:off x="2711276" y="1904554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49" name="Google Shape;449;p19"/>
            <p:cNvSpPr/>
            <p:nvPr/>
          </p:nvSpPr>
          <p:spPr>
            <a:xfrm>
              <a:off x="2009570" y="1195831"/>
              <a:ext cx="1169510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0" name="Google Shape;450;p19"/>
            <p:cNvSpPr/>
            <p:nvPr/>
          </p:nvSpPr>
          <p:spPr>
            <a:xfrm>
              <a:off x="1729948" y="1904554"/>
              <a:ext cx="91440" cy="2226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1" name="Google Shape;451;p19"/>
            <p:cNvSpPr/>
            <p:nvPr/>
          </p:nvSpPr>
          <p:spPr>
            <a:xfrm>
              <a:off x="1775668" y="1195831"/>
              <a:ext cx="233902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2" name="Google Shape;452;p19"/>
            <p:cNvSpPr/>
            <p:nvPr/>
          </p:nvSpPr>
          <p:spPr>
            <a:xfrm>
              <a:off x="794340" y="1904554"/>
              <a:ext cx="91440" cy="2226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3" name="Google Shape;453;p19"/>
            <p:cNvSpPr/>
            <p:nvPr/>
          </p:nvSpPr>
          <p:spPr>
            <a:xfrm>
              <a:off x="840060" y="1195831"/>
              <a:ext cx="1169510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4" name="Google Shape;454;p19"/>
            <p:cNvSpPr/>
            <p:nvPr/>
          </p:nvSpPr>
          <p:spPr>
            <a:xfrm>
              <a:off x="1541766" y="487108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5" name="Google Shape;455;p19"/>
            <p:cNvSpPr/>
            <p:nvPr/>
          </p:nvSpPr>
          <p:spPr>
            <a:xfrm>
              <a:off x="1073962" y="487108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56" name="Google Shape;456;p19"/>
            <p:cNvSpPr/>
            <p:nvPr/>
          </p:nvSpPr>
          <p:spPr>
            <a:xfrm>
              <a:off x="1159017" y="1017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244072" y="8182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9"/>
            <p:cNvSpPr txBox="1"/>
            <p:nvPr/>
          </p:nvSpPr>
          <p:spPr>
            <a:xfrm>
              <a:off x="1258309" y="96057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91213" y="70974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776268" y="79054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9"/>
            <p:cNvSpPr txBox="1"/>
            <p:nvPr/>
          </p:nvSpPr>
          <p:spPr>
            <a:xfrm>
              <a:off x="790505" y="804780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Unsupervised</a:t>
              </a: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626821" y="70974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711876" y="79054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9"/>
            <p:cNvSpPr txBox="1"/>
            <p:nvPr/>
          </p:nvSpPr>
          <p:spPr>
            <a:xfrm>
              <a:off x="1726113" y="804780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Supervised</a:t>
              </a: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457311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542366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 txBox="1"/>
            <p:nvPr/>
          </p:nvSpPr>
          <p:spPr>
            <a:xfrm>
              <a:off x="556603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Intrinsic</a:t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457311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542366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 txBox="1"/>
            <p:nvPr/>
          </p:nvSpPr>
          <p:spPr>
            <a:xfrm>
              <a:off x="556603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Trees</a:t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1392919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1477974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 txBox="1"/>
            <p:nvPr/>
          </p:nvSpPr>
          <p:spPr>
            <a:xfrm>
              <a:off x="1492211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Wrapper methods</a:t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1392919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1477974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 txBox="1"/>
            <p:nvPr/>
          </p:nvSpPr>
          <p:spPr>
            <a:xfrm>
              <a:off x="1492211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RFE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2796331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2881386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9"/>
            <p:cNvSpPr txBox="1"/>
            <p:nvPr/>
          </p:nvSpPr>
          <p:spPr>
            <a:xfrm>
              <a:off x="2895623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methods</a:t>
              </a: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2328527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2413582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9"/>
            <p:cNvSpPr txBox="1"/>
            <p:nvPr/>
          </p:nvSpPr>
          <p:spPr>
            <a:xfrm>
              <a:off x="2427819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Stats</a:t>
              </a: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3264135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3349190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 txBox="1"/>
            <p:nvPr/>
          </p:nvSpPr>
          <p:spPr>
            <a:xfrm>
              <a:off x="3363427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importance</a:t>
              </a: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2094625" y="1017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2179680" y="8182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 txBox="1"/>
            <p:nvPr/>
          </p:nvSpPr>
          <p:spPr>
            <a:xfrm>
              <a:off x="2193917" y="96057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Dimensionality Reduction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What are features?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457200" y="3789560"/>
            <a:ext cx="4703151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https://zinayouhan33.medium.com/machine-learning-can-be-divided-into-3-categorizations-supervised-unsupervised-and-reinforcement-9a1b47460f5d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81500"/>
            <a:ext cx="4450551" cy="27352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1225675" y="650400"/>
            <a:ext cx="61914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features are the input variables describing the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2"/>
          <p:cNvGraphicFramePr/>
          <p:nvPr/>
        </p:nvGraphicFramePr>
        <p:xfrm>
          <a:off x="5320621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{9131E165-98DB-4D03-A005-153CAFD5A454}</a:tableStyleId>
              </a:tblPr>
              <a:tblGrid>
                <a:gridCol w="36814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Inherent raw features</a:t>
                      </a:r>
                      <a:endParaRPr b="1" sz="18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Obtained directly from the dataset without data manipulation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49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features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2F2F2"/>
                    </a:solidFill>
                  </a:tcPr>
                </a:tc>
              </a:tr>
              <a:tr h="70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Usually obtained from feature engineering of existing data attributes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 txBox="1"/>
          <p:nvPr>
            <p:ph type="title"/>
          </p:nvPr>
        </p:nvSpPr>
        <p:spPr>
          <a:xfrm>
            <a:off x="381000" y="7447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Selection Strategies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94" name="Google Shape;4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20"/>
          <p:cNvGrpSpPr/>
          <p:nvPr/>
        </p:nvGrpSpPr>
        <p:grpSpPr>
          <a:xfrm>
            <a:off x="301797" y="694540"/>
            <a:ext cx="8113790" cy="3754418"/>
            <a:chOff x="65033" y="2340"/>
            <a:chExt cx="8113790" cy="3754418"/>
          </a:xfrm>
        </p:grpSpPr>
        <p:sp>
          <p:nvSpPr>
            <p:cNvPr id="496" name="Google Shape;496;p20"/>
            <p:cNvSpPr/>
            <p:nvPr/>
          </p:nvSpPr>
          <p:spPr>
            <a:xfrm>
              <a:off x="6777189" y="2103013"/>
              <a:ext cx="91440" cy="39142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7" name="Google Shape;497;p20"/>
            <p:cNvSpPr/>
            <p:nvPr/>
          </p:nvSpPr>
          <p:spPr>
            <a:xfrm>
              <a:off x="4043063" y="856965"/>
              <a:ext cx="2779845" cy="39142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8" name="Google Shape;498;p20"/>
            <p:cNvSpPr/>
            <p:nvPr/>
          </p:nvSpPr>
          <p:spPr>
            <a:xfrm>
              <a:off x="3993249" y="2103013"/>
              <a:ext cx="91440" cy="39142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9" name="Google Shape;499;p20"/>
            <p:cNvSpPr/>
            <p:nvPr/>
          </p:nvSpPr>
          <p:spPr>
            <a:xfrm>
              <a:off x="3993249" y="856965"/>
              <a:ext cx="91440" cy="391422"/>
            </a:xfrm>
            <a:custGeom>
              <a:rect b="b" l="l" r="r" t="t"/>
              <a:pathLst>
                <a:path extrusionOk="0" h="120000" w="120000">
                  <a:moveTo>
                    <a:pt x="65373" y="0"/>
                  </a:moveTo>
                  <a:lnTo>
                    <a:pt x="65373" y="81777"/>
                  </a:lnTo>
                  <a:lnTo>
                    <a:pt x="60000" y="81777"/>
                  </a:ln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00" name="Google Shape;500;p20"/>
            <p:cNvSpPr/>
            <p:nvPr/>
          </p:nvSpPr>
          <p:spPr>
            <a:xfrm>
              <a:off x="1217498" y="2103013"/>
              <a:ext cx="91440" cy="39142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01" name="Google Shape;501;p20"/>
            <p:cNvSpPr/>
            <p:nvPr/>
          </p:nvSpPr>
          <p:spPr>
            <a:xfrm>
              <a:off x="1263218" y="856965"/>
              <a:ext cx="2779845" cy="39142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02" name="Google Shape;502;p20"/>
            <p:cNvSpPr/>
            <p:nvPr/>
          </p:nvSpPr>
          <p:spPr>
            <a:xfrm>
              <a:off x="3370130" y="2340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3519671" y="144404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 txBox="1"/>
            <p:nvPr/>
          </p:nvSpPr>
          <p:spPr>
            <a:xfrm>
              <a:off x="3544702" y="169435"/>
              <a:ext cx="1295804" cy="80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</a:t>
              </a:r>
              <a:r>
                <a:rPr b="1" lang="en-US" sz="1200">
                  <a:solidFill>
                    <a:schemeClr val="dk1"/>
                  </a:solidFill>
                </a:rPr>
                <a:t>S</a:t>
              </a: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election (supervised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590284" y="1248388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739825" y="1390452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 txBox="1"/>
            <p:nvPr/>
          </p:nvSpPr>
          <p:spPr>
            <a:xfrm>
              <a:off x="764856" y="1415483"/>
              <a:ext cx="1295804" cy="80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Intrinsic methods</a:t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65033" y="2494436"/>
              <a:ext cx="2396368" cy="112025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214574" y="2636499"/>
              <a:ext cx="2396368" cy="112025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247385" y="2669310"/>
              <a:ext cx="2330746" cy="105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ML models to rank and score feature variables based on their importance</a:t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3366035" y="1248388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3515576" y="1390452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0"/>
            <p:cNvSpPr txBox="1"/>
            <p:nvPr/>
          </p:nvSpPr>
          <p:spPr>
            <a:xfrm>
              <a:off x="3540607" y="1415483"/>
              <a:ext cx="1295804" cy="80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Wrapper methods</a:t>
              </a: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2760483" y="2494436"/>
              <a:ext cx="2556970" cy="112025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2910024" y="2636499"/>
              <a:ext cx="2556970" cy="112025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2942835" y="2669310"/>
              <a:ext cx="2491348" cy="105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a recursive approach to build multiple models using feature subsets and select the best subset of features giving us the best performing model</a:t>
              </a: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149976" y="1248388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299517" y="1390452"/>
              <a:ext cx="1345866" cy="85462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0"/>
            <p:cNvSpPr txBox="1"/>
            <p:nvPr/>
          </p:nvSpPr>
          <p:spPr>
            <a:xfrm>
              <a:off x="6324548" y="1415483"/>
              <a:ext cx="1295804" cy="804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methods</a:t>
              </a: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5616535" y="2494436"/>
              <a:ext cx="2412747" cy="112025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5766076" y="2636499"/>
              <a:ext cx="2412747" cy="112025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0"/>
            <p:cNvSpPr txBox="1"/>
            <p:nvPr/>
          </p:nvSpPr>
          <p:spPr>
            <a:xfrm>
              <a:off x="5798887" y="2669310"/>
              <a:ext cx="2347125" cy="105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techniques select features purely based on metrics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1"/>
          <p:cNvSpPr txBox="1"/>
          <p:nvPr>
            <p:ph type="title"/>
          </p:nvPr>
        </p:nvSpPr>
        <p:spPr>
          <a:xfrm>
            <a:off x="222375" y="42247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356515" y="1428750"/>
            <a:ext cx="8697300" cy="3016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Avi Chawla 7 Must-know Techniques for Encoding Categorical Features (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https://blog.dailydoseofds.com/p/7-must-know-techniques-for-encoding-017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Dipanjan Sarkar, Raghav Bali and Tushar Sharma. 2018. Practical Machine Learning with Python. A Problem-Solver's Guide to Building Real-World Intelligent Systems. Apress. (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https://doi.org/10.1007/978-1-4842-3207-1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Chapter 4.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Jason Brownlee. 2019. A Gentle Introduction to Imbalanced Classification (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https://machinelearningmastery.com/what-is-imbalanced-classification/)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Jason Brownlee. 2019. A Gentle Introduction to Uncertainty in Machine Learning (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https://machinelearningmastery.com/uncertainty-in-machine-learning/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3200" y="109850"/>
            <a:ext cx="1081975" cy="10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How to handle data features?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522667" y="2292672"/>
            <a:ext cx="1146408" cy="771277"/>
          </a:xfrm>
          <a:prstGeom prst="flowChartMagneticDisk">
            <a:avLst/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ProcessedData </a:t>
            </a:r>
            <a:endParaRPr sz="1200"/>
          </a:p>
        </p:txBody>
      </p:sp>
      <p:sp>
        <p:nvSpPr>
          <p:cNvPr id="84" name="Google Shape;84;p3"/>
          <p:cNvSpPr/>
          <p:nvPr/>
        </p:nvSpPr>
        <p:spPr>
          <a:xfrm>
            <a:off x="2002977" y="2117743"/>
            <a:ext cx="1549046" cy="112113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3867139" y="2117743"/>
            <a:ext cx="1549046" cy="112113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Scaling</a:t>
            </a:r>
            <a:endParaRPr/>
          </a:p>
        </p:txBody>
      </p:sp>
      <p:sp>
        <p:nvSpPr>
          <p:cNvPr id="86" name="Google Shape;86;p3"/>
          <p:cNvSpPr/>
          <p:nvPr/>
        </p:nvSpPr>
        <p:spPr>
          <a:xfrm>
            <a:off x="5668206" y="2117743"/>
            <a:ext cx="1549046" cy="1121135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7573871" y="2340379"/>
            <a:ext cx="1200646" cy="675862"/>
          </a:xfrm>
          <a:prstGeom prst="rect">
            <a:avLst/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1716786" y="2594822"/>
            <a:ext cx="262393" cy="16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3575821" y="2594822"/>
            <a:ext cx="262393" cy="16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5413105" y="2594822"/>
            <a:ext cx="262393" cy="16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7261595" y="2594822"/>
            <a:ext cx="262393" cy="16697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294F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Why do we need to do feature engineering?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311700" y="1596150"/>
            <a:ext cx="8697300" cy="2268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better representation of data such that the data can be better understood by the ML algorithms.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us build models on diverse data types therefore enables us to work on complex unstructured data.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data scientists to take a step back and try to understand the domain problem better by taking inputs from the domain experts.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1629000" y="810450"/>
            <a:ext cx="6062700" cy="431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data cannot be used to build ML models directly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311700" y="2095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293681" y="4187134"/>
            <a:ext cx="34309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"/>
          <p:cNvGrpSpPr/>
          <p:nvPr/>
        </p:nvGrpSpPr>
        <p:grpSpPr>
          <a:xfrm>
            <a:off x="229380" y="1223658"/>
            <a:ext cx="8514254" cy="2473234"/>
            <a:chOff x="3172" y="347707"/>
            <a:chExt cx="8514254" cy="2473234"/>
          </a:xfrm>
        </p:grpSpPr>
        <p:sp>
          <p:nvSpPr>
            <p:cNvPr id="108" name="Google Shape;108;p5"/>
            <p:cNvSpPr/>
            <p:nvPr/>
          </p:nvSpPr>
          <p:spPr>
            <a:xfrm>
              <a:off x="8042089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" name="Google Shape;109;p5"/>
            <p:cNvSpPr/>
            <p:nvPr/>
          </p:nvSpPr>
          <p:spPr>
            <a:xfrm>
              <a:off x="7443381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" name="Google Shape;110;p5"/>
            <p:cNvSpPr/>
            <p:nvPr/>
          </p:nvSpPr>
          <p:spPr>
            <a:xfrm>
              <a:off x="6798954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" name="Google Shape;111;p5"/>
            <p:cNvSpPr/>
            <p:nvPr/>
          </p:nvSpPr>
          <p:spPr>
            <a:xfrm>
              <a:off x="6369335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" name="Google Shape;112;p5"/>
            <p:cNvSpPr/>
            <p:nvPr/>
          </p:nvSpPr>
          <p:spPr>
            <a:xfrm>
              <a:off x="6798954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" name="Google Shape;113;p5"/>
            <p:cNvSpPr/>
            <p:nvPr/>
          </p:nvSpPr>
          <p:spPr>
            <a:xfrm>
              <a:off x="5402694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4" name="Google Shape;114;p5"/>
            <p:cNvSpPr/>
            <p:nvPr/>
          </p:nvSpPr>
          <p:spPr>
            <a:xfrm>
              <a:off x="5464378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5" name="Google Shape;115;p5"/>
            <p:cNvSpPr/>
            <p:nvPr/>
          </p:nvSpPr>
          <p:spPr>
            <a:xfrm>
              <a:off x="3362007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6" name="Google Shape;116;p5"/>
            <p:cNvSpPr/>
            <p:nvPr/>
          </p:nvSpPr>
          <p:spPr>
            <a:xfrm>
              <a:off x="379162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" name="Google Shape;117;p5"/>
            <p:cNvSpPr/>
            <p:nvPr/>
          </p:nvSpPr>
          <p:spPr>
            <a:xfrm>
              <a:off x="374590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8" name="Google Shape;118;p5"/>
            <p:cNvSpPr/>
            <p:nvPr/>
          </p:nvSpPr>
          <p:spPr>
            <a:xfrm>
              <a:off x="293238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" name="Google Shape;119;p5"/>
            <p:cNvSpPr/>
            <p:nvPr/>
          </p:nvSpPr>
          <p:spPr>
            <a:xfrm>
              <a:off x="3362007" y="1444991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0" name="Google Shape;120;p5"/>
            <p:cNvSpPr/>
            <p:nvPr/>
          </p:nvSpPr>
          <p:spPr>
            <a:xfrm>
              <a:off x="121391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" name="Google Shape;121;p5"/>
            <p:cNvSpPr/>
            <p:nvPr/>
          </p:nvSpPr>
          <p:spPr>
            <a:xfrm>
              <a:off x="116819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" name="Google Shape;122;p5"/>
            <p:cNvSpPr/>
            <p:nvPr/>
          </p:nvSpPr>
          <p:spPr>
            <a:xfrm>
              <a:off x="35467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"/>
            <p:cNvSpPr/>
            <p:nvPr/>
          </p:nvSpPr>
          <p:spPr>
            <a:xfrm>
              <a:off x="1213915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"/>
            <p:cNvSpPr/>
            <p:nvPr/>
          </p:nvSpPr>
          <p:spPr>
            <a:xfrm>
              <a:off x="3362007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" name="Google Shape;125;p5"/>
            <p:cNvSpPr/>
            <p:nvPr/>
          </p:nvSpPr>
          <p:spPr>
            <a:xfrm>
              <a:off x="5051188" y="347707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129300" y="421914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5142375" y="434989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Transforms</a:t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010501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088613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101688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6240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94052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95359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scale</a:t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17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1284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94359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Standardized</a:t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240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4052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95359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Normalized</a:t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721645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179975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181283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Robust</a:t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44011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51823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353130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distribution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8088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65899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267207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44011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51823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353130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Quantile</a:t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29935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437746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439054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Discretize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binning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158592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23670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524978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15859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23670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524978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Polynomial</a:t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091875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169988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7183063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47448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6525560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6538635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01782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095942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6109017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One-hot encoding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87706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95517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696825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Dummy encoding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736303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781441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782749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 </a:t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736303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781441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782749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 encoding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319864" y="30458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engineering on numeric data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4" name="Google Shape;184;p6"/>
          <p:cNvSpPr txBox="1"/>
          <p:nvPr/>
        </p:nvSpPr>
        <p:spPr>
          <a:xfrm>
            <a:off x="348270" y="1053602"/>
            <a:ext cx="8346694" cy="11356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Binarization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binary feature as opposed to a count base measure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round off high precision percentages into numeric integers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319864" y="2038350"/>
            <a:ext cx="8375100" cy="1701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capture the interactions between feature variables as a part of the input feature set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Binning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transform continuous numeric values into discrete ones.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or Mathematical Transformation: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change the distribution of the data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Binning/Discretization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2" name="Google Shape;19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707850" y="753656"/>
            <a:ext cx="7728300" cy="45009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Binning can be used for transforming continuous numeric values into discrete ones.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-52826" y="1503308"/>
            <a:ext cx="4853425" cy="702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Fixed-Width Binning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pre-fixed range of values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4267200" y="1465891"/>
            <a:ext cx="4982558" cy="1020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Binning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 data distribution itself (Quantile) to decide the appropriate bins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car price&#10;&#10;AI-generated content may be incorrect." id="196" name="Google Shape;1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4911" y="2616615"/>
            <a:ext cx="2475592" cy="1799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blue and red lines&#10;&#10;AI-generated content may be incorrect." id="197" name="Google Shape;1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8946" y="2354641"/>
            <a:ext cx="2468458" cy="179948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0" y="4303151"/>
            <a:ext cx="75446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https://developers.google.com/machine-learning/crash-course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Statistical or Mathematical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89925" y="983092"/>
            <a:ext cx="5246100" cy="23082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Transformation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log</a:t>
            </a:r>
            <a:r>
              <a:rPr baseline="-25000"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tends to make the skewed distribution as normal-like as possible.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Box-Cox Transformation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transforms non-normal</a:t>
            </a:r>
            <a:r>
              <a:rPr b="0" i="0" lang="en-US" sz="1500" u="none" cap="none" strike="noStrike">
                <a:solidFill>
                  <a:srgbClr val="00539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US" sz="15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dependent variables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</a:t>
            </a:r>
            <a:r>
              <a:rPr b="0" i="0" lang="en-US" sz="15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normal shape</a:t>
            </a: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10962" y="3125525"/>
            <a:ext cx="2102451" cy="8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4604" y="798806"/>
            <a:ext cx="3197700" cy="13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8"/>
          <p:cNvSpPr txBox="1"/>
          <p:nvPr/>
        </p:nvSpPr>
        <p:spPr>
          <a:xfrm>
            <a:off x="5336025" y="2212325"/>
            <a:ext cx="369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https://www.medcalc.org/manual/log-transformation.php)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0426" y="2811575"/>
            <a:ext cx="1578500" cy="1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08825" y="2814342"/>
            <a:ext cx="1578500" cy="1472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 txBox="1"/>
          <p:nvPr/>
        </p:nvSpPr>
        <p:spPr>
          <a:xfrm>
            <a:off x="4316400" y="4260725"/>
            <a:ext cx="482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https://towardsdatascience.com/box-cox-transformation-explained-51d745e34203)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311700" y="2095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7293681" y="4187134"/>
            <a:ext cx="34309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9"/>
          <p:cNvGrpSpPr/>
          <p:nvPr/>
        </p:nvGrpSpPr>
        <p:grpSpPr>
          <a:xfrm>
            <a:off x="229380" y="1223658"/>
            <a:ext cx="8514254" cy="2473234"/>
            <a:chOff x="3172" y="347707"/>
            <a:chExt cx="8514254" cy="2473234"/>
          </a:xfrm>
        </p:grpSpPr>
        <p:sp>
          <p:nvSpPr>
            <p:cNvPr id="220" name="Google Shape;220;p9"/>
            <p:cNvSpPr/>
            <p:nvPr/>
          </p:nvSpPr>
          <p:spPr>
            <a:xfrm>
              <a:off x="8042089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1" name="Google Shape;221;p9"/>
            <p:cNvSpPr/>
            <p:nvPr/>
          </p:nvSpPr>
          <p:spPr>
            <a:xfrm>
              <a:off x="7443381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" name="Google Shape;222;p9"/>
            <p:cNvSpPr/>
            <p:nvPr/>
          </p:nvSpPr>
          <p:spPr>
            <a:xfrm>
              <a:off x="6798954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" name="Google Shape;223;p9"/>
            <p:cNvSpPr/>
            <p:nvPr/>
          </p:nvSpPr>
          <p:spPr>
            <a:xfrm>
              <a:off x="6369335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" name="Google Shape;224;p9"/>
            <p:cNvSpPr/>
            <p:nvPr/>
          </p:nvSpPr>
          <p:spPr>
            <a:xfrm>
              <a:off x="6798954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9"/>
            <p:cNvSpPr/>
            <p:nvPr/>
          </p:nvSpPr>
          <p:spPr>
            <a:xfrm>
              <a:off x="5402694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" name="Google Shape;226;p9"/>
            <p:cNvSpPr/>
            <p:nvPr/>
          </p:nvSpPr>
          <p:spPr>
            <a:xfrm>
              <a:off x="5464378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" name="Google Shape;227;p9"/>
            <p:cNvSpPr/>
            <p:nvPr/>
          </p:nvSpPr>
          <p:spPr>
            <a:xfrm>
              <a:off x="3362007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" name="Google Shape;228;p9"/>
            <p:cNvSpPr/>
            <p:nvPr/>
          </p:nvSpPr>
          <p:spPr>
            <a:xfrm>
              <a:off x="379162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9" name="Google Shape;229;p9"/>
            <p:cNvSpPr/>
            <p:nvPr/>
          </p:nvSpPr>
          <p:spPr>
            <a:xfrm>
              <a:off x="374590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0" name="Google Shape;230;p9"/>
            <p:cNvSpPr/>
            <p:nvPr/>
          </p:nvSpPr>
          <p:spPr>
            <a:xfrm>
              <a:off x="293238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1" name="Google Shape;231;p9"/>
            <p:cNvSpPr/>
            <p:nvPr/>
          </p:nvSpPr>
          <p:spPr>
            <a:xfrm>
              <a:off x="3362007" y="1444991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2" name="Google Shape;232;p9"/>
            <p:cNvSpPr/>
            <p:nvPr/>
          </p:nvSpPr>
          <p:spPr>
            <a:xfrm>
              <a:off x="121391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" name="Google Shape;233;p9"/>
            <p:cNvSpPr/>
            <p:nvPr/>
          </p:nvSpPr>
          <p:spPr>
            <a:xfrm>
              <a:off x="116819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" name="Google Shape;234;p9"/>
            <p:cNvSpPr/>
            <p:nvPr/>
          </p:nvSpPr>
          <p:spPr>
            <a:xfrm>
              <a:off x="35467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" name="Google Shape;235;p9"/>
            <p:cNvSpPr/>
            <p:nvPr/>
          </p:nvSpPr>
          <p:spPr>
            <a:xfrm>
              <a:off x="1213915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" name="Google Shape;236;p9"/>
            <p:cNvSpPr/>
            <p:nvPr/>
          </p:nvSpPr>
          <p:spPr>
            <a:xfrm>
              <a:off x="3362007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" name="Google Shape;237;p9"/>
            <p:cNvSpPr/>
            <p:nvPr/>
          </p:nvSpPr>
          <p:spPr>
            <a:xfrm>
              <a:off x="5051188" y="347707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129300" y="421914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5142375" y="434989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Transforms</a:t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3010501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088613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3101688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6240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94052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95359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scale</a:t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17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81284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94359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Standardized</a:t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6240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94052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95359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Normalized</a:t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721645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79975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181283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Robust</a:t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44011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51823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53130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distribution</a:t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58088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65899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267207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44011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823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 txBox="1"/>
            <p:nvPr/>
          </p:nvSpPr>
          <p:spPr>
            <a:xfrm>
              <a:off x="353130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Quantile</a:t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429935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37746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439054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Discretize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binning</a:t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5158592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23670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524978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</a:t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515859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523670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 txBox="1"/>
            <p:nvPr/>
          </p:nvSpPr>
          <p:spPr>
            <a:xfrm>
              <a:off x="524978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Polynomial</a:t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7091875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7169988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 txBox="1"/>
            <p:nvPr/>
          </p:nvSpPr>
          <p:spPr>
            <a:xfrm>
              <a:off x="7183063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447448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6525560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6538635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601782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6095942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 txBox="1"/>
            <p:nvPr/>
          </p:nvSpPr>
          <p:spPr>
            <a:xfrm>
              <a:off x="6109017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One-hot encoding</a:t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687706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695517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696825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Dummy encoding</a:t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7736303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781441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782749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 </a:t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7736303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781441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782749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 encoding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2014-12-16T17:00:44Z</dcterms:created>
  <dc:creator>Gail Armstrong</dc:creator>
</cp:coreProperties>
</file>