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6" d="100"/>
          <a:sy n="126" d="100"/>
        </p:scale>
        <p:origin x="63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70fbf5b7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70fbf5b7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a9a12141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a9a12141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a9a121413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a9a121413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a9a121413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a9a121413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a9a121413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a9a121413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a9a12141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a9a12141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a9a121413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0a9a121413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bec1004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bec1004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bec10044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0bec10044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bec10044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0bec10044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0bec10044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0bec10044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a9a1211f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a9a1211f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bec10044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0bec10044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bec10044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0bec10044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0bec10044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0bec100447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0bec100447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0bec100447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a9a1211f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a9a1211f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a9a1211f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a9a1211f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a9a12141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a9a12141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a9a12141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a9a12141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a9a12141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a9a12141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a9a12141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a9a12141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a9a12141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a9a12141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FAIRMetrics/Metric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FAIRMetrics/Metrics/blob/master/MaturityIndicators/Gen2/Gen2_MI_F3.md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github.com/FAIRMetrics/Metrics/blob/master/MaturityIndicators/Gen2/Gen2_MI_F2B.md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FAIRMetrics/Metrics/blob/master/MaturityIndicators/Gen2/Gen2_MI_F2A.md" TargetMode="External"/><Relationship Id="rId5" Type="http://schemas.openxmlformats.org/officeDocument/2006/relationships/hyperlink" Target="https://github.com/FAIRMetrics/Metrics/blob/master/MaturityIndicators/Gen2/Gen2_MI_F1B.md" TargetMode="External"/><Relationship Id="rId4" Type="http://schemas.openxmlformats.org/officeDocument/2006/relationships/hyperlink" Target="https://github.com/FAIRMetrics/Metrics/blob/master/MaturityIndicators/Gen2/Gen2_MI_F1A.md" TargetMode="External"/><Relationship Id="rId9" Type="http://schemas.openxmlformats.org/officeDocument/2006/relationships/hyperlink" Target="https://github.com/FAIRMetrics/Metrics/blob/master/MaturityIndicators/Gen2/Gen2_MI_F4.md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FAIRMetrics/Metrics/blob/master/MaturityIndicators/Gen2/Gen2_MI_A2.md" TargetMode="External"/><Relationship Id="rId5" Type="http://schemas.openxmlformats.org/officeDocument/2006/relationships/hyperlink" Target="https://github.com/FAIRMetrics/Metrics/blob/master/MaturityIndicators/Gen2/Gen2_MI_A1.2.md" TargetMode="External"/><Relationship Id="rId4" Type="http://schemas.openxmlformats.org/officeDocument/2006/relationships/hyperlink" Target="https://github.com/FAIRMetrics/Metrics/blob/master/MaturityIndicators/Gen2/Gen2_MI_A1.1.md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FAIRMetrics/Metrics/blob/master/MaturityIndicators/Gen2/Gen2_MI_I3.md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github.com/FAIRMetrics/Metrics/blob/master/MaturityIndicators/Gen2/Gen2_MI_I2B.md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FAIRMetrics/Metrics/blob/master/MaturityIndicators/Gen2/Gen2_MI_I2A.md" TargetMode="External"/><Relationship Id="rId5" Type="http://schemas.openxmlformats.org/officeDocument/2006/relationships/hyperlink" Target="https://github.com/FAIRMetrics/Metrics/blob/master/MaturityIndicators/Gen2/Gen2_MI_I1B.md" TargetMode="External"/><Relationship Id="rId4" Type="http://schemas.openxmlformats.org/officeDocument/2006/relationships/hyperlink" Target="https://github.com/FAIRMetrics/Metrics/blob/master/MaturityIndicators/Gen2/Gen2_MI_I1A.md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FAIRMetrics/Metrics/blob/master/MaturityIndicators/Gen1/FM_R1.3.md" TargetMode="External"/><Relationship Id="rId5" Type="http://schemas.openxmlformats.org/officeDocument/2006/relationships/hyperlink" Target="https://github.com/FAIRMetrics/Metrics/blob/master/MaturityIndicators/Gen1/FM_R1.2.md" TargetMode="External"/><Relationship Id="rId4" Type="http://schemas.openxmlformats.org/officeDocument/2006/relationships/hyperlink" Target="https://github.com/FAIRMetrics/Metrics/blob/master/MaturityIndicators/Gen2/Gen2_MI_R1.1.md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airsharing.github.io/FAIR-Evaluator-FrontEnd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1805250"/>
            <a:ext cx="8520600" cy="18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20" b="1">
                <a:solidFill>
                  <a:srgbClr val="4A86E8"/>
                </a:solidFill>
              </a:rPr>
              <a:t> Overview of the</a:t>
            </a:r>
            <a:endParaRPr sz="392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920" b="1">
                <a:solidFill>
                  <a:srgbClr val="4A86E8"/>
                </a:solidFill>
              </a:rPr>
              <a:t> FAIR Data Principles</a:t>
            </a:r>
            <a:endParaRPr sz="392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920" b="1">
              <a:solidFill>
                <a:srgbClr val="4A86E8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A</a:t>
            </a:r>
            <a:r>
              <a:rPr lang="en">
                <a:solidFill>
                  <a:srgbClr val="4A86E8"/>
                </a:solidFill>
              </a:rPr>
              <a:t>ccessible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449050" y="955375"/>
            <a:ext cx="8225100" cy="3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Individuals are responsible for</a:t>
            </a:r>
            <a:endParaRPr sz="2100">
              <a:solidFill>
                <a:schemeClr val="dk2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Making data available in the free and open resource</a:t>
            </a:r>
            <a:endParaRPr sz="2100">
              <a:solidFill>
                <a:schemeClr val="dk2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Or, for storing sensitive/private data with the proper protocols</a:t>
            </a:r>
            <a:endParaRPr sz="2100">
              <a:solidFill>
                <a:schemeClr val="dk2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Keeping metadata, even if primary data can no longer be stored</a:t>
            </a:r>
            <a:endParaRPr sz="2100">
              <a:solidFill>
                <a:schemeClr val="dk2"/>
              </a:solidFill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</a:pPr>
            <a:r>
              <a:rPr lang="en" sz="1900">
                <a:solidFill>
                  <a:schemeClr val="dk2"/>
                </a:solidFill>
              </a:rPr>
              <a:t>Metadata is often valuable on its own</a:t>
            </a:r>
            <a:endParaRPr sz="1900">
              <a:solidFill>
                <a:schemeClr val="dk2"/>
              </a:solidFill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</a:pPr>
            <a:r>
              <a:rPr lang="en" sz="1900">
                <a:solidFill>
                  <a:schemeClr val="dk2"/>
                </a:solidFill>
              </a:rPr>
              <a:t>Usually smaller and cheaper to store</a:t>
            </a:r>
            <a:endParaRPr sz="1900">
              <a:solidFill>
                <a:schemeClr val="dk2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Making custom scripts available in a public repository like GitHub</a:t>
            </a:r>
            <a:endParaRPr sz="2100">
              <a:solidFill>
                <a:schemeClr val="dk2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Provide submitted manuscripts as pre-prints</a:t>
            </a:r>
            <a:endParaRPr sz="2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I</a:t>
            </a:r>
            <a:r>
              <a:rPr lang="en">
                <a:solidFill>
                  <a:srgbClr val="4A86E8"/>
                </a:solidFill>
              </a:rPr>
              <a:t>nteroperable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380325" y="955375"/>
            <a:ext cx="8225100" cy="3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I1. (Meta)data use a formal, accessible, shared, and broadly applicable language for knowledge presentation</a:t>
            </a:r>
            <a:endParaRPr sz="2100">
              <a:solidFill>
                <a:schemeClr val="dk2"/>
              </a:solidFill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I2. (Meta)data use vocabularies that follow FAIR principles</a:t>
            </a:r>
            <a:endParaRPr sz="2100">
              <a:solidFill>
                <a:schemeClr val="dk2"/>
              </a:solidFill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I3. (Meta)data include qualified references to other (meta)data</a:t>
            </a:r>
            <a:endParaRPr sz="21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b="1">
                <a:solidFill>
                  <a:srgbClr val="4A86E8"/>
                </a:solidFill>
              </a:rPr>
              <a:t>I</a:t>
            </a:r>
            <a:r>
              <a:rPr lang="en">
                <a:solidFill>
                  <a:srgbClr val="4A86E8"/>
                </a:solidFill>
              </a:rPr>
              <a:t>nteroperable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311700" y="943925"/>
            <a:ext cx="8717700" cy="3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Individuals are responsible for</a:t>
            </a:r>
            <a:endParaRPr sz="1800">
              <a:solidFill>
                <a:schemeClr val="dk2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Storing (meta)data in standard formats</a:t>
            </a:r>
            <a:endParaRPr sz="19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If using proprietary software, export your data in a standard format that can be opened by other programs</a:t>
            </a:r>
            <a:endParaRPr sz="1700">
              <a:solidFill>
                <a:schemeClr val="dk2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Using ontologies/controlled vocabularies to tag your data</a:t>
            </a:r>
            <a:endParaRPr sz="19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Ontologies have structure and standardized descriptions, so all researchers and computers know what is in your (meta)data</a:t>
            </a:r>
            <a:endParaRPr sz="17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This also makes your data more Findable</a:t>
            </a:r>
            <a:endParaRPr sz="1700">
              <a:solidFill>
                <a:schemeClr val="dk2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Using standardized language to describe your data when writing/presenting</a:t>
            </a:r>
            <a:endParaRPr sz="19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Jargon is a large barrier to entry for people from even slightly different fields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R</a:t>
            </a:r>
            <a:r>
              <a:rPr lang="en">
                <a:solidFill>
                  <a:srgbClr val="4A86E8"/>
                </a:solidFill>
              </a:rPr>
              <a:t>eusable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282000" y="966825"/>
            <a:ext cx="8580000" cy="3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R1. (Meta)data are richly described with a plurality of accurate and relevant attributes</a:t>
            </a:r>
            <a:endParaRPr sz="20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R1.1 (Meta)data are released with a clear and accessible data usage license</a:t>
            </a:r>
            <a:endParaRPr sz="17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R1.2 (Meta)data are associated with detailed provenance</a:t>
            </a:r>
            <a:endParaRPr sz="17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R1.3 (Meta)data meet domain-relevant community standards</a:t>
            </a:r>
            <a:endParaRPr sz="17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R</a:t>
            </a:r>
            <a:r>
              <a:rPr lang="en">
                <a:solidFill>
                  <a:srgbClr val="4A86E8"/>
                </a:solidFill>
              </a:rPr>
              <a:t>eusable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368875" y="943925"/>
            <a:ext cx="8408400" cy="3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Individuals are responsible for</a:t>
            </a:r>
            <a:endParaRPr sz="1800">
              <a:solidFill>
                <a:schemeClr val="dk2"/>
              </a:solidFill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Ensuring that other researchers know how your data can be used</a:t>
            </a:r>
            <a:endParaRPr sz="19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Release your data with a usage license</a:t>
            </a:r>
            <a:endParaRPr sz="1600">
              <a:solidFill>
                <a:schemeClr val="dk2"/>
              </a:solidFill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It should be clear how each piece of (meta)data was produced (detailed provenance)</a:t>
            </a:r>
            <a:endParaRPr sz="19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Another researcher should be able to tell where each piece of data originated</a:t>
            </a:r>
            <a:endParaRPr sz="1600">
              <a:solidFill>
                <a:schemeClr val="dk2"/>
              </a:solidFill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Making (meta)data available in a common, expected format</a:t>
            </a:r>
            <a:endParaRPr sz="19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The more similar datasets are, the better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Potential obstacles to FAIR data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517775" y="943925"/>
            <a:ext cx="8314500" cy="3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THERE ARE MANY!!!  Some Examples:</a:t>
            </a:r>
            <a:endParaRPr sz="18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 b="1">
                <a:solidFill>
                  <a:schemeClr val="dk2"/>
                </a:solidFill>
              </a:rPr>
              <a:t>Findable:</a:t>
            </a:r>
            <a:r>
              <a:rPr lang="en" sz="1600">
                <a:solidFill>
                  <a:schemeClr val="dk2"/>
                </a:solidFill>
              </a:rPr>
              <a:t> 		No universal search engine for all data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 b="1">
                <a:solidFill>
                  <a:schemeClr val="dk2"/>
                </a:solidFill>
              </a:rPr>
              <a:t>Accessible:</a:t>
            </a:r>
            <a:r>
              <a:rPr lang="en" sz="1600">
                <a:solidFill>
                  <a:schemeClr val="dk2"/>
                </a:solidFill>
              </a:rPr>
              <a:t> 		So much data…how can we keep it available?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 b="1">
                <a:solidFill>
                  <a:schemeClr val="dk2"/>
                </a:solidFill>
              </a:rPr>
              <a:t>Interoperable:</a:t>
            </a:r>
            <a:r>
              <a:rPr lang="en" sz="1600">
                <a:solidFill>
                  <a:schemeClr val="dk2"/>
                </a:solidFill>
              </a:rPr>
              <a:t> 	Proprietary software formats limit universal access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 b="1">
                <a:solidFill>
                  <a:schemeClr val="dk2"/>
                </a:solidFill>
              </a:rPr>
              <a:t>Reusable:</a:t>
            </a:r>
            <a:r>
              <a:rPr lang="en" sz="1600">
                <a:solidFill>
                  <a:schemeClr val="dk2"/>
                </a:solidFill>
              </a:rPr>
              <a:t> 		Incomplete metadata</a:t>
            </a:r>
            <a:endParaRPr sz="16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Can you think of more?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311700" y="1805250"/>
            <a:ext cx="8520600" cy="18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920" b="1">
                <a:solidFill>
                  <a:srgbClr val="4A86E8"/>
                </a:solidFill>
              </a:rPr>
              <a:t>FAIRness </a:t>
            </a:r>
            <a:endParaRPr sz="392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920" b="1">
                <a:solidFill>
                  <a:srgbClr val="4A86E8"/>
                </a:solidFill>
              </a:rPr>
              <a:t>Metrics</a:t>
            </a:r>
            <a:endParaRPr sz="392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920" b="1">
              <a:solidFill>
                <a:srgbClr val="4A86E8"/>
              </a:solidFill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A86E8"/>
                </a:solidFill>
              </a:rPr>
              <a:t>Why FAIRness metrics?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517775" y="943925"/>
            <a:ext cx="8314500" cy="3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 FAIR principles are aspirational</a:t>
            </a:r>
            <a:endParaRPr sz="18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They do not strictly define how to achieve a state of “FAIRness”.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They describe a continuum of features, attributes, and behaviors that will move a digital resource closer to that goal.</a:t>
            </a:r>
            <a:endParaRPr sz="16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FAIRness metrics (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https://github.com/FAIRMetrics/Metrics</a:t>
            </a:r>
            <a:r>
              <a:rPr lang="en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Provides the qualitative and quantitative ways to measure the FAIRness of a digital resource.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(https://www.nature.com/articles/sdata2018118)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A86E8"/>
                </a:solidFill>
              </a:rPr>
              <a:t>The quality of a FAIR metric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517775" y="943925"/>
            <a:ext cx="8314500" cy="3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b="1">
                <a:solidFill>
                  <a:schemeClr val="dk2"/>
                </a:solidFill>
              </a:rPr>
              <a:t>Clear: </a:t>
            </a:r>
            <a:r>
              <a:rPr lang="en" sz="1800">
                <a:solidFill>
                  <a:schemeClr val="dk2"/>
                </a:solidFill>
              </a:rPr>
              <a:t>anyone can understand the purpose of the metric.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b="1">
                <a:solidFill>
                  <a:schemeClr val="dk2"/>
                </a:solidFill>
              </a:rPr>
              <a:t>Realistic: </a:t>
            </a:r>
            <a:r>
              <a:rPr lang="en" sz="1800">
                <a:solidFill>
                  <a:schemeClr val="dk2"/>
                </a:solidFill>
              </a:rPr>
              <a:t>it should be simple enough for a resource to comply.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b="1">
                <a:solidFill>
                  <a:schemeClr val="dk2"/>
                </a:solidFill>
              </a:rPr>
              <a:t>Discriminating:</a:t>
            </a:r>
            <a:r>
              <a:rPr lang="en" sz="1800">
                <a:solidFill>
                  <a:schemeClr val="dk2"/>
                </a:solidFill>
              </a:rPr>
              <a:t> it should measure something important for FAIRness, distinguish the degree to which that resource meets that objective, and be able to provide instruction as to what would maximize that value.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b="1">
                <a:solidFill>
                  <a:schemeClr val="dk2"/>
                </a:solidFill>
              </a:rPr>
              <a:t>Measurable:</a:t>
            </a:r>
            <a:r>
              <a:rPr lang="en" sz="1800">
                <a:solidFill>
                  <a:schemeClr val="dk2"/>
                </a:solidFill>
              </a:rPr>
              <a:t> the assessment can be made in an objective, quantitative, machine-interpretable, scalable, and reproducible manner.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b="1">
                <a:solidFill>
                  <a:schemeClr val="dk2"/>
                </a:solidFill>
              </a:rPr>
              <a:t>Universal:</a:t>
            </a:r>
            <a:r>
              <a:rPr lang="en" sz="1800">
                <a:solidFill>
                  <a:schemeClr val="dk2"/>
                </a:solidFill>
              </a:rPr>
              <a:t> it should be applicable to all digital resources.</a:t>
            </a: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(https://www.nature.com/articles/sdata2018118)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FAIRness Maturity Indicator</a:t>
            </a:r>
            <a:r>
              <a:rPr lang="en" b="1">
                <a:solidFill>
                  <a:srgbClr val="4A86E8"/>
                </a:solidFill>
              </a:rPr>
              <a:t> </a:t>
            </a:r>
            <a:r>
              <a:rPr lang="en">
                <a:solidFill>
                  <a:srgbClr val="4A86E8"/>
                </a:solidFill>
              </a:rPr>
              <a:t>-</a:t>
            </a:r>
            <a:r>
              <a:rPr lang="en" b="1">
                <a:solidFill>
                  <a:srgbClr val="4A86E8"/>
                </a:solidFill>
              </a:rPr>
              <a:t> F</a:t>
            </a:r>
            <a:r>
              <a:rPr lang="en">
                <a:solidFill>
                  <a:srgbClr val="4A86E8"/>
                </a:solidFill>
              </a:rPr>
              <a:t>indable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449100" y="866575"/>
            <a:ext cx="8383200" cy="3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F1. (Meta)data are assigned a globally unique and persistent identifier</a:t>
            </a:r>
            <a:endParaRPr sz="2100">
              <a:solidFill>
                <a:schemeClr val="dk2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 b="1">
                <a:solidFill>
                  <a:schemeClr val="dk2"/>
                </a:solidFill>
              </a:rPr>
              <a:t>Identifier Uniqueness</a:t>
            </a:r>
            <a:r>
              <a:rPr lang="en" sz="1800">
                <a:solidFill>
                  <a:schemeClr val="dk2"/>
                </a:solidFill>
              </a:rPr>
              <a:t> (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Gen2_MI_F1A</a:t>
            </a:r>
            <a:r>
              <a:rPr lang="en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 b="1">
                <a:solidFill>
                  <a:schemeClr val="dk2"/>
                </a:solidFill>
              </a:rPr>
              <a:t>Identifier Persistence</a:t>
            </a:r>
            <a:r>
              <a:rPr lang="en" sz="1800">
                <a:solidFill>
                  <a:schemeClr val="dk2"/>
                </a:solidFill>
              </a:rPr>
              <a:t> (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Gen2_MI_F1B</a:t>
            </a:r>
            <a:r>
              <a:rPr lang="en" sz="1800">
                <a:solidFill>
                  <a:schemeClr val="dk2"/>
                </a:solidFill>
              </a:rPr>
              <a:t>)</a:t>
            </a:r>
            <a:endParaRPr sz="1700">
              <a:solidFill>
                <a:schemeClr val="dk2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F2. Data are described with rich metadata</a:t>
            </a:r>
            <a:endParaRPr sz="2000">
              <a:solidFill>
                <a:schemeClr val="dk2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 b="1">
                <a:solidFill>
                  <a:schemeClr val="dk2"/>
                </a:solidFill>
              </a:rPr>
              <a:t>Structured Metadata</a:t>
            </a:r>
            <a:r>
              <a:rPr lang="en" sz="1800">
                <a:solidFill>
                  <a:schemeClr val="dk2"/>
                </a:solidFill>
              </a:rPr>
              <a:t> (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Gen2_MI_F2A</a:t>
            </a:r>
            <a:r>
              <a:rPr lang="en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 b="1">
                <a:solidFill>
                  <a:schemeClr val="dk2"/>
                </a:solidFill>
              </a:rPr>
              <a:t>Grounded Metadata</a:t>
            </a:r>
            <a:r>
              <a:rPr lang="en" sz="1800">
                <a:solidFill>
                  <a:schemeClr val="dk2"/>
                </a:solidFill>
              </a:rPr>
              <a:t> (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Gen2_MI_F2B</a:t>
            </a:r>
            <a:r>
              <a:rPr lang="en" sz="1800">
                <a:solidFill>
                  <a:schemeClr val="dk2"/>
                </a:solidFill>
              </a:rPr>
              <a:t>) </a:t>
            </a:r>
            <a:endParaRPr sz="1800">
              <a:solidFill>
                <a:schemeClr val="dk2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F3. Metadata clearly and explicitly includes the identifier of the data they describe</a:t>
            </a:r>
            <a:endParaRPr sz="2000">
              <a:solidFill>
                <a:schemeClr val="dk2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 b="1">
                <a:solidFill>
                  <a:schemeClr val="dk2"/>
                </a:solidFill>
              </a:rPr>
              <a:t>Use of GUIDs in metadata</a:t>
            </a:r>
            <a:r>
              <a:rPr lang="en" sz="1800">
                <a:solidFill>
                  <a:schemeClr val="dk2"/>
                </a:solidFill>
              </a:rPr>
              <a:t> (</a:t>
            </a:r>
            <a:r>
              <a:rPr lang="en" sz="1800" u="sng">
                <a:solidFill>
                  <a:schemeClr val="hlink"/>
                </a:solidFill>
                <a:hlinkClick r:id="rId8"/>
              </a:rPr>
              <a:t>Gen2_MI_F3</a:t>
            </a:r>
            <a:r>
              <a:rPr lang="en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F4. (Meta)data are registered or indexed in a searchable resource</a:t>
            </a:r>
            <a:endParaRPr sz="2000">
              <a:solidFill>
                <a:schemeClr val="dk2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 b="1">
                <a:solidFill>
                  <a:schemeClr val="dk2"/>
                </a:solidFill>
              </a:rPr>
              <a:t>Metadata indexed in a searchable resource</a:t>
            </a:r>
            <a:r>
              <a:rPr lang="en" sz="1800">
                <a:solidFill>
                  <a:schemeClr val="dk2"/>
                </a:solidFill>
              </a:rPr>
              <a:t> (</a:t>
            </a:r>
            <a:r>
              <a:rPr lang="en" sz="1800" u="sng">
                <a:solidFill>
                  <a:schemeClr val="hlink"/>
                </a:solidFill>
                <a:hlinkClick r:id="rId9"/>
              </a:rPr>
              <a:t>Gen2_MI_F4</a:t>
            </a:r>
            <a:r>
              <a:rPr lang="en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endParaRPr sz="20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6686550" cy="40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3350" y="385823"/>
            <a:ext cx="3895725" cy="107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3338" y="1276350"/>
            <a:ext cx="389572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23350" y="2291275"/>
            <a:ext cx="40767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23350" y="3392800"/>
            <a:ext cx="3895725" cy="10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FAIRness Maturity Indicator</a:t>
            </a:r>
            <a:r>
              <a:rPr lang="en" b="1">
                <a:solidFill>
                  <a:srgbClr val="4A86E8"/>
                </a:solidFill>
              </a:rPr>
              <a:t> </a:t>
            </a:r>
            <a:r>
              <a:rPr lang="en">
                <a:solidFill>
                  <a:srgbClr val="4A86E8"/>
                </a:solidFill>
              </a:rPr>
              <a:t>- </a:t>
            </a:r>
            <a:r>
              <a:rPr lang="en" b="1">
                <a:solidFill>
                  <a:srgbClr val="4A86E8"/>
                </a:solidFill>
              </a:rPr>
              <a:t>A</a:t>
            </a:r>
            <a:r>
              <a:rPr lang="en">
                <a:solidFill>
                  <a:srgbClr val="4A86E8"/>
                </a:solidFill>
              </a:rPr>
              <a:t>ccessible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449050" y="955375"/>
            <a:ext cx="8225100" cy="3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A1. (Meta)data are retrievable by their identifier using a standardized communications protocol</a:t>
            </a:r>
            <a:endParaRPr sz="230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A1.1 The protocol is open, free, and universally implementable</a:t>
            </a:r>
            <a:endParaRPr sz="1800">
              <a:solidFill>
                <a:schemeClr val="dk2"/>
              </a:solidFill>
            </a:endParaRPr>
          </a:p>
          <a:p>
            <a:pPr marL="137160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</a:pPr>
            <a:r>
              <a:rPr lang="en" sz="1700" b="1">
                <a:solidFill>
                  <a:schemeClr val="dk2"/>
                </a:solidFill>
              </a:rPr>
              <a:t>Open protocol for (meta)data retrieval</a:t>
            </a:r>
            <a:r>
              <a:rPr lang="en" sz="1700">
                <a:solidFill>
                  <a:schemeClr val="dk2"/>
                </a:solidFill>
              </a:rPr>
              <a:t> (</a:t>
            </a:r>
            <a:r>
              <a:rPr lang="en" sz="1700" u="sng">
                <a:solidFill>
                  <a:schemeClr val="hlink"/>
                </a:solidFill>
                <a:hlinkClick r:id="rId4"/>
              </a:rPr>
              <a:t>Gen2_MI_A1.1</a:t>
            </a:r>
            <a:r>
              <a:rPr lang="en" sz="1700">
                <a:solidFill>
                  <a:schemeClr val="dk2"/>
                </a:solidFill>
              </a:rPr>
              <a:t>)</a:t>
            </a:r>
            <a:endParaRPr sz="170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A1.2 The protocol allows for an authentication and authorization procedure, when necessary</a:t>
            </a:r>
            <a:endParaRPr sz="1800">
              <a:solidFill>
                <a:schemeClr val="dk2"/>
              </a:solidFill>
            </a:endParaRPr>
          </a:p>
          <a:p>
            <a:pPr marL="137160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</a:pPr>
            <a:r>
              <a:rPr lang="en" sz="1700" b="1">
                <a:solidFill>
                  <a:schemeClr val="dk2"/>
                </a:solidFill>
              </a:rPr>
              <a:t>Protocol supports authentication/authorization</a:t>
            </a:r>
            <a:r>
              <a:rPr lang="en" sz="1700">
                <a:solidFill>
                  <a:schemeClr val="dk2"/>
                </a:solidFill>
              </a:rPr>
              <a:t> (</a:t>
            </a:r>
            <a:r>
              <a:rPr lang="en" sz="1700" u="sng">
                <a:solidFill>
                  <a:schemeClr val="hlink"/>
                </a:solidFill>
                <a:hlinkClick r:id="rId5"/>
              </a:rPr>
              <a:t>Gen2_MI_A1.2</a:t>
            </a:r>
            <a:r>
              <a:rPr lang="en" sz="1700">
                <a:solidFill>
                  <a:schemeClr val="dk2"/>
                </a:solidFill>
              </a:rPr>
              <a:t>)</a:t>
            </a:r>
            <a:endParaRPr sz="1700">
              <a:solidFill>
                <a:schemeClr val="dk2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A2. Metadata are accessible, even when the data are no longer available</a:t>
            </a:r>
            <a:endParaRPr sz="23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 b="1">
                <a:solidFill>
                  <a:schemeClr val="dk2"/>
                </a:solidFill>
              </a:rPr>
              <a:t>Metadata persistence</a:t>
            </a:r>
            <a:r>
              <a:rPr lang="en" sz="1700">
                <a:solidFill>
                  <a:schemeClr val="dk2"/>
                </a:solidFill>
              </a:rPr>
              <a:t> (</a:t>
            </a:r>
            <a:r>
              <a:rPr lang="en" sz="1700" u="sng">
                <a:solidFill>
                  <a:schemeClr val="hlink"/>
                </a:solidFill>
                <a:hlinkClick r:id="rId6"/>
              </a:rPr>
              <a:t>Gen2_MI_A2</a:t>
            </a:r>
            <a:r>
              <a:rPr lang="en" sz="1700">
                <a:solidFill>
                  <a:schemeClr val="dk2"/>
                </a:solidFill>
              </a:rPr>
              <a:t>)</a:t>
            </a:r>
            <a:endParaRPr sz="1700">
              <a:solidFill>
                <a:schemeClr val="dk2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311700" y="16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FAIRness Maturity Indicator</a:t>
            </a:r>
            <a:r>
              <a:rPr lang="en" b="1">
                <a:solidFill>
                  <a:srgbClr val="4A86E8"/>
                </a:solidFill>
              </a:rPr>
              <a:t> </a:t>
            </a:r>
            <a:r>
              <a:rPr lang="en">
                <a:solidFill>
                  <a:srgbClr val="4A86E8"/>
                </a:solidFill>
              </a:rPr>
              <a:t>- </a:t>
            </a:r>
            <a:r>
              <a:rPr lang="en" b="1">
                <a:solidFill>
                  <a:srgbClr val="4A86E8"/>
                </a:solidFill>
              </a:rPr>
              <a:t>I</a:t>
            </a:r>
            <a:r>
              <a:rPr lang="en">
                <a:solidFill>
                  <a:srgbClr val="4A86E8"/>
                </a:solidFill>
              </a:rPr>
              <a:t>nteroperable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3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3"/>
          <p:cNvSpPr txBox="1"/>
          <p:nvPr/>
        </p:nvSpPr>
        <p:spPr>
          <a:xfrm>
            <a:off x="380325" y="777650"/>
            <a:ext cx="8225100" cy="3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I1. (Meta)data use a formal, accessible, shared, and broadly applicable language for knowledge presentation</a:t>
            </a:r>
            <a:endParaRPr sz="20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 b="1">
                <a:solidFill>
                  <a:schemeClr val="dk2"/>
                </a:solidFill>
              </a:rPr>
              <a:t>Use a Knowledge Representation Language (soft)</a:t>
            </a:r>
            <a:r>
              <a:rPr lang="en" sz="1700">
                <a:solidFill>
                  <a:schemeClr val="dk2"/>
                </a:solidFill>
              </a:rPr>
              <a:t> (</a:t>
            </a:r>
            <a:r>
              <a:rPr lang="en" sz="1700" u="sng">
                <a:solidFill>
                  <a:schemeClr val="hlink"/>
                </a:solidFill>
                <a:hlinkClick r:id="rId4"/>
              </a:rPr>
              <a:t>Gen2_MI_I1A</a:t>
            </a:r>
            <a:r>
              <a:rPr lang="en" sz="1700">
                <a:solidFill>
                  <a:schemeClr val="dk2"/>
                </a:solidFill>
              </a:rPr>
              <a:t>)</a:t>
            </a:r>
            <a:endParaRPr sz="17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 b="1">
                <a:solidFill>
                  <a:schemeClr val="dk2"/>
                </a:solidFill>
              </a:rPr>
              <a:t>Use a Knowledge Representation Language (strict)</a:t>
            </a:r>
            <a:r>
              <a:rPr lang="en" sz="1700">
                <a:solidFill>
                  <a:schemeClr val="dk2"/>
                </a:solidFill>
              </a:rPr>
              <a:t> (</a:t>
            </a:r>
            <a:r>
              <a:rPr lang="en" sz="1700" u="sng">
                <a:solidFill>
                  <a:schemeClr val="hlink"/>
                </a:solidFill>
                <a:hlinkClick r:id="rId5"/>
              </a:rPr>
              <a:t>Gen2_MI_I1B</a:t>
            </a:r>
            <a:r>
              <a:rPr lang="en" sz="1700">
                <a:solidFill>
                  <a:schemeClr val="dk2"/>
                </a:solidFill>
              </a:rPr>
              <a:t>) </a:t>
            </a:r>
            <a:endParaRPr sz="1700">
              <a:solidFill>
                <a:schemeClr val="dk2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I2. (Meta)data use vocabularies that follow FAIR principles</a:t>
            </a:r>
            <a:endParaRPr sz="20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 b="1">
                <a:solidFill>
                  <a:schemeClr val="dk2"/>
                </a:solidFill>
              </a:rPr>
              <a:t>Uses FAIR Vocabularies (loose)</a:t>
            </a:r>
            <a:r>
              <a:rPr lang="en" sz="1700">
                <a:solidFill>
                  <a:schemeClr val="dk2"/>
                </a:solidFill>
              </a:rPr>
              <a:t> (</a:t>
            </a:r>
            <a:r>
              <a:rPr lang="en" sz="1700" u="sng">
                <a:solidFill>
                  <a:schemeClr val="hlink"/>
                </a:solidFill>
                <a:hlinkClick r:id="rId6"/>
              </a:rPr>
              <a:t>Gen2_MI_I2A</a:t>
            </a:r>
            <a:r>
              <a:rPr lang="en" sz="1700">
                <a:solidFill>
                  <a:schemeClr val="dk2"/>
                </a:solidFill>
              </a:rPr>
              <a:t>)</a:t>
            </a:r>
            <a:endParaRPr sz="17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 b="1">
                <a:solidFill>
                  <a:schemeClr val="dk2"/>
                </a:solidFill>
              </a:rPr>
              <a:t>Uses FAIR Vocabularies (strict)</a:t>
            </a:r>
            <a:r>
              <a:rPr lang="en" sz="1700">
                <a:solidFill>
                  <a:schemeClr val="dk2"/>
                </a:solidFill>
              </a:rPr>
              <a:t> (</a:t>
            </a:r>
            <a:r>
              <a:rPr lang="en" sz="1700" u="sng">
                <a:solidFill>
                  <a:schemeClr val="hlink"/>
                </a:solidFill>
                <a:hlinkClick r:id="rId7"/>
              </a:rPr>
              <a:t>Gen2_MI_I2B</a:t>
            </a:r>
            <a:r>
              <a:rPr lang="en" sz="1700">
                <a:solidFill>
                  <a:schemeClr val="dk2"/>
                </a:solidFill>
              </a:rPr>
              <a:t>)</a:t>
            </a:r>
            <a:endParaRPr sz="1700">
              <a:solidFill>
                <a:schemeClr val="dk2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I3. (Meta)data include qualified references to other (meta)data</a:t>
            </a:r>
            <a:endParaRPr sz="20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 b="1">
                <a:solidFill>
                  <a:schemeClr val="dk2"/>
                </a:solidFill>
              </a:rPr>
              <a:t>Qualified outward links</a:t>
            </a:r>
            <a:r>
              <a:rPr lang="en" sz="1700">
                <a:solidFill>
                  <a:schemeClr val="dk2"/>
                </a:solidFill>
              </a:rPr>
              <a:t> (</a:t>
            </a:r>
            <a:r>
              <a:rPr lang="en" sz="1700" u="sng">
                <a:solidFill>
                  <a:schemeClr val="hlink"/>
                </a:solidFill>
                <a:hlinkClick r:id="rId8"/>
              </a:rPr>
              <a:t>Gen2_MI_I3</a:t>
            </a:r>
            <a:r>
              <a:rPr lang="en" sz="1700">
                <a:solidFill>
                  <a:schemeClr val="dk2"/>
                </a:solidFill>
              </a:rPr>
              <a:t>)</a:t>
            </a:r>
            <a:endParaRPr sz="17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FAIRness Maturity Indicator</a:t>
            </a:r>
            <a:r>
              <a:rPr lang="en" b="1">
                <a:solidFill>
                  <a:srgbClr val="4A86E8"/>
                </a:solidFill>
              </a:rPr>
              <a:t> </a:t>
            </a:r>
            <a:r>
              <a:rPr lang="en">
                <a:solidFill>
                  <a:srgbClr val="4A86E8"/>
                </a:solidFill>
              </a:rPr>
              <a:t>- </a:t>
            </a:r>
            <a:r>
              <a:rPr lang="en" b="1">
                <a:solidFill>
                  <a:srgbClr val="4A86E8"/>
                </a:solidFill>
              </a:rPr>
              <a:t>R</a:t>
            </a:r>
            <a:r>
              <a:rPr lang="en">
                <a:solidFill>
                  <a:srgbClr val="4A86E8"/>
                </a:solidFill>
              </a:rPr>
              <a:t>eusable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4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282000" y="966825"/>
            <a:ext cx="8580000" cy="3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R1. (Meta)data are richly described with a plurality of accurate and relevant attributes</a:t>
            </a:r>
            <a:endParaRPr sz="20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R1.1 (Meta)data are released with a clear and accessible data usage license</a:t>
            </a:r>
            <a:endParaRPr sz="1700">
              <a:solidFill>
                <a:schemeClr val="dk2"/>
              </a:solidFill>
            </a:endParaRPr>
          </a:p>
          <a:p>
            <a:pPr marL="1371600" lvl="2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</a:pPr>
            <a:r>
              <a:rPr lang="en" sz="1700" b="1">
                <a:solidFill>
                  <a:schemeClr val="dk2"/>
                </a:solidFill>
              </a:rPr>
              <a:t>Metadata contains link to license</a:t>
            </a:r>
            <a:r>
              <a:rPr lang="en" sz="1700">
                <a:solidFill>
                  <a:schemeClr val="dk2"/>
                </a:solidFill>
              </a:rPr>
              <a:t> (</a:t>
            </a:r>
            <a:r>
              <a:rPr lang="en" sz="1700" u="sng">
                <a:solidFill>
                  <a:schemeClr val="hlink"/>
                </a:solidFill>
                <a:hlinkClick r:id="rId4"/>
              </a:rPr>
              <a:t>Gen2_MI_R1.1</a:t>
            </a:r>
            <a:r>
              <a:rPr lang="en" sz="1700">
                <a:solidFill>
                  <a:schemeClr val="dk2"/>
                </a:solidFill>
              </a:rPr>
              <a:t>)</a:t>
            </a:r>
            <a:endParaRPr sz="17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R1.2 (Meta)data are associated with detailed provenance</a:t>
            </a:r>
            <a:endParaRPr sz="1700">
              <a:solidFill>
                <a:schemeClr val="dk2"/>
              </a:solidFill>
            </a:endParaRPr>
          </a:p>
          <a:p>
            <a:pPr marL="1371600" lvl="2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</a:pPr>
            <a:r>
              <a:rPr lang="en" sz="1700" b="1">
                <a:solidFill>
                  <a:schemeClr val="dk2"/>
                </a:solidFill>
              </a:rPr>
              <a:t>Detailed Provenance</a:t>
            </a:r>
            <a:r>
              <a:rPr lang="en" sz="1700">
                <a:solidFill>
                  <a:schemeClr val="dk2"/>
                </a:solidFill>
              </a:rPr>
              <a:t> (</a:t>
            </a:r>
            <a:r>
              <a:rPr lang="en" sz="1700" u="sng">
                <a:solidFill>
                  <a:schemeClr val="hlink"/>
                </a:solidFill>
                <a:hlinkClick r:id="rId5"/>
              </a:rPr>
              <a:t>FM-R1.2</a:t>
            </a:r>
            <a:r>
              <a:rPr lang="en" sz="1700">
                <a:solidFill>
                  <a:schemeClr val="dk2"/>
                </a:solidFill>
              </a:rPr>
              <a:t>)</a:t>
            </a:r>
            <a:endParaRPr sz="17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R1.3 (Meta)data meet domain-relevant community standards</a:t>
            </a:r>
            <a:endParaRPr sz="1700">
              <a:solidFill>
                <a:schemeClr val="dk2"/>
              </a:solidFill>
            </a:endParaRPr>
          </a:p>
          <a:p>
            <a:pPr marL="1371600" lvl="2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</a:pPr>
            <a:r>
              <a:rPr lang="en" sz="1700" b="1">
                <a:solidFill>
                  <a:schemeClr val="dk2"/>
                </a:solidFill>
              </a:rPr>
              <a:t>Meets Community Standards</a:t>
            </a:r>
            <a:r>
              <a:rPr lang="en" sz="1700">
                <a:solidFill>
                  <a:schemeClr val="dk2"/>
                </a:solidFill>
              </a:rPr>
              <a:t> (</a:t>
            </a:r>
            <a:r>
              <a:rPr lang="en" sz="1700" u="sng">
                <a:solidFill>
                  <a:schemeClr val="hlink"/>
                </a:solidFill>
                <a:hlinkClick r:id="rId6"/>
              </a:rPr>
              <a:t>FM-R1.3)</a:t>
            </a:r>
            <a:endParaRPr sz="17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311700" y="1391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FAIR Evaluation Services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5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5"/>
          <p:cNvSpPr txBox="1"/>
          <p:nvPr/>
        </p:nvSpPr>
        <p:spPr>
          <a:xfrm>
            <a:off x="282000" y="746975"/>
            <a:ext cx="8580000" cy="37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b="1">
                <a:solidFill>
                  <a:schemeClr val="dk2"/>
                </a:solidFill>
              </a:rPr>
              <a:t>Purpose:</a:t>
            </a:r>
            <a:endParaRPr sz="1800" b="1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Helps evaluate the FAIRness (Findable, Accessible, Interoperable, Reusable) of digital resources.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b="1">
                <a:solidFill>
                  <a:schemeClr val="dk2"/>
                </a:solidFill>
              </a:rPr>
              <a:t>Functionality: </a:t>
            </a:r>
            <a:endParaRPr sz="1800" b="1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Assesses a resource based on FAIR metrics associated with each FAIR principle.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b="1">
                <a:solidFill>
                  <a:schemeClr val="dk2"/>
                </a:solidFill>
              </a:rPr>
              <a:t>Benefits: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Researchers and data providers can utilize the FAIR Evaluator to identify areas for improvement in making their data more findable, accessible, interoperable, and reusable.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Available at </a:t>
            </a:r>
            <a:r>
              <a:rPr lang="en" sz="1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https://fairsharing.github.io/FAIR-Evaluator-FrontEnd/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5"/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>
                <a:solidFill>
                  <a:schemeClr val="accent1"/>
                </a:solidFill>
              </a:rPr>
              <a:t>References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29" name="Google Shape;429;p25"/>
          <p:cNvSpPr txBox="1"/>
          <p:nvPr/>
        </p:nvSpPr>
        <p:spPr>
          <a:xfrm>
            <a:off x="223350" y="1205237"/>
            <a:ext cx="8697300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mtClean="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24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5600" y="200620"/>
            <a:ext cx="607800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5663" y="92025"/>
            <a:ext cx="6213399" cy="399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6625" y="4168897"/>
            <a:ext cx="4591475" cy="5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2014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What is the goal of FAIR data?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471975" y="840825"/>
            <a:ext cx="8305200" cy="3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FAIR was introduced in a 2016 paper to improve the Findability, Accessibility, Interoperability, and Reusability of digital data </a:t>
            </a:r>
            <a:br>
              <a:rPr lang="en" sz="2000">
                <a:solidFill>
                  <a:schemeClr val="dk2"/>
                </a:solidFill>
              </a:rPr>
            </a:br>
            <a:r>
              <a:rPr lang="en" sz="2000">
                <a:solidFill>
                  <a:schemeClr val="dk2"/>
                </a:solidFill>
              </a:rPr>
              <a:t>(Wilkinson et al. 2016)</a:t>
            </a:r>
            <a:endParaRPr sz="2000">
              <a:solidFill>
                <a:schemeClr val="dk2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Broadly, the goal is to make data more freely available and usable</a:t>
            </a:r>
            <a:endParaRPr sz="2000">
              <a:solidFill>
                <a:schemeClr val="dk2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More narrowly, there is great benefit for the individual researcher</a:t>
            </a:r>
            <a:endParaRPr sz="200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If your data is easy to use, more people will use it</a:t>
            </a:r>
            <a:endParaRPr sz="180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(Which means more citations)</a:t>
            </a:r>
            <a:endParaRPr sz="18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5476875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F</a:t>
            </a:r>
            <a:r>
              <a:rPr lang="en">
                <a:solidFill>
                  <a:srgbClr val="4A86E8"/>
                </a:solidFill>
              </a:rPr>
              <a:t>indable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300" y="938800"/>
            <a:ext cx="851535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What is Metadata?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506325" y="829375"/>
            <a:ext cx="8099100" cy="3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Data that describes your data</a:t>
            </a:r>
            <a:endParaRPr sz="18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Any data you collect along the way that is not the “main” data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One person’s data is another person’s metadata</a:t>
            </a:r>
            <a:endParaRPr sz="16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Examples:</a:t>
            </a:r>
            <a:endParaRPr sz="18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Sampling locations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Bacterial strain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Sequencing platform and statistics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Assay type and conditions (Lab Methods)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Analysis type and parameters (Analysis Methods)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F</a:t>
            </a:r>
            <a:r>
              <a:rPr lang="en">
                <a:solidFill>
                  <a:srgbClr val="4A86E8"/>
                </a:solidFill>
              </a:rPr>
              <a:t>indable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449050" y="955375"/>
            <a:ext cx="8383200" cy="3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F1. (Meta)data are assigned a globally unique and persistent identifier</a:t>
            </a:r>
            <a:endParaRPr sz="23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2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F2. Data are described with rich metadata</a:t>
            </a:r>
            <a:endParaRPr sz="22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2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F3. Metadata clearly and explicitly includes the identifier of the data they describe</a:t>
            </a:r>
            <a:endParaRPr sz="22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2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F4. (Meta)data are registered or indexed in a searchable resource</a:t>
            </a:r>
            <a:endParaRPr sz="22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A</a:t>
            </a:r>
            <a:r>
              <a:rPr lang="en">
                <a:solidFill>
                  <a:srgbClr val="4A86E8"/>
                </a:solidFill>
              </a:rPr>
              <a:t>ccessible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449050" y="955375"/>
            <a:ext cx="8225100" cy="3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A1. (Meta)data are retrievable by their identifier using a standardized communications protocol</a:t>
            </a:r>
            <a:endParaRPr sz="230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A1.1 The protocol is open, free, and universally implementable</a:t>
            </a:r>
            <a:endParaRPr sz="180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A1.2 The protocol allows for an authentication and authorization procedure, when necessary</a:t>
            </a:r>
            <a:endParaRPr sz="1900">
              <a:solidFill>
                <a:schemeClr val="dk2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A2. Metadata are accessible, even when the data are no longer available</a:t>
            </a:r>
            <a:endParaRPr sz="23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1357</Words>
  <Application>Microsoft Macintosh PowerPoint</Application>
  <PresentationFormat>On-screen Show (16:9)</PresentationFormat>
  <Paragraphs>251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Arial</vt:lpstr>
      <vt:lpstr>Simple Light</vt:lpstr>
      <vt:lpstr> Overview of the  FAIR Data Principles </vt:lpstr>
      <vt:lpstr>PowerPoint Presentation</vt:lpstr>
      <vt:lpstr>PowerPoint Presentation</vt:lpstr>
      <vt:lpstr>What is the goal of FAIR data?</vt:lpstr>
      <vt:lpstr>PowerPoint Presentation</vt:lpstr>
      <vt:lpstr>Findable</vt:lpstr>
      <vt:lpstr>What is Metadata?</vt:lpstr>
      <vt:lpstr>Findable</vt:lpstr>
      <vt:lpstr>Accessible</vt:lpstr>
      <vt:lpstr>Accessible</vt:lpstr>
      <vt:lpstr>Interoperable</vt:lpstr>
      <vt:lpstr>Interoperable</vt:lpstr>
      <vt:lpstr>Reusable</vt:lpstr>
      <vt:lpstr>Reusable</vt:lpstr>
      <vt:lpstr>Potential obstacles to FAIR data</vt:lpstr>
      <vt:lpstr>FAIRness  Metrics </vt:lpstr>
      <vt:lpstr>Why FAIRness metrics?</vt:lpstr>
      <vt:lpstr>The quality of a FAIR metric</vt:lpstr>
      <vt:lpstr>FAIRness Maturity Indicator - Findable</vt:lpstr>
      <vt:lpstr>FAIRness Maturity Indicator - Accessible</vt:lpstr>
      <vt:lpstr>FAIRness Maturity Indicator - Interoperable</vt:lpstr>
      <vt:lpstr>FAIRness Maturity Indicator - Reusable</vt:lpstr>
      <vt:lpstr>FAIR Evaluation Services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Chen, Chuming</cp:lastModifiedBy>
  <cp:revision>1</cp:revision>
  <dcterms:modified xsi:type="dcterms:W3CDTF">2025-03-13T14:51:15Z</dcterms:modified>
</cp:coreProperties>
</file>