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51"/>
    <p:restoredTop sz="94637"/>
  </p:normalViewPr>
  <p:slideViewPr>
    <p:cSldViewPr snapToGrid="0">
      <p:cViewPr varScale="1">
        <p:scale>
          <a:sx n="125" d="100"/>
          <a:sy n="125" d="100"/>
        </p:scale>
        <p:origin x="632" y="1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270fbf5b79_0_8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270fbf5b7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0ef4d04600_0_6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0ef4d04600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0ef4d04600_0_4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0ef4d0460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0ef4d04600_0_7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0ef4d04600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0ef4d04600_0_8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0ef4d04600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0ef4d04600_0_9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0ef4d04600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0ef4d04600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0ef4d04600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0ef4d04600_0_1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0ef4d04600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0ef4d04600_0_1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0ef4d0460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0ef4d04600_0_14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0ef4d04600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0ef4d04600_0_15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0ef4d04600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0a9a1211fb_0_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0a9a1211f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0ef4d04600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0ef4d04600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0ef4d04600_0_17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0ef4d04600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0ef4d04600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0ef4d04600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0ef4d04600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0ef4d04600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0ef4d04600_0_20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0ef4d04600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0ef4d04600_0_21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0ef4d04600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5" name="Google Shape;42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endParaRPr sz="700">
              <a:solidFill>
                <a:schemeClr val="dk1"/>
              </a:solidFill>
            </a:endParaRPr>
          </a:p>
          <a:p>
            <a:pPr marL="0" lvl="0" indent="0" algn="l" rtl="0">
              <a:lnSpc>
                <a:spcPct val="115000"/>
              </a:lnSpc>
              <a:spcBef>
                <a:spcPts val="0"/>
              </a:spcBef>
              <a:spcAft>
                <a:spcPts val="0"/>
              </a:spcAft>
              <a:buSzPts val="1400"/>
              <a:buNone/>
            </a:pPr>
            <a:endParaRPr sz="700">
              <a:solidFill>
                <a:schemeClr val="dk1"/>
              </a:solidFill>
            </a:endParaRPr>
          </a:p>
          <a:p>
            <a:pPr marL="0" lvl="0" indent="0" algn="l" rtl="0">
              <a:lnSpc>
                <a:spcPct val="115000"/>
              </a:lnSpc>
              <a:spcBef>
                <a:spcPts val="0"/>
              </a:spcBef>
              <a:spcAft>
                <a:spcPts val="0"/>
              </a:spcAft>
              <a:buSzPts val="1400"/>
              <a:buNone/>
            </a:pPr>
            <a:endParaRPr sz="700">
              <a:solidFill>
                <a:schemeClr val="dk1"/>
              </a:solidFill>
            </a:endParaRPr>
          </a:p>
          <a:p>
            <a:pPr marL="0" lvl="0" indent="0" algn="l" rtl="0">
              <a:lnSpc>
                <a:spcPct val="115000"/>
              </a:lnSpc>
              <a:spcBef>
                <a:spcPts val="0"/>
              </a:spcBef>
              <a:spcAft>
                <a:spcPts val="0"/>
              </a:spcAft>
              <a:buSzPts val="1400"/>
              <a:buNone/>
            </a:pPr>
            <a:endParaRPr sz="700">
              <a:solidFill>
                <a:schemeClr val="dk1"/>
              </a:solidFill>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0a9a1211fb_0_3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0a9a1211f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0ef4d04600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0ef4d0460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0ef4d04600_0_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0ef4d0460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0ef4d04600_0_2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0ef4d0460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0ef4d04600_0_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0ef4d0460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0a9a1211fb_0_5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0a9a1211fb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0ef4d04600_0_13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0ef4d04600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8" Type="http://schemas.openxmlformats.org/officeDocument/2006/relationships/hyperlink" Target="https://github.com/cleanlab/cleanvision" TargetMode="External"/><Relationship Id="rId3" Type="http://schemas.openxmlformats.org/officeDocument/2006/relationships/image" Target="../media/image1.png"/><Relationship Id="rId7" Type="http://schemas.openxmlformats.org/officeDocument/2006/relationships/hyperlink" Target="https://github.com/ydataai/ydata-profiling" TargetMode="External"/><Relationship Id="rId12" Type="http://schemas.openxmlformats.org/officeDocument/2006/relationships/hyperlink" Target="https://github.com/stanfordnlp/dspy"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hyperlink" Target="https://github.com/great-expectations/great_expectations" TargetMode="External"/><Relationship Id="rId11" Type="http://schemas.openxmlformats.org/officeDocument/2006/relationships/hyperlink" Target="https://github.com/run-llama/llama_index" TargetMode="External"/><Relationship Id="rId5" Type="http://schemas.openxmlformats.org/officeDocument/2006/relationships/hyperlink" Target="https://github.com/code-kern-ai/refinery" TargetMode="External"/><Relationship Id="rId10" Type="http://schemas.openxmlformats.org/officeDocument/2006/relationships/hyperlink" Target="https://github.com/heartexlabs/label-studio" TargetMode="External"/><Relationship Id="rId4" Type="http://schemas.openxmlformats.org/officeDocument/2006/relationships/hyperlink" Target="https://github.com/cleanlab/cleanlab" TargetMode="External"/><Relationship Id="rId9" Type="http://schemas.openxmlformats.org/officeDocument/2006/relationships/hyperlink" Target="http://albumentation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doi.org/10.1007/978-981-99-6353-9" TargetMode="External"/><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hyperlink" Target="https://dcai.csail.mit.edu/resourc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805250"/>
            <a:ext cx="8520600" cy="185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920" b="1">
                <a:solidFill>
                  <a:srgbClr val="4A86E8"/>
                </a:solidFill>
              </a:rPr>
              <a:t> Model-Centric vs Data-Centric</a:t>
            </a:r>
            <a:endParaRPr sz="3920" b="1">
              <a:solidFill>
                <a:srgbClr val="4A86E8"/>
              </a:solidFill>
            </a:endParaRPr>
          </a:p>
          <a:p>
            <a:pPr marL="0" lvl="0" indent="0" algn="ctr" rtl="0">
              <a:spcBef>
                <a:spcPts val="0"/>
              </a:spcBef>
              <a:spcAft>
                <a:spcPts val="0"/>
              </a:spcAft>
              <a:buSzPts val="990"/>
              <a:buNone/>
            </a:pPr>
            <a:r>
              <a:rPr lang="en" sz="3920" b="1">
                <a:solidFill>
                  <a:srgbClr val="4A86E8"/>
                </a:solidFill>
              </a:rPr>
              <a:t>AI/ML</a:t>
            </a:r>
            <a:endParaRPr sz="3920" b="1">
              <a:solidFill>
                <a:srgbClr val="4A86E8"/>
              </a:solidFill>
            </a:endParaRPr>
          </a:p>
          <a:p>
            <a:pPr marL="0" lvl="0" indent="0" algn="ctr" rtl="0">
              <a:spcBef>
                <a:spcPts val="0"/>
              </a:spcBef>
              <a:spcAft>
                <a:spcPts val="0"/>
              </a:spcAft>
              <a:buSzPts val="990"/>
              <a:buNone/>
            </a:pPr>
            <a:endParaRPr sz="3920" b="1">
              <a:solidFill>
                <a:srgbClr val="4A86E8"/>
              </a:solidFill>
            </a:endParaRPr>
          </a:p>
        </p:txBody>
      </p:sp>
      <p:pic>
        <p:nvPicPr>
          <p:cNvPr id="55" name="Google Shape;55;p1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56" name="Google Shape;56;p13"/>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a:t>
            </a:fld>
            <a:endParaRPr>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A86E8"/>
                </a:solidFill>
              </a:rPr>
              <a:t>Lifecycle of Model-Centric and Data-Centric AI/ML</a:t>
            </a:r>
            <a:endParaRPr>
              <a:solidFill>
                <a:srgbClr val="4A86E8"/>
              </a:solidFill>
            </a:endParaRPr>
          </a:p>
        </p:txBody>
      </p:sp>
      <p:pic>
        <p:nvPicPr>
          <p:cNvPr id="131" name="Google Shape;131;p2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32" name="Google Shape;132;p22"/>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10</a:t>
            </a:fld>
            <a:endParaRPr>
              <a:solidFill>
                <a:schemeClr val="lt1"/>
              </a:solidFill>
              <a:latin typeface="Arial"/>
              <a:ea typeface="Arial"/>
              <a:cs typeface="Arial"/>
              <a:sym typeface="Arial"/>
            </a:endParaRPr>
          </a:p>
        </p:txBody>
      </p:sp>
      <p:sp>
        <p:nvSpPr>
          <p:cNvPr id="133" name="Google Shape;133;p22"/>
          <p:cNvSpPr txBox="1"/>
          <p:nvPr/>
        </p:nvSpPr>
        <p:spPr>
          <a:xfrm>
            <a:off x="475200" y="4418625"/>
            <a:ext cx="8193600" cy="29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2"/>
                </a:solidFill>
              </a:rPr>
              <a:t>(Jarrahi et al., 2023, Communications of the ACM, https://doi.org/10.1145/3571724)</a:t>
            </a:r>
            <a:endParaRPr sz="1200">
              <a:solidFill>
                <a:schemeClr val="dk2"/>
              </a:solidFill>
            </a:endParaRPr>
          </a:p>
          <a:p>
            <a:pPr marL="0" lvl="0" indent="0" algn="l" rtl="0">
              <a:spcBef>
                <a:spcPts val="0"/>
              </a:spcBef>
              <a:spcAft>
                <a:spcPts val="0"/>
              </a:spcAft>
              <a:buNone/>
            </a:pPr>
            <a:r>
              <a:rPr lang="en" sz="1200">
                <a:solidFill>
                  <a:schemeClr val="dk2"/>
                </a:solidFill>
              </a:rPr>
              <a:t> </a:t>
            </a:r>
            <a:endParaRPr sz="1200">
              <a:solidFill>
                <a:schemeClr val="dk2"/>
              </a:solidFill>
            </a:endParaRPr>
          </a:p>
        </p:txBody>
      </p:sp>
      <p:pic>
        <p:nvPicPr>
          <p:cNvPr id="134" name="Google Shape;134;p22"/>
          <p:cNvPicPr preferRelativeResize="0"/>
          <p:nvPr/>
        </p:nvPicPr>
        <p:blipFill>
          <a:blip r:embed="rId4">
            <a:alphaModFix/>
          </a:blip>
          <a:stretch>
            <a:fillRect/>
          </a:stretch>
        </p:blipFill>
        <p:spPr>
          <a:xfrm>
            <a:off x="201800" y="623075"/>
            <a:ext cx="5328424" cy="3897350"/>
          </a:xfrm>
          <a:prstGeom prst="rect">
            <a:avLst/>
          </a:prstGeom>
          <a:noFill/>
          <a:ln>
            <a:noFill/>
          </a:ln>
        </p:spPr>
      </p:pic>
      <p:sp>
        <p:nvSpPr>
          <p:cNvPr id="135" name="Google Shape;135;p22"/>
          <p:cNvSpPr txBox="1"/>
          <p:nvPr/>
        </p:nvSpPr>
        <p:spPr>
          <a:xfrm>
            <a:off x="5708100" y="623075"/>
            <a:ext cx="3313200" cy="36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rPr>
              <a:t>The prototypical </a:t>
            </a:r>
            <a:r>
              <a:rPr lang="en" sz="1600" b="1">
                <a:solidFill>
                  <a:schemeClr val="dk2"/>
                </a:solidFill>
              </a:rPr>
              <a:t>model-centric</a:t>
            </a:r>
            <a:r>
              <a:rPr lang="en" sz="1600">
                <a:solidFill>
                  <a:schemeClr val="dk2"/>
                </a:solidFill>
              </a:rPr>
              <a:t> approach in developing AI systems leaves little opportunity for systematically and progressively revising and improving data quality.</a:t>
            </a:r>
            <a:endParaRPr sz="1600">
              <a:solidFill>
                <a:schemeClr val="dk2"/>
              </a:solidFill>
            </a:endParaRPr>
          </a:p>
          <a:p>
            <a:pPr marL="0" lvl="0" indent="0" algn="l" rtl="0">
              <a:spcBef>
                <a:spcPts val="0"/>
              </a:spcBef>
              <a:spcAft>
                <a:spcPts val="0"/>
              </a:spcAft>
              <a:buNone/>
            </a:pPr>
            <a:endParaRPr sz="1600">
              <a:solidFill>
                <a:schemeClr val="dk2"/>
              </a:solidFill>
            </a:endParaRPr>
          </a:p>
          <a:p>
            <a:pPr marL="0" lvl="0" indent="0" algn="l" rtl="0">
              <a:spcBef>
                <a:spcPts val="0"/>
              </a:spcBef>
              <a:spcAft>
                <a:spcPts val="0"/>
              </a:spcAft>
              <a:buNone/>
            </a:pPr>
            <a:r>
              <a:rPr lang="en" sz="1600">
                <a:solidFill>
                  <a:schemeClr val="dk2"/>
                </a:solidFill>
              </a:rPr>
              <a:t>In the </a:t>
            </a:r>
            <a:r>
              <a:rPr lang="en" sz="1600" b="1">
                <a:solidFill>
                  <a:schemeClr val="dk2"/>
                </a:solidFill>
              </a:rPr>
              <a:t>data-centric</a:t>
            </a:r>
            <a:r>
              <a:rPr lang="en" sz="1600">
                <a:solidFill>
                  <a:schemeClr val="dk2"/>
                </a:solidFill>
              </a:rPr>
              <a:t> approach, the effectiveness of the AI system is assessed based on both the performance of the model and the quality of the data intertwined with the model. Data and models are both evaluated and refined through numerous iterations.</a:t>
            </a:r>
            <a:endParaRPr sz="16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A86E8"/>
                </a:solidFill>
              </a:rPr>
              <a:t>The Principles of Data-Centric AI/ML</a:t>
            </a:r>
            <a:endParaRPr>
              <a:solidFill>
                <a:srgbClr val="4A86E8"/>
              </a:solidFill>
            </a:endParaRPr>
          </a:p>
        </p:txBody>
      </p:sp>
      <p:pic>
        <p:nvPicPr>
          <p:cNvPr id="141" name="Google Shape;141;p2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2" name="Google Shape;142;p23"/>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11</a:t>
            </a:fld>
            <a:endParaRPr>
              <a:solidFill>
                <a:schemeClr val="lt1"/>
              </a:solidFill>
              <a:latin typeface="Arial"/>
              <a:ea typeface="Arial"/>
              <a:cs typeface="Arial"/>
              <a:sym typeface="Arial"/>
            </a:endParaRPr>
          </a:p>
        </p:txBody>
      </p:sp>
      <p:sp>
        <p:nvSpPr>
          <p:cNvPr id="143" name="Google Shape;143;p23"/>
          <p:cNvSpPr txBox="1"/>
          <p:nvPr/>
        </p:nvSpPr>
        <p:spPr>
          <a:xfrm>
            <a:off x="475200" y="4418625"/>
            <a:ext cx="8193600" cy="29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2"/>
                </a:solidFill>
              </a:rPr>
              <a:t>(Jarrahi et al., 2023, Communications of the ACM, https://doi.org/10.1145/3571724)</a:t>
            </a:r>
            <a:endParaRPr sz="1200">
              <a:solidFill>
                <a:schemeClr val="dk2"/>
              </a:solidFill>
            </a:endParaRPr>
          </a:p>
          <a:p>
            <a:pPr marL="0" lvl="0" indent="0" algn="l" rtl="0">
              <a:spcBef>
                <a:spcPts val="0"/>
              </a:spcBef>
              <a:spcAft>
                <a:spcPts val="0"/>
              </a:spcAft>
              <a:buNone/>
            </a:pPr>
            <a:r>
              <a:rPr lang="en" sz="1200">
                <a:solidFill>
                  <a:schemeClr val="dk2"/>
                </a:solidFill>
              </a:rPr>
              <a:t> </a:t>
            </a:r>
            <a:endParaRPr sz="1200">
              <a:solidFill>
                <a:schemeClr val="dk2"/>
              </a:solidFill>
            </a:endParaRPr>
          </a:p>
        </p:txBody>
      </p:sp>
      <p:pic>
        <p:nvPicPr>
          <p:cNvPr id="144" name="Google Shape;144;p23"/>
          <p:cNvPicPr preferRelativeResize="0"/>
          <p:nvPr/>
        </p:nvPicPr>
        <p:blipFill>
          <a:blip r:embed="rId4">
            <a:alphaModFix/>
          </a:blip>
          <a:stretch>
            <a:fillRect/>
          </a:stretch>
        </p:blipFill>
        <p:spPr>
          <a:xfrm>
            <a:off x="2975375" y="665562"/>
            <a:ext cx="3677700" cy="3812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A86E8"/>
                </a:solidFill>
              </a:rPr>
              <a:t>Principle 1: Systematic Improvement of Data Fit</a:t>
            </a:r>
            <a:endParaRPr>
              <a:solidFill>
                <a:srgbClr val="4A86E8"/>
              </a:solidFill>
            </a:endParaRPr>
          </a:p>
        </p:txBody>
      </p:sp>
      <p:pic>
        <p:nvPicPr>
          <p:cNvPr id="150" name="Google Shape;150;p2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1" name="Google Shape;151;p24"/>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12</a:t>
            </a:fld>
            <a:endParaRPr>
              <a:solidFill>
                <a:schemeClr val="lt1"/>
              </a:solidFill>
              <a:latin typeface="Arial"/>
              <a:ea typeface="Arial"/>
              <a:cs typeface="Arial"/>
              <a:sym typeface="Arial"/>
            </a:endParaRPr>
          </a:p>
        </p:txBody>
      </p:sp>
      <p:sp>
        <p:nvSpPr>
          <p:cNvPr id="152" name="Google Shape;152;p24"/>
          <p:cNvSpPr txBox="1"/>
          <p:nvPr/>
        </p:nvSpPr>
        <p:spPr>
          <a:xfrm>
            <a:off x="432900" y="652350"/>
            <a:ext cx="8399400" cy="383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chemeClr val="dk2"/>
                </a:solidFill>
              </a:rPr>
              <a:t> </a:t>
            </a:r>
            <a:r>
              <a:rPr lang="en" sz="1600">
                <a:solidFill>
                  <a:schemeClr val="dk1"/>
                </a:solidFill>
              </a:rPr>
              <a:t>To achieve a good data fit, Data-Centric AI/ML advocates for an iterative approach:</a:t>
            </a:r>
            <a:endParaRPr sz="1600">
              <a:solidFill>
                <a:schemeClr val="dk1"/>
              </a:solidFill>
            </a:endParaRPr>
          </a:p>
          <a:p>
            <a:pPr marL="457200" lvl="0" indent="-330200" algn="l" rtl="0">
              <a:lnSpc>
                <a:spcPct val="115000"/>
              </a:lnSpc>
              <a:spcBef>
                <a:spcPts val="1500"/>
              </a:spcBef>
              <a:spcAft>
                <a:spcPts val="0"/>
              </a:spcAft>
              <a:buClr>
                <a:schemeClr val="dk1"/>
              </a:buClr>
              <a:buSzPts val="1600"/>
              <a:buAutoNum type="arabicPeriod"/>
            </a:pPr>
            <a:r>
              <a:rPr lang="en" sz="1600" b="1">
                <a:solidFill>
                  <a:schemeClr val="dk1"/>
                </a:solidFill>
              </a:rPr>
              <a:t>Augmentation:</a:t>
            </a:r>
            <a:r>
              <a:rPr lang="en" sz="1600">
                <a:solidFill>
                  <a:schemeClr val="dk1"/>
                </a:solidFill>
              </a:rPr>
              <a:t> Instead of collecting entirely new data, augmenting existing data through techniques like image transformations, speech slicing, or generative adversarial networks (GANs) can create more diverse and representative datasets.</a:t>
            </a:r>
            <a:endParaRPr sz="1600">
              <a:solidFill>
                <a:schemeClr val="dk1"/>
              </a:solidFill>
            </a:endParaRPr>
          </a:p>
          <a:p>
            <a:pPr marL="457200" lvl="0" indent="-330200" algn="l" rtl="0">
              <a:lnSpc>
                <a:spcPct val="115000"/>
              </a:lnSpc>
              <a:spcBef>
                <a:spcPts val="0"/>
              </a:spcBef>
              <a:spcAft>
                <a:spcPts val="0"/>
              </a:spcAft>
              <a:buClr>
                <a:schemeClr val="dk1"/>
              </a:buClr>
              <a:buSzPts val="1600"/>
              <a:buAutoNum type="arabicPeriod"/>
            </a:pPr>
            <a:r>
              <a:rPr lang="en" sz="1600" b="1">
                <a:solidFill>
                  <a:schemeClr val="dk1"/>
                </a:solidFill>
              </a:rPr>
              <a:t>Data Cleaning and Preparation:</a:t>
            </a:r>
            <a:r>
              <a:rPr lang="en" sz="1600">
                <a:solidFill>
                  <a:schemeClr val="dk1"/>
                </a:solidFill>
              </a:rPr>
              <a:t> Cleaning and preparing existing data can improve its quality and relevance.</a:t>
            </a:r>
            <a:endParaRPr sz="1600">
              <a:solidFill>
                <a:schemeClr val="dk1"/>
              </a:solidFill>
            </a:endParaRPr>
          </a:p>
          <a:p>
            <a:pPr marL="457200" lvl="0" indent="-330200" algn="l" rtl="0">
              <a:lnSpc>
                <a:spcPct val="115000"/>
              </a:lnSpc>
              <a:spcBef>
                <a:spcPts val="0"/>
              </a:spcBef>
              <a:spcAft>
                <a:spcPts val="0"/>
              </a:spcAft>
              <a:buClr>
                <a:schemeClr val="dk1"/>
              </a:buClr>
              <a:buSzPts val="1600"/>
              <a:buAutoNum type="arabicPeriod"/>
            </a:pPr>
            <a:r>
              <a:rPr lang="en" sz="1600" b="1">
                <a:solidFill>
                  <a:schemeClr val="dk1"/>
                </a:solidFill>
              </a:rPr>
              <a:t>Identifying and Addressing Bias:</a:t>
            </a:r>
            <a:r>
              <a:rPr lang="en" sz="1600">
                <a:solidFill>
                  <a:schemeClr val="dk1"/>
                </a:solidFill>
              </a:rPr>
              <a:t> Recognizing and mitigating biases in data collection and labeling is crucial. Over-sampling underrepresented classes can help balance datasets.</a:t>
            </a:r>
            <a:endParaRPr sz="1600">
              <a:solidFill>
                <a:schemeClr val="dk1"/>
              </a:solidFill>
            </a:endParaRPr>
          </a:p>
          <a:p>
            <a:pPr marL="457200" lvl="0" indent="-330200" algn="l" rtl="0">
              <a:lnSpc>
                <a:spcPct val="115000"/>
              </a:lnSpc>
              <a:spcBef>
                <a:spcPts val="0"/>
              </a:spcBef>
              <a:spcAft>
                <a:spcPts val="0"/>
              </a:spcAft>
              <a:buClr>
                <a:schemeClr val="dk1"/>
              </a:buClr>
              <a:buSzPts val="1600"/>
              <a:buAutoNum type="arabicPeriod"/>
            </a:pPr>
            <a:r>
              <a:rPr lang="en" sz="1600" b="1">
                <a:solidFill>
                  <a:schemeClr val="dk1"/>
                </a:solidFill>
              </a:rPr>
              <a:t>Continuous Learning:</a:t>
            </a:r>
            <a:r>
              <a:rPr lang="en" sz="1600">
                <a:solidFill>
                  <a:schemeClr val="dk1"/>
                </a:solidFill>
              </a:rPr>
              <a:t> As models are trained and evaluated, new insights into data quality and model performance can emerge. This iterative process allows for continuous improvement of both data and models.</a:t>
            </a:r>
            <a:endParaRPr sz="1600">
              <a:solidFill>
                <a:schemeClr val="dk1"/>
              </a:solidFill>
            </a:endParaRPr>
          </a:p>
          <a:p>
            <a:pPr marL="0" lvl="0" indent="0" algn="l" rtl="0">
              <a:spcBef>
                <a:spcPts val="1500"/>
              </a:spcBef>
              <a:spcAft>
                <a:spcPts val="0"/>
              </a:spcAft>
              <a:buNone/>
            </a:pPr>
            <a:endParaRPr sz="2300">
              <a:solidFill>
                <a:schemeClr val="dk2"/>
              </a:solidFill>
            </a:endParaRPr>
          </a:p>
          <a:p>
            <a:pPr marL="0" lvl="0" indent="0" algn="l" rtl="0">
              <a:spcBef>
                <a:spcPts val="0"/>
              </a:spcBef>
              <a:spcAft>
                <a:spcPts val="0"/>
              </a:spcAft>
              <a:buNone/>
            </a:pPr>
            <a:endParaRPr sz="2300">
              <a:solidFill>
                <a:schemeClr val="dk2"/>
              </a:solidFill>
            </a:endParaRPr>
          </a:p>
        </p:txBody>
      </p:sp>
      <p:sp>
        <p:nvSpPr>
          <p:cNvPr id="153" name="Google Shape;153;p24"/>
          <p:cNvSpPr txBox="1"/>
          <p:nvPr/>
        </p:nvSpPr>
        <p:spPr>
          <a:xfrm>
            <a:off x="475200" y="4418625"/>
            <a:ext cx="8193600" cy="29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2"/>
                </a:solidFill>
              </a:rPr>
              <a:t>(Jarrahi et al., 2023, Communications of the ACM, https://doi.org/10.1145/3571724)</a:t>
            </a:r>
            <a:endParaRPr sz="1200">
              <a:solidFill>
                <a:schemeClr val="dk2"/>
              </a:solidFill>
            </a:endParaRPr>
          </a:p>
          <a:p>
            <a:pPr marL="0" lvl="0" indent="0" algn="l" rtl="0">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A86E8"/>
                </a:solidFill>
              </a:rPr>
              <a:t>Principle 2. Systematic Improvement of Data Consistency</a:t>
            </a:r>
            <a:endParaRPr>
              <a:solidFill>
                <a:srgbClr val="4A86E8"/>
              </a:solidFill>
            </a:endParaRPr>
          </a:p>
        </p:txBody>
      </p:sp>
      <p:pic>
        <p:nvPicPr>
          <p:cNvPr id="159" name="Google Shape;159;p2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60" name="Google Shape;160;p25"/>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13</a:t>
            </a:fld>
            <a:endParaRPr>
              <a:solidFill>
                <a:schemeClr val="lt1"/>
              </a:solidFill>
              <a:latin typeface="Arial"/>
              <a:ea typeface="Arial"/>
              <a:cs typeface="Arial"/>
              <a:sym typeface="Arial"/>
            </a:endParaRPr>
          </a:p>
        </p:txBody>
      </p:sp>
      <p:sp>
        <p:nvSpPr>
          <p:cNvPr id="161" name="Google Shape;161;p25"/>
          <p:cNvSpPr txBox="1"/>
          <p:nvPr/>
        </p:nvSpPr>
        <p:spPr>
          <a:xfrm>
            <a:off x="372300" y="652350"/>
            <a:ext cx="8399400" cy="3838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 sz="1500">
                <a:solidFill>
                  <a:schemeClr val="dk1"/>
                </a:solidFill>
              </a:rPr>
              <a:t>To ensure data consistency, Data-Centric AI/ML emphasizes the following:</a:t>
            </a:r>
            <a:endParaRPr sz="1500">
              <a:solidFill>
                <a:schemeClr val="dk1"/>
              </a:solidFill>
            </a:endParaRPr>
          </a:p>
          <a:p>
            <a:pPr marL="457200" lvl="0" indent="-323850" algn="l" rtl="0">
              <a:lnSpc>
                <a:spcPct val="115000"/>
              </a:lnSpc>
              <a:spcBef>
                <a:spcPts val="1500"/>
              </a:spcBef>
              <a:spcAft>
                <a:spcPts val="0"/>
              </a:spcAft>
              <a:buClr>
                <a:schemeClr val="dk1"/>
              </a:buClr>
              <a:buSzPts val="1500"/>
              <a:buAutoNum type="arabicPeriod"/>
            </a:pPr>
            <a:r>
              <a:rPr lang="en" sz="1500" b="1">
                <a:solidFill>
                  <a:schemeClr val="dk1"/>
                </a:solidFill>
              </a:rPr>
              <a:t>Automated Tools:</a:t>
            </a:r>
            <a:r>
              <a:rPr lang="en" sz="1500">
                <a:solidFill>
                  <a:schemeClr val="dk1"/>
                </a:solidFill>
              </a:rPr>
              <a:t> Leveraging automated tools like weakly supervised labeling and unsupervised algorithms can streamline the annotation process and improve consistency.</a:t>
            </a:r>
            <a:endParaRPr sz="1500">
              <a:solidFill>
                <a:schemeClr val="dk1"/>
              </a:solidFill>
            </a:endParaRPr>
          </a:p>
          <a:p>
            <a:pPr marL="457200" lvl="0" indent="-323850" algn="l" rtl="0">
              <a:lnSpc>
                <a:spcPct val="115000"/>
              </a:lnSpc>
              <a:spcBef>
                <a:spcPts val="0"/>
              </a:spcBef>
              <a:spcAft>
                <a:spcPts val="0"/>
              </a:spcAft>
              <a:buClr>
                <a:schemeClr val="dk1"/>
              </a:buClr>
              <a:buSzPts val="1500"/>
              <a:buAutoNum type="arabicPeriod"/>
            </a:pPr>
            <a:r>
              <a:rPr lang="en" sz="1500" b="1">
                <a:solidFill>
                  <a:schemeClr val="dk1"/>
                </a:solidFill>
              </a:rPr>
              <a:t>Inter-annotator Reliability:</a:t>
            </a:r>
            <a:r>
              <a:rPr lang="en" sz="1500">
                <a:solidFill>
                  <a:schemeClr val="dk1"/>
                </a:solidFill>
              </a:rPr>
              <a:t> Assessing the agreement between different annotators using metrics like kappa coefficients can help identify and address inconsistencies.</a:t>
            </a:r>
            <a:endParaRPr sz="1500">
              <a:solidFill>
                <a:schemeClr val="dk1"/>
              </a:solidFill>
            </a:endParaRPr>
          </a:p>
          <a:p>
            <a:pPr marL="457200" lvl="0" indent="-323850" algn="l" rtl="0">
              <a:lnSpc>
                <a:spcPct val="115000"/>
              </a:lnSpc>
              <a:spcBef>
                <a:spcPts val="0"/>
              </a:spcBef>
              <a:spcAft>
                <a:spcPts val="0"/>
              </a:spcAft>
              <a:buClr>
                <a:schemeClr val="dk1"/>
              </a:buClr>
              <a:buSzPts val="1500"/>
              <a:buAutoNum type="arabicPeriod"/>
            </a:pPr>
            <a:r>
              <a:rPr lang="en" sz="1500" b="1">
                <a:solidFill>
                  <a:schemeClr val="dk1"/>
                </a:solidFill>
              </a:rPr>
              <a:t>Standardized Guidelines:</a:t>
            </a:r>
            <a:r>
              <a:rPr lang="en" sz="1500">
                <a:solidFill>
                  <a:schemeClr val="dk1"/>
                </a:solidFill>
              </a:rPr>
              <a:t> Developing clear and consistent guidelines for annotation can reduce ambiguity and improve the quality of the data.</a:t>
            </a:r>
            <a:endParaRPr sz="1500">
              <a:solidFill>
                <a:schemeClr val="dk1"/>
              </a:solidFill>
            </a:endParaRPr>
          </a:p>
          <a:p>
            <a:pPr marL="457200" lvl="0" indent="-323850" algn="l" rtl="0">
              <a:lnSpc>
                <a:spcPct val="115000"/>
              </a:lnSpc>
              <a:spcBef>
                <a:spcPts val="0"/>
              </a:spcBef>
              <a:spcAft>
                <a:spcPts val="0"/>
              </a:spcAft>
              <a:buClr>
                <a:schemeClr val="dk1"/>
              </a:buClr>
              <a:buSzPts val="1500"/>
              <a:buAutoNum type="arabicPeriod"/>
            </a:pPr>
            <a:r>
              <a:rPr lang="en" sz="1500" b="1">
                <a:solidFill>
                  <a:schemeClr val="dk1"/>
                </a:solidFill>
              </a:rPr>
              <a:t>Continuous Monitoring and Improvement:</a:t>
            </a:r>
            <a:r>
              <a:rPr lang="en" sz="1500">
                <a:solidFill>
                  <a:schemeClr val="dk1"/>
                </a:solidFill>
              </a:rPr>
              <a:t> Regular monitoring of data quality and consistency can help identify and rectify issues early on.</a:t>
            </a:r>
            <a:endParaRPr sz="1500">
              <a:solidFill>
                <a:schemeClr val="dk1"/>
              </a:solidFill>
            </a:endParaRPr>
          </a:p>
          <a:p>
            <a:pPr marL="457200" lvl="0" indent="-323850" algn="l" rtl="0">
              <a:lnSpc>
                <a:spcPct val="115000"/>
              </a:lnSpc>
              <a:spcBef>
                <a:spcPts val="0"/>
              </a:spcBef>
              <a:spcAft>
                <a:spcPts val="0"/>
              </a:spcAft>
              <a:buClr>
                <a:schemeClr val="dk1"/>
              </a:buClr>
              <a:buSzPts val="1500"/>
              <a:buAutoNum type="arabicPeriod"/>
            </a:pPr>
            <a:r>
              <a:rPr lang="en" sz="1500" b="1">
                <a:solidFill>
                  <a:schemeClr val="dk1"/>
                </a:solidFill>
              </a:rPr>
              <a:t>Data Provenance:</a:t>
            </a:r>
            <a:r>
              <a:rPr lang="en" sz="1500">
                <a:solidFill>
                  <a:schemeClr val="dk1"/>
                </a:solidFill>
              </a:rPr>
              <a:t> Tracking the origin and evolution of data is essential for understanding its quality and potential biases.</a:t>
            </a:r>
            <a:endParaRPr sz="1500">
              <a:solidFill>
                <a:schemeClr val="dk1"/>
              </a:solidFill>
            </a:endParaRPr>
          </a:p>
          <a:p>
            <a:pPr marL="457200" lvl="0" indent="-323850" algn="l" rtl="0">
              <a:lnSpc>
                <a:spcPct val="115000"/>
              </a:lnSpc>
              <a:spcBef>
                <a:spcPts val="0"/>
              </a:spcBef>
              <a:spcAft>
                <a:spcPts val="0"/>
              </a:spcAft>
              <a:buClr>
                <a:schemeClr val="dk1"/>
              </a:buClr>
              <a:buSzPts val="1500"/>
              <a:buAutoNum type="arabicPeriod"/>
            </a:pPr>
            <a:r>
              <a:rPr lang="en" sz="1500" b="1">
                <a:solidFill>
                  <a:schemeClr val="dk1"/>
                </a:solidFill>
              </a:rPr>
              <a:t>Data Documentation:</a:t>
            </a:r>
            <a:r>
              <a:rPr lang="en" sz="1500">
                <a:solidFill>
                  <a:schemeClr val="dk1"/>
                </a:solidFill>
              </a:rPr>
              <a:t> Documenting key metadata about the dataset, such as its purpose, collection process, and limitations, can improve transparency and facilitate collaboration.</a:t>
            </a:r>
            <a:endParaRPr sz="1500">
              <a:solidFill>
                <a:schemeClr val="dk1"/>
              </a:solidFill>
            </a:endParaRPr>
          </a:p>
          <a:p>
            <a:pPr marL="0" lvl="0" indent="0" algn="l" rtl="0">
              <a:lnSpc>
                <a:spcPct val="115000"/>
              </a:lnSpc>
              <a:spcBef>
                <a:spcPts val="1500"/>
              </a:spcBef>
              <a:spcAft>
                <a:spcPts val="0"/>
              </a:spcAft>
              <a:buNone/>
            </a:pPr>
            <a:endParaRPr sz="2000">
              <a:solidFill>
                <a:schemeClr val="dk1"/>
              </a:solidFill>
            </a:endParaRPr>
          </a:p>
          <a:p>
            <a:pPr marL="0" lvl="0" indent="0" algn="l" rtl="0">
              <a:spcBef>
                <a:spcPts val="1500"/>
              </a:spcBef>
              <a:spcAft>
                <a:spcPts val="0"/>
              </a:spcAft>
              <a:buNone/>
            </a:pPr>
            <a:endParaRPr sz="2700">
              <a:solidFill>
                <a:schemeClr val="dk2"/>
              </a:solidFill>
            </a:endParaRPr>
          </a:p>
          <a:p>
            <a:pPr marL="0" lvl="0" indent="0" algn="l" rtl="0">
              <a:spcBef>
                <a:spcPts val="0"/>
              </a:spcBef>
              <a:spcAft>
                <a:spcPts val="0"/>
              </a:spcAft>
              <a:buNone/>
            </a:pPr>
            <a:endParaRPr sz="2700">
              <a:solidFill>
                <a:schemeClr val="dk2"/>
              </a:solidFill>
            </a:endParaRPr>
          </a:p>
        </p:txBody>
      </p:sp>
      <p:sp>
        <p:nvSpPr>
          <p:cNvPr id="162" name="Google Shape;162;p25"/>
          <p:cNvSpPr txBox="1"/>
          <p:nvPr/>
        </p:nvSpPr>
        <p:spPr>
          <a:xfrm>
            <a:off x="475200" y="4418625"/>
            <a:ext cx="8193600" cy="29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2"/>
                </a:solidFill>
              </a:rPr>
              <a:t>(Jarrahi et al., 2023, Communications of the ACM, https://doi.org/10.1145/3571724)</a:t>
            </a:r>
            <a:endParaRPr sz="1200">
              <a:solidFill>
                <a:schemeClr val="dk2"/>
              </a:solidFill>
            </a:endParaRPr>
          </a:p>
          <a:p>
            <a:pPr marL="0" lvl="0" indent="0" algn="l" rtl="0">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120">
                <a:solidFill>
                  <a:srgbClr val="4A86E8"/>
                </a:solidFill>
              </a:rPr>
              <a:t>Principle 3. Mutual Improvement of Model and Data through Iteration</a:t>
            </a:r>
            <a:endParaRPr sz="2120">
              <a:solidFill>
                <a:srgbClr val="4A86E8"/>
              </a:solidFill>
            </a:endParaRPr>
          </a:p>
        </p:txBody>
      </p:sp>
      <p:pic>
        <p:nvPicPr>
          <p:cNvPr id="168" name="Google Shape;168;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69" name="Google Shape;169;p26"/>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14</a:t>
            </a:fld>
            <a:endParaRPr>
              <a:solidFill>
                <a:schemeClr val="lt1"/>
              </a:solidFill>
              <a:latin typeface="Arial"/>
              <a:ea typeface="Arial"/>
              <a:cs typeface="Arial"/>
              <a:sym typeface="Arial"/>
            </a:endParaRPr>
          </a:p>
        </p:txBody>
      </p:sp>
      <p:sp>
        <p:nvSpPr>
          <p:cNvPr id="170" name="Google Shape;170;p26"/>
          <p:cNvSpPr txBox="1"/>
          <p:nvPr/>
        </p:nvSpPr>
        <p:spPr>
          <a:xfrm>
            <a:off x="372300" y="652350"/>
            <a:ext cx="8399400" cy="3838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 sz="1500">
                <a:solidFill>
                  <a:schemeClr val="dk1"/>
                </a:solidFill>
              </a:rPr>
              <a:t>In Data-Centric AI/ML, the relationship between data and model is iterative. This means that the model and data continually inform and improve each other. Key aspects of this principle include:</a:t>
            </a:r>
            <a:endParaRPr sz="1500">
              <a:solidFill>
                <a:schemeClr val="dk1"/>
              </a:solidFill>
            </a:endParaRPr>
          </a:p>
          <a:p>
            <a:pPr marL="457200" lvl="0" indent="-323850" algn="l" rtl="0">
              <a:lnSpc>
                <a:spcPct val="115000"/>
              </a:lnSpc>
              <a:spcBef>
                <a:spcPts val="1500"/>
              </a:spcBef>
              <a:spcAft>
                <a:spcPts val="0"/>
              </a:spcAft>
              <a:buClr>
                <a:schemeClr val="dk1"/>
              </a:buClr>
              <a:buSzPts val="1500"/>
              <a:buAutoNum type="arabicPeriod"/>
            </a:pPr>
            <a:r>
              <a:rPr lang="en" sz="1500" b="1">
                <a:solidFill>
                  <a:schemeClr val="dk1"/>
                </a:solidFill>
              </a:rPr>
              <a:t>Error Analysis:</a:t>
            </a:r>
            <a:r>
              <a:rPr lang="en" sz="1500">
                <a:solidFill>
                  <a:schemeClr val="dk1"/>
                </a:solidFill>
              </a:rPr>
              <a:t> Analyzing model errors helps identify specific data weaknesses, such as bias or insufficient representation of certain data points.</a:t>
            </a:r>
            <a:endParaRPr sz="1500">
              <a:solidFill>
                <a:schemeClr val="dk1"/>
              </a:solidFill>
            </a:endParaRPr>
          </a:p>
          <a:p>
            <a:pPr marL="457200" lvl="0" indent="-323850" algn="l" rtl="0">
              <a:lnSpc>
                <a:spcPct val="115000"/>
              </a:lnSpc>
              <a:spcBef>
                <a:spcPts val="0"/>
              </a:spcBef>
              <a:spcAft>
                <a:spcPts val="0"/>
              </a:spcAft>
              <a:buClr>
                <a:schemeClr val="dk1"/>
              </a:buClr>
              <a:buSzPts val="1500"/>
              <a:buAutoNum type="arabicPeriod"/>
            </a:pPr>
            <a:r>
              <a:rPr lang="en" sz="1500" b="1">
                <a:solidFill>
                  <a:schemeClr val="dk1"/>
                </a:solidFill>
              </a:rPr>
              <a:t>Data Augmentation and Refinement:</a:t>
            </a:r>
            <a:r>
              <a:rPr lang="en" sz="1500">
                <a:solidFill>
                  <a:schemeClr val="dk1"/>
                </a:solidFill>
              </a:rPr>
              <a:t> By augmenting data with synthetic examples or refining existing data, the model can be trained on a more diverse and representative dataset.</a:t>
            </a:r>
            <a:endParaRPr sz="1500">
              <a:solidFill>
                <a:schemeClr val="dk1"/>
              </a:solidFill>
            </a:endParaRPr>
          </a:p>
          <a:p>
            <a:pPr marL="457200" lvl="0" indent="-323850" algn="l" rtl="0">
              <a:lnSpc>
                <a:spcPct val="115000"/>
              </a:lnSpc>
              <a:spcBef>
                <a:spcPts val="0"/>
              </a:spcBef>
              <a:spcAft>
                <a:spcPts val="0"/>
              </a:spcAft>
              <a:buClr>
                <a:schemeClr val="dk1"/>
              </a:buClr>
              <a:buSzPts val="1500"/>
              <a:buAutoNum type="arabicPeriod"/>
            </a:pPr>
            <a:r>
              <a:rPr lang="en" sz="1500" b="1">
                <a:solidFill>
                  <a:schemeClr val="dk1"/>
                </a:solidFill>
              </a:rPr>
              <a:t>Continuous Learning:</a:t>
            </a:r>
            <a:r>
              <a:rPr lang="en" sz="1500">
                <a:solidFill>
                  <a:schemeClr val="dk1"/>
                </a:solidFill>
              </a:rPr>
              <a:t> As the model is deployed, it can be continuously updated with new data, allowing it to adapt to changing conditions and improve its performance.</a:t>
            </a:r>
            <a:endParaRPr sz="1500">
              <a:solidFill>
                <a:schemeClr val="dk1"/>
              </a:solidFill>
            </a:endParaRPr>
          </a:p>
          <a:p>
            <a:pPr marL="457200" lvl="0" indent="-323850" algn="l" rtl="0">
              <a:lnSpc>
                <a:spcPct val="115000"/>
              </a:lnSpc>
              <a:spcBef>
                <a:spcPts val="0"/>
              </a:spcBef>
              <a:spcAft>
                <a:spcPts val="0"/>
              </a:spcAft>
              <a:buClr>
                <a:schemeClr val="dk1"/>
              </a:buClr>
              <a:buSzPts val="1500"/>
              <a:buAutoNum type="arabicPeriod"/>
            </a:pPr>
            <a:r>
              <a:rPr lang="en" sz="1500" b="1">
                <a:solidFill>
                  <a:schemeClr val="dk1"/>
                </a:solidFill>
              </a:rPr>
              <a:t>Monitoring and Feedback:</a:t>
            </a:r>
            <a:r>
              <a:rPr lang="en" sz="1500">
                <a:solidFill>
                  <a:schemeClr val="dk1"/>
                </a:solidFill>
              </a:rPr>
              <a:t> Monitoring the model's performance and identifying issues like concept drift or data drift can inform future data collection and model retraining.</a:t>
            </a:r>
            <a:endParaRPr sz="1500">
              <a:solidFill>
                <a:schemeClr val="dk1"/>
              </a:solidFill>
            </a:endParaRPr>
          </a:p>
          <a:p>
            <a:pPr marL="457200" lvl="0" indent="-323850" algn="l" rtl="0">
              <a:lnSpc>
                <a:spcPct val="115000"/>
              </a:lnSpc>
              <a:spcBef>
                <a:spcPts val="0"/>
              </a:spcBef>
              <a:spcAft>
                <a:spcPts val="0"/>
              </a:spcAft>
              <a:buClr>
                <a:schemeClr val="dk1"/>
              </a:buClr>
              <a:buSzPts val="1500"/>
              <a:buAutoNum type="arabicPeriod"/>
            </a:pPr>
            <a:r>
              <a:rPr lang="en" sz="1500" b="1">
                <a:solidFill>
                  <a:schemeClr val="dk1"/>
                </a:solidFill>
              </a:rPr>
              <a:t>Iterative Refinement:</a:t>
            </a:r>
            <a:r>
              <a:rPr lang="en" sz="1500">
                <a:solidFill>
                  <a:schemeClr val="dk1"/>
                </a:solidFill>
              </a:rPr>
              <a:t> By iteratively refining both the model and the data, Data-Centric AI/ML aims to achieve optimal performance and generalization.</a:t>
            </a:r>
            <a:endParaRPr sz="1500">
              <a:solidFill>
                <a:schemeClr val="dk1"/>
              </a:solidFill>
            </a:endParaRPr>
          </a:p>
          <a:p>
            <a:pPr marL="0" lvl="0" indent="0" algn="l" rtl="0">
              <a:lnSpc>
                <a:spcPct val="115000"/>
              </a:lnSpc>
              <a:spcBef>
                <a:spcPts val="1500"/>
              </a:spcBef>
              <a:spcAft>
                <a:spcPts val="0"/>
              </a:spcAft>
              <a:buNone/>
            </a:pPr>
            <a:endParaRPr sz="1900">
              <a:solidFill>
                <a:schemeClr val="dk1"/>
              </a:solidFill>
            </a:endParaRPr>
          </a:p>
          <a:p>
            <a:pPr marL="0" lvl="0" indent="0" algn="l" rtl="0">
              <a:lnSpc>
                <a:spcPct val="115000"/>
              </a:lnSpc>
              <a:spcBef>
                <a:spcPts val="1500"/>
              </a:spcBef>
              <a:spcAft>
                <a:spcPts val="0"/>
              </a:spcAft>
              <a:buNone/>
            </a:pPr>
            <a:endParaRPr sz="2400">
              <a:solidFill>
                <a:schemeClr val="dk1"/>
              </a:solidFill>
            </a:endParaRPr>
          </a:p>
          <a:p>
            <a:pPr marL="0" lvl="0" indent="0" algn="l" rtl="0">
              <a:spcBef>
                <a:spcPts val="1500"/>
              </a:spcBef>
              <a:spcAft>
                <a:spcPts val="0"/>
              </a:spcAft>
              <a:buNone/>
            </a:pPr>
            <a:endParaRPr sz="3100">
              <a:solidFill>
                <a:schemeClr val="dk2"/>
              </a:solidFill>
            </a:endParaRPr>
          </a:p>
          <a:p>
            <a:pPr marL="0" lvl="0" indent="0" algn="l" rtl="0">
              <a:spcBef>
                <a:spcPts val="0"/>
              </a:spcBef>
              <a:spcAft>
                <a:spcPts val="0"/>
              </a:spcAft>
              <a:buNone/>
            </a:pPr>
            <a:endParaRPr sz="3100">
              <a:solidFill>
                <a:schemeClr val="dk2"/>
              </a:solidFill>
            </a:endParaRPr>
          </a:p>
        </p:txBody>
      </p:sp>
      <p:sp>
        <p:nvSpPr>
          <p:cNvPr id="171" name="Google Shape;171;p26"/>
          <p:cNvSpPr txBox="1"/>
          <p:nvPr/>
        </p:nvSpPr>
        <p:spPr>
          <a:xfrm>
            <a:off x="475200" y="4418625"/>
            <a:ext cx="8193600" cy="29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2"/>
                </a:solidFill>
              </a:rPr>
              <a:t>(Jarrahi et al., 2023, Communications of the ACM, https://doi.org/10.1145/3571724)</a:t>
            </a:r>
            <a:endParaRPr sz="1200">
              <a:solidFill>
                <a:schemeClr val="dk2"/>
              </a:solidFill>
            </a:endParaRPr>
          </a:p>
          <a:p>
            <a:pPr marL="0" lvl="0" indent="0" algn="l" rtl="0">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20">
                <a:solidFill>
                  <a:srgbClr val="4A86E8"/>
                </a:solidFill>
              </a:rPr>
              <a:t>Principle 4. Human-Centeredness of ‘Data Work’</a:t>
            </a:r>
            <a:endParaRPr sz="2320">
              <a:solidFill>
                <a:srgbClr val="4A86E8"/>
              </a:solidFill>
            </a:endParaRPr>
          </a:p>
        </p:txBody>
      </p:sp>
      <p:pic>
        <p:nvPicPr>
          <p:cNvPr id="177" name="Google Shape;177;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78" name="Google Shape;178;p27"/>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15</a:t>
            </a:fld>
            <a:endParaRPr>
              <a:solidFill>
                <a:schemeClr val="lt1"/>
              </a:solidFill>
              <a:latin typeface="Arial"/>
              <a:ea typeface="Arial"/>
              <a:cs typeface="Arial"/>
              <a:sym typeface="Arial"/>
            </a:endParaRPr>
          </a:p>
        </p:txBody>
      </p:sp>
      <p:sp>
        <p:nvSpPr>
          <p:cNvPr id="179" name="Google Shape;179;p27"/>
          <p:cNvSpPr txBox="1"/>
          <p:nvPr/>
        </p:nvSpPr>
        <p:spPr>
          <a:xfrm>
            <a:off x="372300" y="579825"/>
            <a:ext cx="8399400" cy="3838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 sz="1300" dirty="0">
                <a:solidFill>
                  <a:schemeClr val="dk1"/>
                </a:solidFill>
              </a:rPr>
              <a:t>Data-Centric AI/ML recognizes the human element as a crucial factor in the data lifecycle. This principle emphasizes the following:</a:t>
            </a:r>
            <a:endParaRPr sz="1300" dirty="0">
              <a:solidFill>
                <a:schemeClr val="dk1"/>
              </a:solidFill>
            </a:endParaRPr>
          </a:p>
          <a:p>
            <a:pPr marL="457200" lvl="0" indent="-317500" algn="l" rtl="0">
              <a:lnSpc>
                <a:spcPct val="115000"/>
              </a:lnSpc>
              <a:spcBef>
                <a:spcPts val="1500"/>
              </a:spcBef>
              <a:spcAft>
                <a:spcPts val="0"/>
              </a:spcAft>
              <a:buClr>
                <a:schemeClr val="dk1"/>
              </a:buClr>
              <a:buSzPts val="1400"/>
              <a:buAutoNum type="arabicPeriod"/>
            </a:pPr>
            <a:r>
              <a:rPr lang="en" sz="1300" b="1" dirty="0">
                <a:solidFill>
                  <a:schemeClr val="dk1"/>
                </a:solidFill>
              </a:rPr>
              <a:t>Data as a Human Endeavor:</a:t>
            </a:r>
            <a:r>
              <a:rPr lang="en" sz="1300" dirty="0">
                <a:solidFill>
                  <a:schemeClr val="dk1"/>
                </a:solidFill>
              </a:rPr>
              <a:t> Data is not merely a technical resource but a human-crafted artifact. It is shaped by human decisions, biases, and values.</a:t>
            </a:r>
            <a:endParaRPr sz="1300" dirty="0">
              <a:solidFill>
                <a:schemeClr val="dk1"/>
              </a:solidFill>
            </a:endParaRPr>
          </a:p>
          <a:p>
            <a:pPr marL="457200" lvl="0" indent="-317500" algn="l" rtl="0">
              <a:lnSpc>
                <a:spcPct val="115000"/>
              </a:lnSpc>
              <a:spcBef>
                <a:spcPts val="0"/>
              </a:spcBef>
              <a:spcAft>
                <a:spcPts val="0"/>
              </a:spcAft>
              <a:buClr>
                <a:schemeClr val="dk1"/>
              </a:buClr>
              <a:buSzPts val="1400"/>
              <a:buAutoNum type="arabicPeriod"/>
            </a:pPr>
            <a:r>
              <a:rPr lang="en" sz="1300" b="1" dirty="0">
                <a:solidFill>
                  <a:schemeClr val="dk1"/>
                </a:solidFill>
              </a:rPr>
              <a:t>The Importance of Data Work:</a:t>
            </a:r>
            <a:r>
              <a:rPr lang="en" sz="1300" dirty="0">
                <a:solidFill>
                  <a:schemeClr val="dk1"/>
                </a:solidFill>
              </a:rPr>
              <a:t> Data work, including data collection, cleaning, labeling, and curation, is essential for building high-quality AI systems. It requires careful consideration, expertise, and attention to detail.</a:t>
            </a:r>
            <a:endParaRPr sz="1300" dirty="0">
              <a:solidFill>
                <a:schemeClr val="dk1"/>
              </a:solidFill>
            </a:endParaRPr>
          </a:p>
          <a:p>
            <a:pPr marL="457200" lvl="0" indent="-317500" algn="l" rtl="0">
              <a:lnSpc>
                <a:spcPct val="115000"/>
              </a:lnSpc>
              <a:spcBef>
                <a:spcPts val="0"/>
              </a:spcBef>
              <a:spcAft>
                <a:spcPts val="0"/>
              </a:spcAft>
              <a:buClr>
                <a:schemeClr val="dk1"/>
              </a:buClr>
              <a:buSzPts val="1400"/>
              <a:buAutoNum type="arabicPeriod"/>
            </a:pPr>
            <a:r>
              <a:rPr lang="en" sz="1300" b="1" dirty="0">
                <a:solidFill>
                  <a:schemeClr val="dk1"/>
                </a:solidFill>
              </a:rPr>
              <a:t>Addressing Bias and Fairness:</a:t>
            </a:r>
            <a:r>
              <a:rPr lang="en" sz="1300" dirty="0">
                <a:solidFill>
                  <a:schemeClr val="dk1"/>
                </a:solidFill>
              </a:rPr>
              <a:t> Data can be biased, reflecting societal inequalities and stereotypes. It's important to be aware of these biases and take steps to mitigate them.</a:t>
            </a:r>
            <a:endParaRPr sz="1300" dirty="0">
              <a:solidFill>
                <a:schemeClr val="dk1"/>
              </a:solidFill>
            </a:endParaRPr>
          </a:p>
          <a:p>
            <a:pPr marL="457200" lvl="0" indent="-317500" algn="l" rtl="0">
              <a:lnSpc>
                <a:spcPct val="115000"/>
              </a:lnSpc>
              <a:spcBef>
                <a:spcPts val="0"/>
              </a:spcBef>
              <a:spcAft>
                <a:spcPts val="0"/>
              </a:spcAft>
              <a:buClr>
                <a:schemeClr val="dk1"/>
              </a:buClr>
              <a:buSzPts val="1400"/>
              <a:buAutoNum type="arabicPeriod"/>
            </a:pPr>
            <a:r>
              <a:rPr lang="en" sz="1300" b="1" dirty="0">
                <a:solidFill>
                  <a:schemeClr val="dk1"/>
                </a:solidFill>
              </a:rPr>
              <a:t>Contextual Understanding:</a:t>
            </a:r>
            <a:r>
              <a:rPr lang="en" sz="1300" dirty="0">
                <a:solidFill>
                  <a:schemeClr val="dk1"/>
                </a:solidFill>
              </a:rPr>
              <a:t> Data is always contextual, and its interpretation depends on the specific use case and the social and cultural factors that shape it.</a:t>
            </a:r>
            <a:endParaRPr sz="1300" dirty="0">
              <a:solidFill>
                <a:schemeClr val="dk1"/>
              </a:solidFill>
            </a:endParaRPr>
          </a:p>
          <a:p>
            <a:pPr marL="457200" lvl="0" indent="-317500" algn="l" rtl="0">
              <a:lnSpc>
                <a:spcPct val="115000"/>
              </a:lnSpc>
              <a:spcBef>
                <a:spcPts val="0"/>
              </a:spcBef>
              <a:spcAft>
                <a:spcPts val="0"/>
              </a:spcAft>
              <a:buClr>
                <a:schemeClr val="dk1"/>
              </a:buClr>
              <a:buSzPts val="1400"/>
              <a:buAutoNum type="arabicPeriod"/>
            </a:pPr>
            <a:r>
              <a:rPr lang="en" sz="1300" b="1" dirty="0">
                <a:solidFill>
                  <a:schemeClr val="dk1"/>
                </a:solidFill>
              </a:rPr>
              <a:t>Human-in-the-Loop:</a:t>
            </a:r>
            <a:r>
              <a:rPr lang="en" sz="1300" dirty="0">
                <a:solidFill>
                  <a:schemeClr val="dk1"/>
                </a:solidFill>
              </a:rPr>
              <a:t> Humans should be involved in all stages of the AI lifecycle, from data collection to model deployment and monitoring.</a:t>
            </a:r>
            <a:endParaRPr sz="1300" dirty="0">
              <a:solidFill>
                <a:schemeClr val="dk1"/>
              </a:solidFill>
            </a:endParaRPr>
          </a:p>
          <a:p>
            <a:pPr marL="457200" lvl="0" indent="-317500" algn="l" rtl="0">
              <a:lnSpc>
                <a:spcPct val="115000"/>
              </a:lnSpc>
              <a:spcBef>
                <a:spcPts val="0"/>
              </a:spcBef>
              <a:spcAft>
                <a:spcPts val="0"/>
              </a:spcAft>
              <a:buClr>
                <a:schemeClr val="dk1"/>
              </a:buClr>
              <a:buSzPts val="1400"/>
              <a:buAutoNum type="arabicPeriod"/>
            </a:pPr>
            <a:r>
              <a:rPr lang="en" sz="1300" b="1" dirty="0">
                <a:solidFill>
                  <a:schemeClr val="dk1"/>
                </a:solidFill>
              </a:rPr>
              <a:t>Ethical Considerations:</a:t>
            </a:r>
            <a:r>
              <a:rPr lang="en" sz="1300" dirty="0">
                <a:solidFill>
                  <a:schemeClr val="dk1"/>
                </a:solidFill>
              </a:rPr>
              <a:t> Ethical considerations, such as privacy, security, and fairness, should guide data practices.</a:t>
            </a:r>
            <a:endParaRPr sz="1300" dirty="0">
              <a:solidFill>
                <a:schemeClr val="dk1"/>
              </a:solidFill>
            </a:endParaRPr>
          </a:p>
          <a:p>
            <a:pPr marL="0" lvl="0" indent="0" algn="l" rtl="0">
              <a:lnSpc>
                <a:spcPct val="115000"/>
              </a:lnSpc>
              <a:spcBef>
                <a:spcPts val="1500"/>
              </a:spcBef>
              <a:spcAft>
                <a:spcPts val="0"/>
              </a:spcAft>
              <a:buNone/>
            </a:pPr>
            <a:endParaRPr sz="1300" dirty="0">
              <a:solidFill>
                <a:schemeClr val="dk1"/>
              </a:solidFill>
            </a:endParaRPr>
          </a:p>
          <a:p>
            <a:pPr marL="0" lvl="0" indent="0" algn="l" rtl="0">
              <a:lnSpc>
                <a:spcPct val="115000"/>
              </a:lnSpc>
              <a:spcBef>
                <a:spcPts val="1500"/>
              </a:spcBef>
              <a:spcAft>
                <a:spcPts val="0"/>
              </a:spcAft>
              <a:buNone/>
            </a:pPr>
            <a:endParaRPr sz="2200" dirty="0">
              <a:solidFill>
                <a:schemeClr val="dk1"/>
              </a:solidFill>
            </a:endParaRPr>
          </a:p>
          <a:p>
            <a:pPr marL="0" lvl="0" indent="0" algn="l" rtl="0">
              <a:lnSpc>
                <a:spcPct val="115000"/>
              </a:lnSpc>
              <a:spcBef>
                <a:spcPts val="1500"/>
              </a:spcBef>
              <a:spcAft>
                <a:spcPts val="0"/>
              </a:spcAft>
              <a:buNone/>
            </a:pPr>
            <a:endParaRPr sz="2700" dirty="0">
              <a:solidFill>
                <a:schemeClr val="dk1"/>
              </a:solidFill>
            </a:endParaRPr>
          </a:p>
          <a:p>
            <a:pPr marL="0" lvl="0" indent="0" algn="l" rtl="0">
              <a:spcBef>
                <a:spcPts val="1500"/>
              </a:spcBef>
              <a:spcAft>
                <a:spcPts val="0"/>
              </a:spcAft>
              <a:buNone/>
            </a:pPr>
            <a:endParaRPr sz="3400" dirty="0">
              <a:solidFill>
                <a:schemeClr val="dk2"/>
              </a:solidFill>
            </a:endParaRPr>
          </a:p>
          <a:p>
            <a:pPr marL="0" lvl="0" indent="0" algn="l" rtl="0">
              <a:spcBef>
                <a:spcPts val="0"/>
              </a:spcBef>
              <a:spcAft>
                <a:spcPts val="0"/>
              </a:spcAft>
              <a:buNone/>
            </a:pPr>
            <a:endParaRPr sz="3400" dirty="0">
              <a:solidFill>
                <a:schemeClr val="dk2"/>
              </a:solidFill>
            </a:endParaRPr>
          </a:p>
        </p:txBody>
      </p:sp>
      <p:sp>
        <p:nvSpPr>
          <p:cNvPr id="180" name="Google Shape;180;p27"/>
          <p:cNvSpPr txBox="1"/>
          <p:nvPr/>
        </p:nvSpPr>
        <p:spPr>
          <a:xfrm>
            <a:off x="475200" y="4418625"/>
            <a:ext cx="8193600" cy="29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2"/>
                </a:solidFill>
              </a:rPr>
              <a:t>(Jarrahi et al., 2023, Communications of the ACM, https://doi.org/10.1145/3571724)</a:t>
            </a:r>
            <a:endParaRPr sz="1200">
              <a:solidFill>
                <a:schemeClr val="dk2"/>
              </a:solidFill>
            </a:endParaRPr>
          </a:p>
          <a:p>
            <a:pPr marL="0" lvl="0" indent="0" algn="l" rtl="0">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20">
                <a:solidFill>
                  <a:srgbClr val="4A86E8"/>
                </a:solidFill>
              </a:rPr>
              <a:t>Principle 5. AI as a Sociotechnical System</a:t>
            </a:r>
            <a:endParaRPr sz="2320">
              <a:solidFill>
                <a:srgbClr val="4A86E8"/>
              </a:solidFill>
            </a:endParaRPr>
          </a:p>
        </p:txBody>
      </p:sp>
      <p:pic>
        <p:nvPicPr>
          <p:cNvPr id="186" name="Google Shape;186;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7" name="Google Shape;187;p28"/>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16</a:t>
            </a:fld>
            <a:endParaRPr>
              <a:solidFill>
                <a:schemeClr val="lt1"/>
              </a:solidFill>
              <a:latin typeface="Arial"/>
              <a:ea typeface="Arial"/>
              <a:cs typeface="Arial"/>
              <a:sym typeface="Arial"/>
            </a:endParaRPr>
          </a:p>
        </p:txBody>
      </p:sp>
      <p:sp>
        <p:nvSpPr>
          <p:cNvPr id="188" name="Google Shape;188;p28"/>
          <p:cNvSpPr txBox="1"/>
          <p:nvPr/>
        </p:nvSpPr>
        <p:spPr>
          <a:xfrm>
            <a:off x="253575" y="579825"/>
            <a:ext cx="8768100" cy="388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 sz="1500">
                <a:solidFill>
                  <a:schemeClr val="dk1"/>
                </a:solidFill>
              </a:rPr>
              <a:t>This principle recognizes that AI systems are not merely technical artifacts but complex sociotechnical systems that interact with humans and society. Key aspects of this principle include:</a:t>
            </a:r>
            <a:endParaRPr sz="1500">
              <a:solidFill>
                <a:schemeClr val="dk1"/>
              </a:solidFill>
            </a:endParaRPr>
          </a:p>
          <a:p>
            <a:pPr marL="457200" lvl="0" indent="-323850" algn="l" rtl="0">
              <a:lnSpc>
                <a:spcPct val="115000"/>
              </a:lnSpc>
              <a:spcBef>
                <a:spcPts val="1500"/>
              </a:spcBef>
              <a:spcAft>
                <a:spcPts val="0"/>
              </a:spcAft>
              <a:buClr>
                <a:schemeClr val="dk1"/>
              </a:buClr>
              <a:buSzPts val="1500"/>
              <a:buAutoNum type="arabicPeriod"/>
            </a:pPr>
            <a:r>
              <a:rPr lang="en" sz="1500" b="1">
                <a:solidFill>
                  <a:schemeClr val="dk1"/>
                </a:solidFill>
              </a:rPr>
              <a:t>Human-Centered Design:</a:t>
            </a:r>
            <a:r>
              <a:rPr lang="en" sz="1500">
                <a:solidFill>
                  <a:schemeClr val="dk1"/>
                </a:solidFill>
              </a:rPr>
              <a:t> AI systems should be designed with human needs and values in mind. This involves considering factors like privacy, fairness, and transparency.</a:t>
            </a:r>
            <a:endParaRPr sz="1500">
              <a:solidFill>
                <a:schemeClr val="dk1"/>
              </a:solidFill>
            </a:endParaRPr>
          </a:p>
          <a:p>
            <a:pPr marL="457200" lvl="0" indent="-323850" algn="l" rtl="0">
              <a:lnSpc>
                <a:spcPct val="115000"/>
              </a:lnSpc>
              <a:spcBef>
                <a:spcPts val="0"/>
              </a:spcBef>
              <a:spcAft>
                <a:spcPts val="0"/>
              </a:spcAft>
              <a:buClr>
                <a:schemeClr val="dk1"/>
              </a:buClr>
              <a:buSzPts val="1500"/>
              <a:buAutoNum type="arabicPeriod"/>
            </a:pPr>
            <a:r>
              <a:rPr lang="en" sz="1500" b="1">
                <a:solidFill>
                  <a:schemeClr val="dk1"/>
                </a:solidFill>
              </a:rPr>
              <a:t>Ethical Considerations:</a:t>
            </a:r>
            <a:r>
              <a:rPr lang="en" sz="1500">
                <a:solidFill>
                  <a:schemeClr val="dk1"/>
                </a:solidFill>
              </a:rPr>
              <a:t> AI systems should be developed and deployed ethically, avoiding biases and discrimination.</a:t>
            </a:r>
            <a:endParaRPr sz="1500">
              <a:solidFill>
                <a:schemeClr val="dk1"/>
              </a:solidFill>
            </a:endParaRPr>
          </a:p>
          <a:p>
            <a:pPr marL="457200" lvl="0" indent="-323850" algn="l" rtl="0">
              <a:lnSpc>
                <a:spcPct val="115000"/>
              </a:lnSpc>
              <a:spcBef>
                <a:spcPts val="0"/>
              </a:spcBef>
              <a:spcAft>
                <a:spcPts val="0"/>
              </a:spcAft>
              <a:buClr>
                <a:schemeClr val="dk1"/>
              </a:buClr>
              <a:buSzPts val="1500"/>
              <a:buAutoNum type="arabicPeriod"/>
            </a:pPr>
            <a:r>
              <a:rPr lang="en" sz="1500" b="1">
                <a:solidFill>
                  <a:schemeClr val="dk1"/>
                </a:solidFill>
              </a:rPr>
              <a:t>User Experience:</a:t>
            </a:r>
            <a:r>
              <a:rPr lang="en" sz="1500">
                <a:solidFill>
                  <a:schemeClr val="dk1"/>
                </a:solidFill>
              </a:rPr>
              <a:t> AI systems should be designed to be user-friendly and intuitive, empowering users to interact with the technology effectively.</a:t>
            </a:r>
            <a:endParaRPr sz="1500">
              <a:solidFill>
                <a:schemeClr val="dk1"/>
              </a:solidFill>
            </a:endParaRPr>
          </a:p>
          <a:p>
            <a:pPr marL="457200" lvl="0" indent="-323850" algn="l" rtl="0">
              <a:lnSpc>
                <a:spcPct val="115000"/>
              </a:lnSpc>
              <a:spcBef>
                <a:spcPts val="0"/>
              </a:spcBef>
              <a:spcAft>
                <a:spcPts val="0"/>
              </a:spcAft>
              <a:buClr>
                <a:schemeClr val="dk1"/>
              </a:buClr>
              <a:buSzPts val="1500"/>
              <a:buAutoNum type="arabicPeriod"/>
            </a:pPr>
            <a:r>
              <a:rPr lang="en" sz="1500" b="1">
                <a:solidFill>
                  <a:schemeClr val="dk1"/>
                </a:solidFill>
              </a:rPr>
              <a:t>Explainability:</a:t>
            </a:r>
            <a:r>
              <a:rPr lang="en" sz="1500">
                <a:solidFill>
                  <a:schemeClr val="dk1"/>
                </a:solidFill>
              </a:rPr>
              <a:t> AI models should be interpretable, allowing humans to understand their decision-making processes.</a:t>
            </a:r>
            <a:endParaRPr sz="1500">
              <a:solidFill>
                <a:schemeClr val="dk1"/>
              </a:solidFill>
            </a:endParaRPr>
          </a:p>
          <a:p>
            <a:pPr marL="457200" lvl="0" indent="-323850" algn="l" rtl="0">
              <a:lnSpc>
                <a:spcPct val="115000"/>
              </a:lnSpc>
              <a:spcBef>
                <a:spcPts val="0"/>
              </a:spcBef>
              <a:spcAft>
                <a:spcPts val="0"/>
              </a:spcAft>
              <a:buClr>
                <a:schemeClr val="dk1"/>
              </a:buClr>
              <a:buSzPts val="1500"/>
              <a:buAutoNum type="arabicPeriod"/>
            </a:pPr>
            <a:r>
              <a:rPr lang="en" sz="1500" b="1">
                <a:solidFill>
                  <a:schemeClr val="dk1"/>
                </a:solidFill>
              </a:rPr>
              <a:t>Collaboration between Humans and AI:</a:t>
            </a:r>
            <a:r>
              <a:rPr lang="en" sz="1500">
                <a:solidFill>
                  <a:schemeClr val="dk1"/>
                </a:solidFill>
              </a:rPr>
              <a:t> AI should augment human capabilities, rather than replace them. Collaboration between humans and AI can lead to more innovative and effective solutions.</a:t>
            </a:r>
            <a:endParaRPr sz="1500">
              <a:solidFill>
                <a:schemeClr val="dk1"/>
              </a:solidFill>
            </a:endParaRPr>
          </a:p>
          <a:p>
            <a:pPr marL="0" lvl="0" indent="0" algn="l" rtl="0">
              <a:lnSpc>
                <a:spcPct val="115000"/>
              </a:lnSpc>
              <a:spcBef>
                <a:spcPts val="1500"/>
              </a:spcBef>
              <a:spcAft>
                <a:spcPts val="0"/>
              </a:spcAft>
              <a:buNone/>
            </a:pPr>
            <a:endParaRPr sz="1800">
              <a:solidFill>
                <a:schemeClr val="dk1"/>
              </a:solidFill>
            </a:endParaRPr>
          </a:p>
          <a:p>
            <a:pPr marL="0" lvl="0" indent="0" algn="l" rtl="0">
              <a:lnSpc>
                <a:spcPct val="115000"/>
              </a:lnSpc>
              <a:spcBef>
                <a:spcPts val="1500"/>
              </a:spcBef>
              <a:spcAft>
                <a:spcPts val="0"/>
              </a:spcAft>
              <a:buNone/>
            </a:pPr>
            <a:endParaRPr sz="2200">
              <a:solidFill>
                <a:schemeClr val="dk1"/>
              </a:solidFill>
            </a:endParaRPr>
          </a:p>
          <a:p>
            <a:pPr marL="0" lvl="0" indent="0" algn="l" rtl="0">
              <a:lnSpc>
                <a:spcPct val="115000"/>
              </a:lnSpc>
              <a:spcBef>
                <a:spcPts val="1500"/>
              </a:spcBef>
              <a:spcAft>
                <a:spcPts val="0"/>
              </a:spcAft>
              <a:buNone/>
            </a:pPr>
            <a:endParaRPr sz="2600">
              <a:solidFill>
                <a:schemeClr val="dk1"/>
              </a:solidFill>
            </a:endParaRPr>
          </a:p>
          <a:p>
            <a:pPr marL="0" lvl="0" indent="0" algn="l" rtl="0">
              <a:lnSpc>
                <a:spcPct val="115000"/>
              </a:lnSpc>
              <a:spcBef>
                <a:spcPts val="1500"/>
              </a:spcBef>
              <a:spcAft>
                <a:spcPts val="0"/>
              </a:spcAft>
              <a:buNone/>
            </a:pPr>
            <a:endParaRPr sz="3100">
              <a:solidFill>
                <a:schemeClr val="dk1"/>
              </a:solidFill>
            </a:endParaRPr>
          </a:p>
          <a:p>
            <a:pPr marL="0" lvl="0" indent="0" algn="l" rtl="0">
              <a:spcBef>
                <a:spcPts val="1500"/>
              </a:spcBef>
              <a:spcAft>
                <a:spcPts val="0"/>
              </a:spcAft>
              <a:buNone/>
            </a:pPr>
            <a:endParaRPr sz="3800">
              <a:solidFill>
                <a:schemeClr val="dk2"/>
              </a:solidFill>
            </a:endParaRPr>
          </a:p>
          <a:p>
            <a:pPr marL="0" lvl="0" indent="0" algn="l" rtl="0">
              <a:spcBef>
                <a:spcPts val="0"/>
              </a:spcBef>
              <a:spcAft>
                <a:spcPts val="0"/>
              </a:spcAft>
              <a:buNone/>
            </a:pPr>
            <a:endParaRPr sz="3800">
              <a:solidFill>
                <a:schemeClr val="dk2"/>
              </a:solidFill>
            </a:endParaRPr>
          </a:p>
        </p:txBody>
      </p:sp>
      <p:sp>
        <p:nvSpPr>
          <p:cNvPr id="189" name="Google Shape;189;p28"/>
          <p:cNvSpPr txBox="1"/>
          <p:nvPr/>
        </p:nvSpPr>
        <p:spPr>
          <a:xfrm>
            <a:off x="475200" y="4418625"/>
            <a:ext cx="8193600" cy="29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2"/>
                </a:solidFill>
              </a:rPr>
              <a:t>(</a:t>
            </a:r>
            <a:r>
              <a:rPr lang="en" sz="1200" dirty="0" err="1">
                <a:solidFill>
                  <a:schemeClr val="dk2"/>
                </a:solidFill>
              </a:rPr>
              <a:t>Jarrahi</a:t>
            </a:r>
            <a:r>
              <a:rPr lang="en" sz="1200" dirty="0">
                <a:solidFill>
                  <a:schemeClr val="dk2"/>
                </a:solidFill>
              </a:rPr>
              <a:t> et al., 2023, Communications of the ACM, https://</a:t>
            </a:r>
            <a:r>
              <a:rPr lang="en" sz="1200" dirty="0" err="1">
                <a:solidFill>
                  <a:schemeClr val="dk2"/>
                </a:solidFill>
              </a:rPr>
              <a:t>doi.org</a:t>
            </a:r>
            <a:r>
              <a:rPr lang="en" sz="1200" dirty="0">
                <a:solidFill>
                  <a:schemeClr val="dk2"/>
                </a:solidFill>
              </a:rPr>
              <a:t>/10.1145/3571724)</a:t>
            </a:r>
            <a:endParaRPr sz="1200" dirty="0">
              <a:solidFill>
                <a:schemeClr val="dk2"/>
              </a:solidFill>
            </a:endParaRPr>
          </a:p>
          <a:p>
            <a:pPr marL="0" lvl="0" indent="0" algn="l" rtl="0">
              <a:spcBef>
                <a:spcPts val="0"/>
              </a:spcBef>
              <a:spcAft>
                <a:spcPts val="0"/>
              </a:spcAft>
              <a:buNone/>
            </a:pPr>
            <a:r>
              <a:rPr lang="en" sz="1200" dirty="0">
                <a:solidFill>
                  <a:schemeClr val="dk2"/>
                </a:solidFill>
              </a:rPr>
              <a:t> </a:t>
            </a:r>
            <a:endParaRPr sz="1200" dirty="0">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title"/>
          </p:nvPr>
        </p:nvSpPr>
        <p:spPr>
          <a:xfrm>
            <a:off x="311700" y="109850"/>
            <a:ext cx="8520600" cy="43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720">
                <a:solidFill>
                  <a:srgbClr val="4A86E8"/>
                </a:solidFill>
              </a:rPr>
              <a:t>Principle 6. Continuous and Substantive Interactions between AI and Domain Experts</a:t>
            </a:r>
            <a:endParaRPr sz="1720">
              <a:solidFill>
                <a:srgbClr val="4A86E8"/>
              </a:solidFill>
            </a:endParaRPr>
          </a:p>
        </p:txBody>
      </p:sp>
      <p:pic>
        <p:nvPicPr>
          <p:cNvPr id="195" name="Google Shape;195;p2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6" name="Google Shape;196;p29"/>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17</a:t>
            </a:fld>
            <a:endParaRPr>
              <a:solidFill>
                <a:schemeClr val="lt1"/>
              </a:solidFill>
              <a:latin typeface="Arial"/>
              <a:ea typeface="Arial"/>
              <a:cs typeface="Arial"/>
              <a:sym typeface="Arial"/>
            </a:endParaRPr>
          </a:p>
        </p:txBody>
      </p:sp>
      <p:sp>
        <p:nvSpPr>
          <p:cNvPr id="197" name="Google Shape;197;p29"/>
          <p:cNvSpPr txBox="1"/>
          <p:nvPr/>
        </p:nvSpPr>
        <p:spPr>
          <a:xfrm>
            <a:off x="253575" y="579825"/>
            <a:ext cx="8768100" cy="388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 sz="1500">
                <a:solidFill>
                  <a:schemeClr val="dk1"/>
                </a:solidFill>
              </a:rPr>
              <a:t>Effective Data-Centric AI/ML requires strong collaboration between AI experts and domain experts. This principle highlights the importance of this partnership:</a:t>
            </a:r>
            <a:endParaRPr sz="1500">
              <a:solidFill>
                <a:schemeClr val="dk1"/>
              </a:solidFill>
            </a:endParaRPr>
          </a:p>
          <a:p>
            <a:pPr marL="457200" lvl="0" indent="-323850" algn="l" rtl="0">
              <a:lnSpc>
                <a:spcPct val="115000"/>
              </a:lnSpc>
              <a:spcBef>
                <a:spcPts val="1500"/>
              </a:spcBef>
              <a:spcAft>
                <a:spcPts val="0"/>
              </a:spcAft>
              <a:buClr>
                <a:schemeClr val="dk1"/>
              </a:buClr>
              <a:buSzPts val="1500"/>
              <a:buAutoNum type="arabicPeriod"/>
            </a:pPr>
            <a:r>
              <a:rPr lang="en" sz="1500" b="1">
                <a:solidFill>
                  <a:schemeClr val="dk1"/>
                </a:solidFill>
              </a:rPr>
              <a:t>Domain Expertise:</a:t>
            </a:r>
            <a:r>
              <a:rPr lang="en" sz="1500">
                <a:solidFill>
                  <a:schemeClr val="dk1"/>
                </a:solidFill>
              </a:rPr>
              <a:t> Domain experts provide valuable insights into the specific context and requirements of the AI application, helping to ensure that the data is relevant and representative.</a:t>
            </a:r>
            <a:endParaRPr sz="1500">
              <a:solidFill>
                <a:schemeClr val="dk1"/>
              </a:solidFill>
            </a:endParaRPr>
          </a:p>
          <a:p>
            <a:pPr marL="457200" lvl="0" indent="-323850" algn="l" rtl="0">
              <a:lnSpc>
                <a:spcPct val="115000"/>
              </a:lnSpc>
              <a:spcBef>
                <a:spcPts val="0"/>
              </a:spcBef>
              <a:spcAft>
                <a:spcPts val="0"/>
              </a:spcAft>
              <a:buClr>
                <a:schemeClr val="dk1"/>
              </a:buClr>
              <a:buSzPts val="1500"/>
              <a:buAutoNum type="arabicPeriod"/>
            </a:pPr>
            <a:r>
              <a:rPr lang="en" sz="1500" b="1">
                <a:solidFill>
                  <a:schemeClr val="dk1"/>
                </a:solidFill>
              </a:rPr>
              <a:t>Data Quality and Labeling:</a:t>
            </a:r>
            <a:r>
              <a:rPr lang="en" sz="1500">
                <a:solidFill>
                  <a:schemeClr val="dk1"/>
                </a:solidFill>
              </a:rPr>
              <a:t> Domain experts can help ensure the quality of data by providing accurate and consistent labels and annotations.</a:t>
            </a:r>
            <a:endParaRPr sz="1500">
              <a:solidFill>
                <a:schemeClr val="dk1"/>
              </a:solidFill>
            </a:endParaRPr>
          </a:p>
          <a:p>
            <a:pPr marL="457200" lvl="0" indent="-323850" algn="l" rtl="0">
              <a:lnSpc>
                <a:spcPct val="115000"/>
              </a:lnSpc>
              <a:spcBef>
                <a:spcPts val="0"/>
              </a:spcBef>
              <a:spcAft>
                <a:spcPts val="0"/>
              </a:spcAft>
              <a:buClr>
                <a:schemeClr val="dk1"/>
              </a:buClr>
              <a:buSzPts val="1500"/>
              <a:buAutoNum type="arabicPeriod"/>
            </a:pPr>
            <a:r>
              <a:rPr lang="en" sz="1500" b="1">
                <a:solidFill>
                  <a:schemeClr val="dk1"/>
                </a:solidFill>
              </a:rPr>
              <a:t>Model Evaluation:</a:t>
            </a:r>
            <a:r>
              <a:rPr lang="en" sz="1500">
                <a:solidFill>
                  <a:schemeClr val="dk1"/>
                </a:solidFill>
              </a:rPr>
              <a:t> Domain experts can assess the model's performance in real-world scenarios and provide feedback on its strengths and weaknesses.</a:t>
            </a:r>
            <a:endParaRPr sz="1500">
              <a:solidFill>
                <a:schemeClr val="dk1"/>
              </a:solidFill>
            </a:endParaRPr>
          </a:p>
          <a:p>
            <a:pPr marL="457200" lvl="0" indent="-323850" algn="l" rtl="0">
              <a:lnSpc>
                <a:spcPct val="115000"/>
              </a:lnSpc>
              <a:spcBef>
                <a:spcPts val="0"/>
              </a:spcBef>
              <a:spcAft>
                <a:spcPts val="0"/>
              </a:spcAft>
              <a:buClr>
                <a:schemeClr val="dk1"/>
              </a:buClr>
              <a:buSzPts val="1500"/>
              <a:buAutoNum type="arabicPeriod"/>
            </a:pPr>
            <a:r>
              <a:rPr lang="en" sz="1500" b="1">
                <a:solidFill>
                  <a:schemeClr val="dk1"/>
                </a:solidFill>
              </a:rPr>
              <a:t>Ethical Considerations:</a:t>
            </a:r>
            <a:r>
              <a:rPr lang="en" sz="1500">
                <a:solidFill>
                  <a:schemeClr val="dk1"/>
                </a:solidFill>
              </a:rPr>
              <a:t> Domain experts can help identify and mitigate potential ethical implications of AI systems.</a:t>
            </a:r>
            <a:endParaRPr sz="1500">
              <a:solidFill>
                <a:schemeClr val="dk1"/>
              </a:solidFill>
            </a:endParaRPr>
          </a:p>
          <a:p>
            <a:pPr marL="457200" lvl="0" indent="-323850" algn="l" rtl="0">
              <a:lnSpc>
                <a:spcPct val="115000"/>
              </a:lnSpc>
              <a:spcBef>
                <a:spcPts val="0"/>
              </a:spcBef>
              <a:spcAft>
                <a:spcPts val="0"/>
              </a:spcAft>
              <a:buClr>
                <a:schemeClr val="dk1"/>
              </a:buClr>
              <a:buSzPts val="1500"/>
              <a:buAutoNum type="arabicPeriod"/>
            </a:pPr>
            <a:r>
              <a:rPr lang="en" sz="1500" b="1">
                <a:solidFill>
                  <a:schemeClr val="dk1"/>
                </a:solidFill>
              </a:rPr>
              <a:t>Continuous Improvement:</a:t>
            </a:r>
            <a:r>
              <a:rPr lang="en" sz="1500">
                <a:solidFill>
                  <a:schemeClr val="dk1"/>
                </a:solidFill>
              </a:rPr>
              <a:t> By working together, AI experts and domain experts can iteratively improve both the data and the model.</a:t>
            </a:r>
            <a:endParaRPr sz="1500">
              <a:solidFill>
                <a:schemeClr val="dk1"/>
              </a:solidFill>
            </a:endParaRPr>
          </a:p>
          <a:p>
            <a:pPr marL="0" lvl="0" indent="0" algn="l" rtl="0">
              <a:lnSpc>
                <a:spcPct val="115000"/>
              </a:lnSpc>
              <a:spcBef>
                <a:spcPts val="1500"/>
              </a:spcBef>
              <a:spcAft>
                <a:spcPts val="0"/>
              </a:spcAft>
              <a:buNone/>
            </a:pPr>
            <a:endParaRPr sz="1900">
              <a:solidFill>
                <a:schemeClr val="dk1"/>
              </a:solidFill>
            </a:endParaRPr>
          </a:p>
          <a:p>
            <a:pPr marL="0" lvl="0" indent="0" algn="l" rtl="0">
              <a:lnSpc>
                <a:spcPct val="115000"/>
              </a:lnSpc>
              <a:spcBef>
                <a:spcPts val="1500"/>
              </a:spcBef>
              <a:spcAft>
                <a:spcPts val="0"/>
              </a:spcAft>
              <a:buNone/>
            </a:pPr>
            <a:endParaRPr sz="2200">
              <a:solidFill>
                <a:schemeClr val="dk1"/>
              </a:solidFill>
            </a:endParaRPr>
          </a:p>
          <a:p>
            <a:pPr marL="0" lvl="0" indent="0" algn="l" rtl="0">
              <a:lnSpc>
                <a:spcPct val="115000"/>
              </a:lnSpc>
              <a:spcBef>
                <a:spcPts val="1500"/>
              </a:spcBef>
              <a:spcAft>
                <a:spcPts val="0"/>
              </a:spcAft>
              <a:buNone/>
            </a:pPr>
            <a:endParaRPr sz="2600">
              <a:solidFill>
                <a:schemeClr val="dk1"/>
              </a:solidFill>
            </a:endParaRPr>
          </a:p>
          <a:p>
            <a:pPr marL="0" lvl="0" indent="0" algn="l" rtl="0">
              <a:lnSpc>
                <a:spcPct val="115000"/>
              </a:lnSpc>
              <a:spcBef>
                <a:spcPts val="1500"/>
              </a:spcBef>
              <a:spcAft>
                <a:spcPts val="0"/>
              </a:spcAft>
              <a:buNone/>
            </a:pPr>
            <a:endParaRPr sz="3000">
              <a:solidFill>
                <a:schemeClr val="dk1"/>
              </a:solidFill>
            </a:endParaRPr>
          </a:p>
          <a:p>
            <a:pPr marL="0" lvl="0" indent="0" algn="l" rtl="0">
              <a:lnSpc>
                <a:spcPct val="115000"/>
              </a:lnSpc>
              <a:spcBef>
                <a:spcPts val="1500"/>
              </a:spcBef>
              <a:spcAft>
                <a:spcPts val="0"/>
              </a:spcAft>
              <a:buNone/>
            </a:pPr>
            <a:endParaRPr sz="3500">
              <a:solidFill>
                <a:schemeClr val="dk1"/>
              </a:solidFill>
            </a:endParaRPr>
          </a:p>
          <a:p>
            <a:pPr marL="0" lvl="0" indent="0" algn="l" rtl="0">
              <a:spcBef>
                <a:spcPts val="1500"/>
              </a:spcBef>
              <a:spcAft>
                <a:spcPts val="0"/>
              </a:spcAft>
              <a:buNone/>
            </a:pPr>
            <a:endParaRPr sz="4200">
              <a:solidFill>
                <a:schemeClr val="dk2"/>
              </a:solidFill>
            </a:endParaRPr>
          </a:p>
          <a:p>
            <a:pPr marL="0" lvl="0" indent="0" algn="l" rtl="0">
              <a:spcBef>
                <a:spcPts val="0"/>
              </a:spcBef>
              <a:spcAft>
                <a:spcPts val="0"/>
              </a:spcAft>
              <a:buNone/>
            </a:pPr>
            <a:endParaRPr sz="4200">
              <a:solidFill>
                <a:schemeClr val="dk2"/>
              </a:solidFill>
            </a:endParaRPr>
          </a:p>
        </p:txBody>
      </p:sp>
      <p:sp>
        <p:nvSpPr>
          <p:cNvPr id="198" name="Google Shape;198;p29"/>
          <p:cNvSpPr txBox="1"/>
          <p:nvPr/>
        </p:nvSpPr>
        <p:spPr>
          <a:xfrm>
            <a:off x="475200" y="4418625"/>
            <a:ext cx="8193600" cy="29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2"/>
                </a:solidFill>
              </a:rPr>
              <a:t>(Jarrahi et al., 2023, Communications of the ACM, https://doi.org/10.1145/3571724)</a:t>
            </a:r>
            <a:endParaRPr sz="1200">
              <a:solidFill>
                <a:schemeClr val="dk2"/>
              </a:solidFill>
            </a:endParaRPr>
          </a:p>
          <a:p>
            <a:pPr marL="0" lvl="0" indent="0" algn="l" rtl="0">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0"/>
          <p:cNvSpPr txBox="1">
            <a:spLocks noGrp="1"/>
          </p:cNvSpPr>
          <p:nvPr>
            <p:ph type="title"/>
          </p:nvPr>
        </p:nvSpPr>
        <p:spPr>
          <a:xfrm>
            <a:off x="311700" y="1805250"/>
            <a:ext cx="8520600" cy="185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920" b="1">
                <a:solidFill>
                  <a:srgbClr val="4A86E8"/>
                </a:solidFill>
              </a:rPr>
              <a:t> Data-Centric</a:t>
            </a:r>
            <a:endParaRPr sz="3920" b="1">
              <a:solidFill>
                <a:srgbClr val="4A86E8"/>
              </a:solidFill>
            </a:endParaRPr>
          </a:p>
          <a:p>
            <a:pPr marL="0" lvl="0" indent="0" algn="ctr" rtl="0">
              <a:spcBef>
                <a:spcPts val="0"/>
              </a:spcBef>
              <a:spcAft>
                <a:spcPts val="0"/>
              </a:spcAft>
              <a:buSzPts val="990"/>
              <a:buNone/>
            </a:pPr>
            <a:r>
              <a:rPr lang="en" sz="3920" b="1">
                <a:solidFill>
                  <a:srgbClr val="4A86E8"/>
                </a:solidFill>
              </a:rPr>
              <a:t>AI/ML Approaches</a:t>
            </a:r>
            <a:endParaRPr sz="3920" b="1">
              <a:solidFill>
                <a:srgbClr val="4A86E8"/>
              </a:solidFill>
            </a:endParaRPr>
          </a:p>
          <a:p>
            <a:pPr marL="0" lvl="0" indent="0" algn="ctr" rtl="0">
              <a:spcBef>
                <a:spcPts val="0"/>
              </a:spcBef>
              <a:spcAft>
                <a:spcPts val="0"/>
              </a:spcAft>
              <a:buSzPts val="990"/>
              <a:buNone/>
            </a:pPr>
            <a:endParaRPr sz="3920" b="1">
              <a:solidFill>
                <a:srgbClr val="4A86E8"/>
              </a:solidFill>
            </a:endParaRPr>
          </a:p>
        </p:txBody>
      </p:sp>
      <p:pic>
        <p:nvPicPr>
          <p:cNvPr id="204" name="Google Shape;204;p3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5" name="Google Shape;205;p30"/>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18</a:t>
            </a:fld>
            <a:endParaRPr>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1"/>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A86E8"/>
                </a:solidFill>
              </a:rPr>
              <a:t>Data Acquisition</a:t>
            </a:r>
            <a:endParaRPr>
              <a:solidFill>
                <a:srgbClr val="4A86E8"/>
              </a:solidFill>
            </a:endParaRPr>
          </a:p>
        </p:txBody>
      </p:sp>
      <p:pic>
        <p:nvPicPr>
          <p:cNvPr id="211" name="Google Shape;211;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2" name="Google Shape;212;p31"/>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19</a:t>
            </a:fld>
            <a:endParaRPr>
              <a:solidFill>
                <a:schemeClr val="lt1"/>
              </a:solidFill>
              <a:latin typeface="Arial"/>
              <a:ea typeface="Arial"/>
              <a:cs typeface="Arial"/>
              <a:sym typeface="Arial"/>
            </a:endParaRPr>
          </a:p>
        </p:txBody>
      </p:sp>
      <p:sp>
        <p:nvSpPr>
          <p:cNvPr id="213" name="Google Shape;213;p31"/>
          <p:cNvSpPr txBox="1"/>
          <p:nvPr/>
        </p:nvSpPr>
        <p:spPr>
          <a:xfrm>
            <a:off x="379500" y="717650"/>
            <a:ext cx="8385000" cy="388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 sz="1600">
                <a:solidFill>
                  <a:schemeClr val="dk1"/>
                </a:solidFill>
              </a:rPr>
              <a:t>Data acquisition is a critical step in the Data-Centric AI/ML approach. It involves the following key activities:</a:t>
            </a:r>
            <a:endParaRPr sz="1600">
              <a:solidFill>
                <a:schemeClr val="dk1"/>
              </a:solidFill>
            </a:endParaRPr>
          </a:p>
          <a:p>
            <a:pPr marL="457200" lvl="0" indent="-330200" algn="l" rtl="0">
              <a:lnSpc>
                <a:spcPct val="115000"/>
              </a:lnSpc>
              <a:spcBef>
                <a:spcPts val="1500"/>
              </a:spcBef>
              <a:spcAft>
                <a:spcPts val="0"/>
              </a:spcAft>
              <a:buClr>
                <a:schemeClr val="dk1"/>
              </a:buClr>
              <a:buSzPts val="1600"/>
              <a:buChar char="●"/>
            </a:pPr>
            <a:r>
              <a:rPr lang="en" sz="1600" b="1">
                <a:solidFill>
                  <a:schemeClr val="dk1"/>
                </a:solidFill>
              </a:rPr>
              <a:t>Identifying Data Sources:</a:t>
            </a:r>
            <a:r>
              <a:rPr lang="en" sz="1600">
                <a:solidFill>
                  <a:schemeClr val="dk1"/>
                </a:solidFill>
              </a:rPr>
              <a:t> Locating relevant data from various sources like databases, sensors, and social media.</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b="1">
                <a:solidFill>
                  <a:schemeClr val="dk1"/>
                </a:solidFill>
              </a:rPr>
              <a:t>Data Collection:</a:t>
            </a:r>
            <a:r>
              <a:rPr lang="en" sz="1600">
                <a:solidFill>
                  <a:schemeClr val="dk1"/>
                </a:solidFill>
              </a:rPr>
              <a:t> Gathering data in a structured and efficient manner.</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b="1">
                <a:solidFill>
                  <a:schemeClr val="dk1"/>
                </a:solidFill>
              </a:rPr>
              <a:t>Data Cleaning:</a:t>
            </a:r>
            <a:r>
              <a:rPr lang="en" sz="1600">
                <a:solidFill>
                  <a:schemeClr val="dk1"/>
                </a:solidFill>
              </a:rPr>
              <a:t> Removing errors, inconsistencies, and outliers.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b="1">
                <a:solidFill>
                  <a:schemeClr val="dk1"/>
                </a:solidFill>
              </a:rPr>
              <a:t>Data Preparation:</a:t>
            </a:r>
            <a:r>
              <a:rPr lang="en" sz="1600">
                <a:solidFill>
                  <a:schemeClr val="dk1"/>
                </a:solidFill>
              </a:rPr>
              <a:t> Transforming data into a suitable format for analysis.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b="1">
                <a:solidFill>
                  <a:schemeClr val="dk1"/>
                </a:solidFill>
              </a:rPr>
              <a:t>Data Storage:</a:t>
            </a:r>
            <a:r>
              <a:rPr lang="en" sz="1600">
                <a:solidFill>
                  <a:schemeClr val="dk1"/>
                </a:solidFill>
              </a:rPr>
              <a:t> Storing data securely and efficiently.</a:t>
            </a:r>
            <a:endParaRPr sz="1600">
              <a:solidFill>
                <a:schemeClr val="dk1"/>
              </a:solidFill>
            </a:endParaRPr>
          </a:p>
          <a:p>
            <a:pPr marL="0" lvl="0" indent="0" algn="l" rtl="0">
              <a:lnSpc>
                <a:spcPct val="115000"/>
              </a:lnSpc>
              <a:spcBef>
                <a:spcPts val="1500"/>
              </a:spcBef>
              <a:spcAft>
                <a:spcPts val="0"/>
              </a:spcAft>
              <a:buClr>
                <a:schemeClr val="dk1"/>
              </a:buClr>
              <a:buSzPts val="1100"/>
              <a:buFont typeface="Arial"/>
              <a:buNone/>
            </a:pPr>
            <a:r>
              <a:rPr lang="en" sz="1600">
                <a:solidFill>
                  <a:schemeClr val="dk1"/>
                </a:solidFill>
              </a:rPr>
              <a:t>Effective data acquisition ensures that AI models have access to high-quality, relevant data, leading to improved performance and reliability.</a:t>
            </a:r>
            <a:endParaRPr sz="1600">
              <a:solidFill>
                <a:schemeClr val="dk1"/>
              </a:solidFill>
            </a:endParaRPr>
          </a:p>
          <a:p>
            <a:pPr marL="0" lvl="0" indent="0" algn="l" rtl="0">
              <a:lnSpc>
                <a:spcPct val="115000"/>
              </a:lnSpc>
              <a:spcBef>
                <a:spcPts val="1500"/>
              </a:spcBef>
              <a:spcAft>
                <a:spcPts val="0"/>
              </a:spcAft>
              <a:buNone/>
            </a:pPr>
            <a:endParaRPr sz="1450" b="1">
              <a:solidFill>
                <a:schemeClr val="dk1"/>
              </a:solidFill>
            </a:endParaRPr>
          </a:p>
          <a:p>
            <a:pPr marL="0" lvl="0" indent="0" algn="l" rtl="0">
              <a:spcBef>
                <a:spcPts val="1500"/>
              </a:spcBef>
              <a:spcAft>
                <a:spcPts val="0"/>
              </a:spcAft>
              <a:buNone/>
            </a:pPr>
            <a:endParaRPr sz="1450">
              <a:solidFill>
                <a:schemeClr val="dk2"/>
              </a:solidFill>
            </a:endParaRPr>
          </a:p>
          <a:p>
            <a:pPr marL="0" lvl="0" indent="0" algn="l" rtl="0">
              <a:spcBef>
                <a:spcPts val="0"/>
              </a:spcBef>
              <a:spcAft>
                <a:spcPts val="0"/>
              </a:spcAft>
              <a:buNone/>
            </a:pPr>
            <a:endParaRPr sz="1450" b="1">
              <a:solidFill>
                <a:schemeClr val="dk2"/>
              </a:solidFill>
            </a:endParaRPr>
          </a:p>
        </p:txBody>
      </p:sp>
      <p:sp>
        <p:nvSpPr>
          <p:cNvPr id="214" name="Google Shape;214;p31"/>
          <p:cNvSpPr txBox="1"/>
          <p:nvPr/>
        </p:nvSpPr>
        <p:spPr>
          <a:xfrm>
            <a:off x="475200" y="4418625"/>
            <a:ext cx="8193600" cy="29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2"/>
                </a:solidFill>
              </a:rPr>
              <a:t>(Mahalle et al., 2023, Springer Nature, https://doi.org/10.1007/978-981-99-6353-9)</a:t>
            </a:r>
            <a:endParaRPr sz="1200">
              <a:solidFill>
                <a:schemeClr val="dk2"/>
              </a:solidFill>
            </a:endParaRPr>
          </a:p>
          <a:p>
            <a:pPr marL="0" lvl="0" indent="0" algn="l" rtl="0">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A86E8"/>
                </a:solidFill>
              </a:rPr>
              <a:t>What is Model-Centric AI/ML?</a:t>
            </a:r>
            <a:endParaRPr>
              <a:solidFill>
                <a:srgbClr val="4A86E8"/>
              </a:solidFill>
            </a:endParaRPr>
          </a:p>
        </p:txBody>
      </p:sp>
      <p:pic>
        <p:nvPicPr>
          <p:cNvPr id="62" name="Google Shape;62;p1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63" name="Google Shape;63;p14"/>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a:t>
            </a:fld>
            <a:endParaRPr>
              <a:solidFill>
                <a:schemeClr val="lt1"/>
              </a:solidFill>
              <a:latin typeface="Arial"/>
              <a:ea typeface="Arial"/>
              <a:cs typeface="Arial"/>
              <a:sym typeface="Arial"/>
            </a:endParaRPr>
          </a:p>
        </p:txBody>
      </p:sp>
      <p:sp>
        <p:nvSpPr>
          <p:cNvPr id="64" name="Google Shape;64;p14"/>
          <p:cNvSpPr txBox="1"/>
          <p:nvPr/>
        </p:nvSpPr>
        <p:spPr>
          <a:xfrm>
            <a:off x="576550" y="901900"/>
            <a:ext cx="8002200" cy="336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rPr>
              <a:t>Model-Centric AI/ML</a:t>
            </a:r>
            <a:r>
              <a:rPr lang="en" sz="1800">
                <a:solidFill>
                  <a:schemeClr val="dk2"/>
                </a:solidFill>
              </a:rPr>
              <a:t> is a paradigm that focuses on optimizing the model architecture and training process to achieve the best possible performance. In this approach, the emphasis is on experimenting with different model architectures, hyperparameters, and training techniques to improve the model's accuracy and efficiency.</a:t>
            </a:r>
            <a:endParaRPr sz="1800">
              <a:solidFill>
                <a:schemeClr val="dk2"/>
              </a:solidFill>
            </a:endParaRPr>
          </a:p>
        </p:txBody>
      </p:sp>
      <p:sp>
        <p:nvSpPr>
          <p:cNvPr id="65" name="Google Shape;65;p14"/>
          <p:cNvSpPr txBox="1"/>
          <p:nvPr/>
        </p:nvSpPr>
        <p:spPr>
          <a:xfrm>
            <a:off x="475200" y="4418625"/>
            <a:ext cx="8193600" cy="29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2"/>
                </a:solidFill>
              </a:rPr>
              <a:t>(</a:t>
            </a:r>
            <a:r>
              <a:rPr lang="en" sz="1200" dirty="0" err="1">
                <a:solidFill>
                  <a:schemeClr val="dk2"/>
                </a:solidFill>
              </a:rPr>
              <a:t>Mahalle</a:t>
            </a:r>
            <a:r>
              <a:rPr lang="en" sz="1200" dirty="0">
                <a:solidFill>
                  <a:schemeClr val="dk2"/>
                </a:solidFill>
              </a:rPr>
              <a:t> et al., 2023, Springer Nature, https://</a:t>
            </a:r>
            <a:r>
              <a:rPr lang="en" sz="1200" dirty="0" err="1">
                <a:solidFill>
                  <a:schemeClr val="dk2"/>
                </a:solidFill>
              </a:rPr>
              <a:t>doi.org</a:t>
            </a:r>
            <a:r>
              <a:rPr lang="en" sz="1200" dirty="0">
                <a:solidFill>
                  <a:schemeClr val="dk2"/>
                </a:solidFill>
              </a:rPr>
              <a:t>/10.1007/978-981-99-6353-9)</a:t>
            </a:r>
            <a:endParaRPr sz="1200" dirty="0">
              <a:solidFill>
                <a:schemeClr val="dk2"/>
              </a:solidFill>
            </a:endParaRPr>
          </a:p>
          <a:p>
            <a:pPr marL="0" lvl="0" indent="0" algn="l" rtl="0">
              <a:spcBef>
                <a:spcPts val="0"/>
              </a:spcBef>
              <a:spcAft>
                <a:spcPts val="0"/>
              </a:spcAft>
              <a:buNone/>
            </a:pPr>
            <a:r>
              <a:rPr lang="en" sz="1200" dirty="0">
                <a:solidFill>
                  <a:schemeClr val="dk2"/>
                </a:solidFill>
              </a:rPr>
              <a:t> </a:t>
            </a:r>
            <a:endParaRPr sz="1200" dirty="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2"/>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A86E8"/>
                </a:solidFill>
              </a:rPr>
              <a:t>Data Labeling</a:t>
            </a:r>
            <a:endParaRPr>
              <a:solidFill>
                <a:srgbClr val="4A86E8"/>
              </a:solidFill>
            </a:endParaRPr>
          </a:p>
        </p:txBody>
      </p:sp>
      <p:pic>
        <p:nvPicPr>
          <p:cNvPr id="220" name="Google Shape;220;p3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1" name="Google Shape;221;p32"/>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20</a:t>
            </a:fld>
            <a:endParaRPr>
              <a:solidFill>
                <a:schemeClr val="lt1"/>
              </a:solidFill>
              <a:latin typeface="Arial"/>
              <a:ea typeface="Arial"/>
              <a:cs typeface="Arial"/>
              <a:sym typeface="Arial"/>
            </a:endParaRPr>
          </a:p>
        </p:txBody>
      </p:sp>
      <p:sp>
        <p:nvSpPr>
          <p:cNvPr id="222" name="Google Shape;222;p32"/>
          <p:cNvSpPr txBox="1"/>
          <p:nvPr/>
        </p:nvSpPr>
        <p:spPr>
          <a:xfrm>
            <a:off x="379500" y="414635"/>
            <a:ext cx="8385000" cy="388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 sz="1300" dirty="0">
                <a:solidFill>
                  <a:schemeClr val="dk1"/>
                </a:solidFill>
              </a:rPr>
              <a:t>Data labeling is the process of assigning meaningful tags to data to make it understandable for machine learning models. It involves:</a:t>
            </a:r>
            <a:endParaRPr sz="1300" dirty="0">
              <a:solidFill>
                <a:schemeClr val="dk1"/>
              </a:solidFill>
            </a:endParaRPr>
          </a:p>
          <a:p>
            <a:pPr marL="457200" lvl="0" indent="-311150" algn="l" rtl="0">
              <a:lnSpc>
                <a:spcPct val="115000"/>
              </a:lnSpc>
              <a:spcBef>
                <a:spcPts val="1500"/>
              </a:spcBef>
              <a:spcAft>
                <a:spcPts val="0"/>
              </a:spcAft>
              <a:buClr>
                <a:schemeClr val="dk1"/>
              </a:buClr>
              <a:buSzPts val="1300"/>
              <a:buChar char="●"/>
            </a:pPr>
            <a:r>
              <a:rPr lang="en" sz="1300" b="1" dirty="0">
                <a:solidFill>
                  <a:schemeClr val="dk1"/>
                </a:solidFill>
              </a:rPr>
              <a:t>Collecting data</a:t>
            </a:r>
            <a:r>
              <a:rPr lang="en" sz="1300" dirty="0">
                <a:solidFill>
                  <a:schemeClr val="dk1"/>
                </a:solidFill>
              </a:rPr>
              <a:t> from various sources.</a:t>
            </a:r>
            <a:endParaRPr sz="1300" dirty="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b="1" dirty="0">
                <a:solidFill>
                  <a:schemeClr val="dk1"/>
                </a:solidFill>
              </a:rPr>
              <a:t>Creating clear labeling guidelines</a:t>
            </a:r>
            <a:r>
              <a:rPr lang="en" sz="1300" dirty="0">
                <a:solidFill>
                  <a:schemeClr val="dk1"/>
                </a:solidFill>
              </a:rPr>
              <a:t>.</a:t>
            </a:r>
            <a:endParaRPr sz="1300" dirty="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b="1" dirty="0">
                <a:solidFill>
                  <a:schemeClr val="dk1"/>
                </a:solidFill>
              </a:rPr>
              <a:t>Using tools</a:t>
            </a:r>
            <a:r>
              <a:rPr lang="en" sz="1300" dirty="0">
                <a:solidFill>
                  <a:schemeClr val="dk1"/>
                </a:solidFill>
              </a:rPr>
              <a:t> to efficiently annotate data.</a:t>
            </a:r>
            <a:endParaRPr sz="1300" dirty="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b="1" dirty="0">
                <a:solidFill>
                  <a:schemeClr val="dk1"/>
                </a:solidFill>
              </a:rPr>
              <a:t>Employing human labelers</a:t>
            </a:r>
            <a:r>
              <a:rPr lang="en" sz="1300" dirty="0">
                <a:solidFill>
                  <a:schemeClr val="dk1"/>
                </a:solidFill>
              </a:rPr>
              <a:t> to ensure accuracy.</a:t>
            </a:r>
            <a:endParaRPr sz="1300" dirty="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b="1" dirty="0">
                <a:solidFill>
                  <a:schemeClr val="dk1"/>
                </a:solidFill>
              </a:rPr>
              <a:t>Iteratively improving</a:t>
            </a:r>
            <a:r>
              <a:rPr lang="en" sz="1300" dirty="0">
                <a:solidFill>
                  <a:schemeClr val="dk1"/>
                </a:solidFill>
              </a:rPr>
              <a:t> the labeling process.</a:t>
            </a:r>
            <a:endParaRPr sz="1300" dirty="0">
              <a:solidFill>
                <a:schemeClr val="dk1"/>
              </a:solidFill>
            </a:endParaRPr>
          </a:p>
          <a:p>
            <a:pPr marL="0" lvl="0" indent="0" algn="l" rtl="0">
              <a:lnSpc>
                <a:spcPct val="115000"/>
              </a:lnSpc>
              <a:spcBef>
                <a:spcPts val="1500"/>
              </a:spcBef>
              <a:spcAft>
                <a:spcPts val="0"/>
              </a:spcAft>
              <a:buClr>
                <a:schemeClr val="dk1"/>
              </a:buClr>
              <a:buSzPts val="1100"/>
              <a:buFont typeface="Arial"/>
              <a:buNone/>
            </a:pPr>
            <a:r>
              <a:rPr lang="en" sz="1300" b="1" dirty="0">
                <a:solidFill>
                  <a:schemeClr val="dk1"/>
                </a:solidFill>
              </a:rPr>
              <a:t>Why Data Labeling Matters:</a:t>
            </a:r>
            <a:endParaRPr sz="1300" b="1" dirty="0">
              <a:solidFill>
                <a:schemeClr val="dk1"/>
              </a:solidFill>
            </a:endParaRPr>
          </a:p>
          <a:p>
            <a:pPr marL="457200" lvl="0" indent="-311150" algn="l" rtl="0">
              <a:lnSpc>
                <a:spcPct val="115000"/>
              </a:lnSpc>
              <a:spcBef>
                <a:spcPts val="1500"/>
              </a:spcBef>
              <a:spcAft>
                <a:spcPts val="0"/>
              </a:spcAft>
              <a:buClr>
                <a:schemeClr val="dk1"/>
              </a:buClr>
              <a:buSzPts val="1300"/>
              <a:buChar char="●"/>
            </a:pPr>
            <a:r>
              <a:rPr lang="en" sz="1300" b="1" dirty="0">
                <a:solidFill>
                  <a:schemeClr val="dk1"/>
                </a:solidFill>
              </a:rPr>
              <a:t>Improved Model Accuracy:</a:t>
            </a:r>
            <a:r>
              <a:rPr lang="en" sz="1300" dirty="0">
                <a:solidFill>
                  <a:schemeClr val="dk1"/>
                </a:solidFill>
              </a:rPr>
              <a:t> Accurate labels lead to better model performance.</a:t>
            </a:r>
            <a:endParaRPr sz="1300" dirty="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b="1" dirty="0">
                <a:solidFill>
                  <a:schemeClr val="dk1"/>
                </a:solidFill>
              </a:rPr>
              <a:t>Increased Efficiency:</a:t>
            </a:r>
            <a:r>
              <a:rPr lang="en" sz="1300" dirty="0">
                <a:solidFill>
                  <a:schemeClr val="dk1"/>
                </a:solidFill>
              </a:rPr>
              <a:t> Labeled data speeds up training and inference.</a:t>
            </a:r>
            <a:endParaRPr sz="1300" dirty="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b="1" dirty="0">
                <a:solidFill>
                  <a:schemeClr val="dk1"/>
                </a:solidFill>
              </a:rPr>
              <a:t>Enhanced Data Quality:</a:t>
            </a:r>
            <a:r>
              <a:rPr lang="en" sz="1300" dirty="0">
                <a:solidFill>
                  <a:schemeClr val="dk1"/>
                </a:solidFill>
              </a:rPr>
              <a:t> Identifies and removes errors and inconsistencies.</a:t>
            </a:r>
            <a:endParaRPr sz="1300" dirty="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b="1" dirty="0">
                <a:solidFill>
                  <a:schemeClr val="dk1"/>
                </a:solidFill>
              </a:rPr>
              <a:t>Personalized Experiences:</a:t>
            </a:r>
            <a:r>
              <a:rPr lang="en" sz="1300" dirty="0">
                <a:solidFill>
                  <a:schemeClr val="dk1"/>
                </a:solidFill>
              </a:rPr>
              <a:t> Enables tailored recommendations and predictions.</a:t>
            </a:r>
            <a:endParaRPr sz="1300" dirty="0">
              <a:solidFill>
                <a:schemeClr val="dk1"/>
              </a:solidFill>
            </a:endParaRPr>
          </a:p>
          <a:p>
            <a:pPr marL="0" lvl="0" indent="0" algn="l" rtl="0">
              <a:lnSpc>
                <a:spcPct val="115000"/>
              </a:lnSpc>
              <a:spcBef>
                <a:spcPts val="1500"/>
              </a:spcBef>
              <a:spcAft>
                <a:spcPts val="0"/>
              </a:spcAft>
              <a:buClr>
                <a:schemeClr val="dk1"/>
              </a:buClr>
              <a:buSzPts val="1100"/>
              <a:buFont typeface="Arial"/>
              <a:buNone/>
            </a:pPr>
            <a:r>
              <a:rPr lang="en" sz="1300" dirty="0">
                <a:solidFill>
                  <a:schemeClr val="dk1"/>
                </a:solidFill>
              </a:rPr>
              <a:t>By investing in quality data labeling, organizations can develop more robust and effective AI models.</a:t>
            </a:r>
            <a:endParaRPr sz="1300" dirty="0">
              <a:solidFill>
                <a:schemeClr val="dk1"/>
              </a:solidFill>
            </a:endParaRPr>
          </a:p>
          <a:p>
            <a:pPr marL="0" lvl="0" indent="0" algn="l" rtl="0">
              <a:lnSpc>
                <a:spcPct val="115000"/>
              </a:lnSpc>
              <a:spcBef>
                <a:spcPts val="1500"/>
              </a:spcBef>
              <a:spcAft>
                <a:spcPts val="0"/>
              </a:spcAft>
              <a:buNone/>
            </a:pPr>
            <a:endParaRPr sz="1300" dirty="0">
              <a:solidFill>
                <a:schemeClr val="dk1"/>
              </a:solidFill>
            </a:endParaRPr>
          </a:p>
          <a:p>
            <a:pPr marL="0" lvl="0" indent="0" algn="l" rtl="0">
              <a:lnSpc>
                <a:spcPct val="115000"/>
              </a:lnSpc>
              <a:spcBef>
                <a:spcPts val="1500"/>
              </a:spcBef>
              <a:spcAft>
                <a:spcPts val="0"/>
              </a:spcAft>
              <a:buNone/>
            </a:pPr>
            <a:endParaRPr sz="1300" b="1" dirty="0">
              <a:solidFill>
                <a:schemeClr val="dk1"/>
              </a:solidFill>
            </a:endParaRPr>
          </a:p>
          <a:p>
            <a:pPr marL="0" lvl="0" indent="0" algn="l" rtl="0">
              <a:spcBef>
                <a:spcPts val="1500"/>
              </a:spcBef>
              <a:spcAft>
                <a:spcPts val="0"/>
              </a:spcAft>
              <a:buNone/>
            </a:pPr>
            <a:endParaRPr sz="1300" dirty="0">
              <a:solidFill>
                <a:schemeClr val="dk2"/>
              </a:solidFill>
            </a:endParaRPr>
          </a:p>
          <a:p>
            <a:pPr marL="0" lvl="0" indent="0" algn="l" rtl="0">
              <a:spcBef>
                <a:spcPts val="0"/>
              </a:spcBef>
              <a:spcAft>
                <a:spcPts val="0"/>
              </a:spcAft>
              <a:buNone/>
            </a:pPr>
            <a:endParaRPr sz="1300" b="1" dirty="0">
              <a:solidFill>
                <a:schemeClr val="dk2"/>
              </a:solidFill>
            </a:endParaRPr>
          </a:p>
        </p:txBody>
      </p:sp>
      <p:sp>
        <p:nvSpPr>
          <p:cNvPr id="223" name="Google Shape;223;p32"/>
          <p:cNvSpPr txBox="1"/>
          <p:nvPr/>
        </p:nvSpPr>
        <p:spPr>
          <a:xfrm>
            <a:off x="475200" y="4418625"/>
            <a:ext cx="8193600" cy="29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2"/>
                </a:solidFill>
              </a:rPr>
              <a:t>(Mahalle et al., 2023, Springer Nature, https://doi.org/10.1007/978-981-99-6353-9)</a:t>
            </a:r>
            <a:endParaRPr sz="1200">
              <a:solidFill>
                <a:schemeClr val="dk2"/>
              </a:solidFill>
            </a:endParaRPr>
          </a:p>
          <a:p>
            <a:pPr marL="0" lvl="0" indent="0" algn="l" rtl="0">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22">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22">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2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3"/>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A86E8"/>
                </a:solidFill>
              </a:rPr>
              <a:t>Data Annotation</a:t>
            </a:r>
            <a:endParaRPr>
              <a:solidFill>
                <a:srgbClr val="4A86E8"/>
              </a:solidFill>
            </a:endParaRPr>
          </a:p>
        </p:txBody>
      </p:sp>
      <p:pic>
        <p:nvPicPr>
          <p:cNvPr id="229" name="Google Shape;229;p3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0" name="Google Shape;230;p33"/>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21</a:t>
            </a:fld>
            <a:endParaRPr>
              <a:solidFill>
                <a:schemeClr val="lt1"/>
              </a:solidFill>
              <a:latin typeface="Arial"/>
              <a:ea typeface="Arial"/>
              <a:cs typeface="Arial"/>
              <a:sym typeface="Arial"/>
            </a:endParaRPr>
          </a:p>
        </p:txBody>
      </p:sp>
      <p:sp>
        <p:nvSpPr>
          <p:cNvPr id="231" name="Google Shape;231;p33"/>
          <p:cNvSpPr txBox="1"/>
          <p:nvPr/>
        </p:nvSpPr>
        <p:spPr>
          <a:xfrm>
            <a:off x="379500" y="628650"/>
            <a:ext cx="8385000" cy="388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 sz="1800">
                <a:solidFill>
                  <a:schemeClr val="dk1"/>
                </a:solidFill>
              </a:rPr>
              <a:t>Data annotation is the process of adding labels or tags to data to make it understandable for machines. This helps train AI models to recognize patterns and make accurate predictions. Common types of data annotation include:</a:t>
            </a:r>
            <a:endParaRPr sz="1800">
              <a:solidFill>
                <a:schemeClr val="dk1"/>
              </a:solidFill>
            </a:endParaRPr>
          </a:p>
          <a:p>
            <a:pPr marL="457200" lvl="0" indent="-342900" algn="l" rtl="0">
              <a:lnSpc>
                <a:spcPct val="115000"/>
              </a:lnSpc>
              <a:spcBef>
                <a:spcPts val="1500"/>
              </a:spcBef>
              <a:spcAft>
                <a:spcPts val="0"/>
              </a:spcAft>
              <a:buClr>
                <a:schemeClr val="dk1"/>
              </a:buClr>
              <a:buSzPts val="1800"/>
              <a:buChar char="●"/>
            </a:pPr>
            <a:r>
              <a:rPr lang="en" sz="1800" b="1">
                <a:solidFill>
                  <a:schemeClr val="dk1"/>
                </a:solidFill>
              </a:rPr>
              <a:t>Image annotation:</a:t>
            </a:r>
            <a:r>
              <a:rPr lang="en" sz="1800">
                <a:solidFill>
                  <a:schemeClr val="dk1"/>
                </a:solidFill>
              </a:rPr>
              <a:t> Labeling objects within images.</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b="1">
                <a:solidFill>
                  <a:schemeClr val="dk1"/>
                </a:solidFill>
              </a:rPr>
              <a:t>Text annotation:</a:t>
            </a:r>
            <a:r>
              <a:rPr lang="en" sz="1800">
                <a:solidFill>
                  <a:schemeClr val="dk1"/>
                </a:solidFill>
              </a:rPr>
              <a:t> Tagging text with keywords or sentiments.</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b="1">
                <a:solidFill>
                  <a:schemeClr val="dk1"/>
                </a:solidFill>
              </a:rPr>
              <a:t>Audio annotation:</a:t>
            </a:r>
            <a:r>
              <a:rPr lang="en" sz="1800">
                <a:solidFill>
                  <a:schemeClr val="dk1"/>
                </a:solidFill>
              </a:rPr>
              <a:t> Labeling audio with speaker identification or speech recognition.</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b="1">
                <a:solidFill>
                  <a:schemeClr val="dk1"/>
                </a:solidFill>
              </a:rPr>
              <a:t>Video annotation:</a:t>
            </a:r>
            <a:r>
              <a:rPr lang="en" sz="1800">
                <a:solidFill>
                  <a:schemeClr val="dk1"/>
                </a:solidFill>
              </a:rPr>
              <a:t> Labeling objects or events within videos.</a:t>
            </a:r>
            <a:endParaRPr sz="1800">
              <a:solidFill>
                <a:schemeClr val="dk1"/>
              </a:solidFill>
            </a:endParaRPr>
          </a:p>
          <a:p>
            <a:pPr marL="0" lvl="0" indent="0" algn="l" rtl="0">
              <a:lnSpc>
                <a:spcPct val="115000"/>
              </a:lnSpc>
              <a:spcBef>
                <a:spcPts val="1500"/>
              </a:spcBef>
              <a:spcAft>
                <a:spcPts val="0"/>
              </a:spcAft>
              <a:buClr>
                <a:schemeClr val="dk1"/>
              </a:buClr>
              <a:buSzPts val="1100"/>
              <a:buFont typeface="Arial"/>
              <a:buNone/>
            </a:pPr>
            <a:r>
              <a:rPr lang="en" sz="1800">
                <a:solidFill>
                  <a:schemeClr val="dk1"/>
                </a:solidFill>
              </a:rPr>
              <a:t>Data annotation is a crucial step in developing effective AI applications.</a:t>
            </a:r>
            <a:endParaRPr sz="1800">
              <a:solidFill>
                <a:schemeClr val="dk1"/>
              </a:solidFill>
            </a:endParaRPr>
          </a:p>
          <a:p>
            <a:pPr marL="0" lvl="0" indent="0" algn="l" rtl="0">
              <a:lnSpc>
                <a:spcPct val="115000"/>
              </a:lnSpc>
              <a:spcBef>
                <a:spcPts val="1500"/>
              </a:spcBef>
              <a:spcAft>
                <a:spcPts val="0"/>
              </a:spcAft>
              <a:buNone/>
            </a:pPr>
            <a:endParaRPr sz="2000">
              <a:solidFill>
                <a:schemeClr val="dk1"/>
              </a:solidFill>
            </a:endParaRPr>
          </a:p>
          <a:p>
            <a:pPr marL="0" lvl="0" indent="0" algn="l" rtl="0">
              <a:lnSpc>
                <a:spcPct val="115000"/>
              </a:lnSpc>
              <a:spcBef>
                <a:spcPts val="1500"/>
              </a:spcBef>
              <a:spcAft>
                <a:spcPts val="0"/>
              </a:spcAft>
              <a:buNone/>
            </a:pPr>
            <a:endParaRPr sz="2350" b="1">
              <a:solidFill>
                <a:schemeClr val="dk1"/>
              </a:solidFill>
            </a:endParaRPr>
          </a:p>
          <a:p>
            <a:pPr marL="0" lvl="0" indent="0" algn="l" rtl="0">
              <a:spcBef>
                <a:spcPts val="1500"/>
              </a:spcBef>
              <a:spcAft>
                <a:spcPts val="0"/>
              </a:spcAft>
              <a:buNone/>
            </a:pPr>
            <a:endParaRPr sz="2350">
              <a:solidFill>
                <a:schemeClr val="dk2"/>
              </a:solidFill>
            </a:endParaRPr>
          </a:p>
          <a:p>
            <a:pPr marL="0" lvl="0" indent="0" algn="l" rtl="0">
              <a:spcBef>
                <a:spcPts val="0"/>
              </a:spcBef>
              <a:spcAft>
                <a:spcPts val="0"/>
              </a:spcAft>
              <a:buNone/>
            </a:pPr>
            <a:endParaRPr sz="2350" b="1">
              <a:solidFill>
                <a:schemeClr val="dk2"/>
              </a:solidFill>
            </a:endParaRPr>
          </a:p>
        </p:txBody>
      </p:sp>
      <p:sp>
        <p:nvSpPr>
          <p:cNvPr id="232" name="Google Shape;232;p33"/>
          <p:cNvSpPr txBox="1"/>
          <p:nvPr/>
        </p:nvSpPr>
        <p:spPr>
          <a:xfrm>
            <a:off x="475200" y="4418625"/>
            <a:ext cx="8193600" cy="29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2"/>
                </a:solidFill>
              </a:rPr>
              <a:t>(Mahalle et al., 2023, Springer Nature, https://doi.org/10.1007/978-981-99-6353-9)</a:t>
            </a:r>
            <a:endParaRPr sz="1200">
              <a:solidFill>
                <a:schemeClr val="dk2"/>
              </a:solidFill>
            </a:endParaRPr>
          </a:p>
          <a:p>
            <a:pPr marL="0" lvl="0" indent="0" algn="l" rtl="0">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4"/>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A86E8"/>
                </a:solidFill>
              </a:rPr>
              <a:t>Data Augmentation</a:t>
            </a:r>
            <a:endParaRPr>
              <a:solidFill>
                <a:srgbClr val="4A86E8"/>
              </a:solidFill>
            </a:endParaRPr>
          </a:p>
        </p:txBody>
      </p:sp>
      <p:pic>
        <p:nvPicPr>
          <p:cNvPr id="238" name="Google Shape;238;p3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9" name="Google Shape;239;p34"/>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22</a:t>
            </a:fld>
            <a:endParaRPr>
              <a:solidFill>
                <a:schemeClr val="lt1"/>
              </a:solidFill>
              <a:latin typeface="Arial"/>
              <a:ea typeface="Arial"/>
              <a:cs typeface="Arial"/>
              <a:sym typeface="Arial"/>
            </a:endParaRPr>
          </a:p>
        </p:txBody>
      </p:sp>
      <p:sp>
        <p:nvSpPr>
          <p:cNvPr id="240" name="Google Shape;240;p34"/>
          <p:cNvSpPr txBox="1"/>
          <p:nvPr/>
        </p:nvSpPr>
        <p:spPr>
          <a:xfrm>
            <a:off x="311700" y="512617"/>
            <a:ext cx="8570100" cy="388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 dirty="0">
                <a:solidFill>
                  <a:schemeClr val="dk1"/>
                </a:solidFill>
              </a:rPr>
              <a:t>Data augmentation is a technique to increase the size and diversity of a dataset by creating new, synthetic data. This helps improve model performance and generalization. Common techniques include:</a:t>
            </a:r>
            <a:endParaRPr dirty="0">
              <a:solidFill>
                <a:schemeClr val="dk1"/>
              </a:solidFill>
            </a:endParaRPr>
          </a:p>
          <a:p>
            <a:pPr marL="457200" lvl="0" indent="-317500" algn="l" rtl="0">
              <a:lnSpc>
                <a:spcPct val="115000"/>
              </a:lnSpc>
              <a:spcBef>
                <a:spcPts val="1500"/>
              </a:spcBef>
              <a:spcAft>
                <a:spcPts val="0"/>
              </a:spcAft>
              <a:buClr>
                <a:schemeClr val="dk1"/>
              </a:buClr>
              <a:buSzPts val="1400"/>
              <a:buChar char="●"/>
            </a:pPr>
            <a:r>
              <a:rPr lang="en" b="1" dirty="0">
                <a:solidFill>
                  <a:schemeClr val="dk1"/>
                </a:solidFill>
              </a:rPr>
              <a:t>Image data:</a:t>
            </a:r>
            <a:r>
              <a:rPr lang="en" dirty="0">
                <a:solidFill>
                  <a:schemeClr val="dk1"/>
                </a:solidFill>
              </a:rPr>
              <a:t> Rotation, flipping, cropping, zooming, color jittering, adding noise.</a:t>
            </a:r>
            <a:endParaRPr dirty="0">
              <a:solidFill>
                <a:schemeClr val="dk1"/>
              </a:solidFill>
            </a:endParaRPr>
          </a:p>
          <a:p>
            <a:pPr marL="457200" lvl="0" indent="-317500" algn="l" rtl="0">
              <a:lnSpc>
                <a:spcPct val="115000"/>
              </a:lnSpc>
              <a:spcBef>
                <a:spcPts val="0"/>
              </a:spcBef>
              <a:spcAft>
                <a:spcPts val="0"/>
              </a:spcAft>
              <a:buClr>
                <a:schemeClr val="dk1"/>
              </a:buClr>
              <a:buSzPts val="1400"/>
              <a:buChar char="●"/>
            </a:pPr>
            <a:r>
              <a:rPr lang="en" b="1" dirty="0">
                <a:solidFill>
                  <a:schemeClr val="dk1"/>
                </a:solidFill>
              </a:rPr>
              <a:t>Text data:</a:t>
            </a:r>
            <a:r>
              <a:rPr lang="en" dirty="0">
                <a:solidFill>
                  <a:schemeClr val="dk1"/>
                </a:solidFill>
              </a:rPr>
              <a:t> Synonym replacement, back-translation, adding noise, shuffling words.</a:t>
            </a:r>
            <a:endParaRPr dirty="0">
              <a:solidFill>
                <a:schemeClr val="dk1"/>
              </a:solidFill>
            </a:endParaRPr>
          </a:p>
          <a:p>
            <a:pPr marL="457200" lvl="0" indent="-317500" algn="l" rtl="0">
              <a:lnSpc>
                <a:spcPct val="115000"/>
              </a:lnSpc>
              <a:spcBef>
                <a:spcPts val="0"/>
              </a:spcBef>
              <a:spcAft>
                <a:spcPts val="0"/>
              </a:spcAft>
              <a:buClr>
                <a:schemeClr val="dk1"/>
              </a:buClr>
              <a:buSzPts val="1400"/>
              <a:buChar char="●"/>
            </a:pPr>
            <a:r>
              <a:rPr lang="en" b="1" dirty="0">
                <a:solidFill>
                  <a:schemeClr val="dk1"/>
                </a:solidFill>
              </a:rPr>
              <a:t>Audio data:</a:t>
            </a:r>
            <a:r>
              <a:rPr lang="en" dirty="0">
                <a:solidFill>
                  <a:schemeClr val="dk1"/>
                </a:solidFill>
              </a:rPr>
              <a:t> Adding background noise, time stretching, pitch shifting.</a:t>
            </a:r>
            <a:endParaRPr dirty="0">
              <a:solidFill>
                <a:schemeClr val="dk1"/>
              </a:solidFill>
            </a:endParaRPr>
          </a:p>
          <a:p>
            <a:pPr marL="0" lvl="0" indent="0" algn="l" rtl="0">
              <a:lnSpc>
                <a:spcPct val="115000"/>
              </a:lnSpc>
              <a:spcBef>
                <a:spcPts val="1500"/>
              </a:spcBef>
              <a:spcAft>
                <a:spcPts val="0"/>
              </a:spcAft>
              <a:buNone/>
            </a:pPr>
            <a:r>
              <a:rPr lang="en" b="1" dirty="0">
                <a:solidFill>
                  <a:schemeClr val="dk1"/>
                </a:solidFill>
              </a:rPr>
              <a:t>Benefits of Data Augmentation:</a:t>
            </a:r>
            <a:endParaRPr b="1" dirty="0">
              <a:solidFill>
                <a:schemeClr val="dk1"/>
              </a:solidFill>
            </a:endParaRPr>
          </a:p>
          <a:p>
            <a:pPr marL="457200" lvl="0" indent="-317500" algn="l" rtl="0">
              <a:lnSpc>
                <a:spcPct val="115000"/>
              </a:lnSpc>
              <a:spcBef>
                <a:spcPts val="1500"/>
              </a:spcBef>
              <a:spcAft>
                <a:spcPts val="0"/>
              </a:spcAft>
              <a:buClr>
                <a:schemeClr val="dk1"/>
              </a:buClr>
              <a:buSzPts val="1400"/>
              <a:buChar char="●"/>
            </a:pPr>
            <a:r>
              <a:rPr lang="en" b="1" dirty="0">
                <a:solidFill>
                  <a:schemeClr val="dk1"/>
                </a:solidFill>
              </a:rPr>
              <a:t>Improved Model Performance:</a:t>
            </a:r>
            <a:r>
              <a:rPr lang="en" dirty="0">
                <a:solidFill>
                  <a:schemeClr val="dk1"/>
                </a:solidFill>
              </a:rPr>
              <a:t> More data leads to better model training and generalization.</a:t>
            </a:r>
            <a:endParaRPr dirty="0">
              <a:solidFill>
                <a:schemeClr val="dk1"/>
              </a:solidFill>
            </a:endParaRPr>
          </a:p>
          <a:p>
            <a:pPr marL="457200" lvl="0" indent="-317500" algn="l" rtl="0">
              <a:lnSpc>
                <a:spcPct val="115000"/>
              </a:lnSpc>
              <a:spcBef>
                <a:spcPts val="0"/>
              </a:spcBef>
              <a:spcAft>
                <a:spcPts val="0"/>
              </a:spcAft>
              <a:buClr>
                <a:schemeClr val="dk1"/>
              </a:buClr>
              <a:buSzPts val="1400"/>
              <a:buChar char="●"/>
            </a:pPr>
            <a:r>
              <a:rPr lang="en" b="1" dirty="0">
                <a:solidFill>
                  <a:schemeClr val="dk1"/>
                </a:solidFill>
              </a:rPr>
              <a:t>Reduced Overfitting:</a:t>
            </a:r>
            <a:r>
              <a:rPr lang="en" dirty="0">
                <a:solidFill>
                  <a:schemeClr val="dk1"/>
                </a:solidFill>
              </a:rPr>
              <a:t> Prevents models from memorizing training data.</a:t>
            </a:r>
            <a:endParaRPr dirty="0">
              <a:solidFill>
                <a:schemeClr val="dk1"/>
              </a:solidFill>
            </a:endParaRPr>
          </a:p>
          <a:p>
            <a:pPr marL="457200" lvl="0" indent="-317500" algn="l" rtl="0">
              <a:lnSpc>
                <a:spcPct val="115000"/>
              </a:lnSpc>
              <a:spcBef>
                <a:spcPts val="0"/>
              </a:spcBef>
              <a:spcAft>
                <a:spcPts val="0"/>
              </a:spcAft>
              <a:buClr>
                <a:schemeClr val="dk1"/>
              </a:buClr>
              <a:buSzPts val="1400"/>
              <a:buChar char="●"/>
            </a:pPr>
            <a:r>
              <a:rPr lang="en" b="1" dirty="0">
                <a:solidFill>
                  <a:schemeClr val="dk1"/>
                </a:solidFill>
              </a:rPr>
              <a:t>Increased Data Diversity:</a:t>
            </a:r>
            <a:r>
              <a:rPr lang="en" dirty="0">
                <a:solidFill>
                  <a:schemeClr val="dk1"/>
                </a:solidFill>
              </a:rPr>
              <a:t> Enhances the model's ability to handle different variations.</a:t>
            </a:r>
            <a:endParaRPr dirty="0">
              <a:solidFill>
                <a:schemeClr val="dk1"/>
              </a:solidFill>
            </a:endParaRPr>
          </a:p>
          <a:p>
            <a:pPr marL="457200" lvl="0" indent="-317500" algn="l" rtl="0">
              <a:lnSpc>
                <a:spcPct val="115000"/>
              </a:lnSpc>
              <a:spcBef>
                <a:spcPts val="0"/>
              </a:spcBef>
              <a:spcAft>
                <a:spcPts val="0"/>
              </a:spcAft>
              <a:buClr>
                <a:schemeClr val="dk1"/>
              </a:buClr>
              <a:buSzPts val="1400"/>
              <a:buChar char="●"/>
            </a:pPr>
            <a:r>
              <a:rPr lang="en" b="1" dirty="0">
                <a:solidFill>
                  <a:schemeClr val="dk1"/>
                </a:solidFill>
              </a:rPr>
              <a:t>Reduced Data Collection Costs:</a:t>
            </a:r>
            <a:r>
              <a:rPr lang="en" dirty="0">
                <a:solidFill>
                  <a:schemeClr val="dk1"/>
                </a:solidFill>
              </a:rPr>
              <a:t> Reduces the need for extensive data collection efforts.</a:t>
            </a:r>
            <a:endParaRPr dirty="0">
              <a:solidFill>
                <a:schemeClr val="dk1"/>
              </a:solidFill>
            </a:endParaRPr>
          </a:p>
          <a:p>
            <a:pPr marL="0" lvl="0" indent="0" algn="l" rtl="0">
              <a:lnSpc>
                <a:spcPct val="115000"/>
              </a:lnSpc>
              <a:spcBef>
                <a:spcPts val="1500"/>
              </a:spcBef>
              <a:spcAft>
                <a:spcPts val="0"/>
              </a:spcAft>
              <a:buNone/>
            </a:pPr>
            <a:r>
              <a:rPr lang="en" dirty="0">
                <a:solidFill>
                  <a:schemeClr val="dk1"/>
                </a:solidFill>
              </a:rPr>
              <a:t>By effectively utilizing data augmentation, you can enhance the performance of your machine learning models and achieve better.</a:t>
            </a:r>
            <a:endParaRPr dirty="0">
              <a:solidFill>
                <a:schemeClr val="dk1"/>
              </a:solidFill>
            </a:endParaRPr>
          </a:p>
          <a:p>
            <a:pPr marL="0" lvl="0" indent="0" algn="l" rtl="0">
              <a:lnSpc>
                <a:spcPct val="115000"/>
              </a:lnSpc>
              <a:spcBef>
                <a:spcPts val="150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1500"/>
              </a:spcBef>
              <a:spcAft>
                <a:spcPts val="0"/>
              </a:spcAft>
              <a:buNone/>
            </a:pPr>
            <a:endParaRPr sz="2100" dirty="0">
              <a:solidFill>
                <a:schemeClr val="dk1"/>
              </a:solidFill>
            </a:endParaRPr>
          </a:p>
          <a:p>
            <a:pPr marL="0" lvl="0" indent="0" algn="l" rtl="0">
              <a:lnSpc>
                <a:spcPct val="115000"/>
              </a:lnSpc>
              <a:spcBef>
                <a:spcPts val="1500"/>
              </a:spcBef>
              <a:spcAft>
                <a:spcPts val="0"/>
              </a:spcAft>
              <a:buNone/>
            </a:pPr>
            <a:endParaRPr sz="2300" dirty="0">
              <a:solidFill>
                <a:schemeClr val="dk1"/>
              </a:solidFill>
            </a:endParaRPr>
          </a:p>
          <a:p>
            <a:pPr marL="0" lvl="0" indent="0" algn="l" rtl="0">
              <a:lnSpc>
                <a:spcPct val="115000"/>
              </a:lnSpc>
              <a:spcBef>
                <a:spcPts val="1500"/>
              </a:spcBef>
              <a:spcAft>
                <a:spcPts val="0"/>
              </a:spcAft>
              <a:buNone/>
            </a:pPr>
            <a:endParaRPr sz="2650" b="1" dirty="0">
              <a:solidFill>
                <a:schemeClr val="dk1"/>
              </a:solidFill>
            </a:endParaRPr>
          </a:p>
          <a:p>
            <a:pPr marL="0" lvl="0" indent="0" algn="l" rtl="0">
              <a:spcBef>
                <a:spcPts val="1500"/>
              </a:spcBef>
              <a:spcAft>
                <a:spcPts val="0"/>
              </a:spcAft>
              <a:buNone/>
            </a:pPr>
            <a:endParaRPr sz="2650" dirty="0">
              <a:solidFill>
                <a:schemeClr val="dk2"/>
              </a:solidFill>
            </a:endParaRPr>
          </a:p>
          <a:p>
            <a:pPr marL="0" lvl="0" indent="0" algn="l" rtl="0">
              <a:spcBef>
                <a:spcPts val="0"/>
              </a:spcBef>
              <a:spcAft>
                <a:spcPts val="0"/>
              </a:spcAft>
              <a:buNone/>
            </a:pPr>
            <a:endParaRPr sz="2650" b="1" dirty="0">
              <a:solidFill>
                <a:schemeClr val="dk2"/>
              </a:solidFill>
            </a:endParaRPr>
          </a:p>
        </p:txBody>
      </p:sp>
      <p:sp>
        <p:nvSpPr>
          <p:cNvPr id="241" name="Google Shape;241;p34"/>
          <p:cNvSpPr txBox="1"/>
          <p:nvPr/>
        </p:nvSpPr>
        <p:spPr>
          <a:xfrm>
            <a:off x="475200" y="4418625"/>
            <a:ext cx="8193600" cy="29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2"/>
                </a:solidFill>
              </a:rPr>
              <a:t>(Mahalle et al., 2023, Springer Nature, https://doi.org/10.1007/978-981-99-6353-9)</a:t>
            </a:r>
            <a:endParaRPr sz="1200">
              <a:solidFill>
                <a:schemeClr val="dk2"/>
              </a:solidFill>
            </a:endParaRPr>
          </a:p>
          <a:p>
            <a:pPr marL="0" lvl="0" indent="0" algn="l" rtl="0">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0">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40">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0">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40">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4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5"/>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A86E8"/>
                </a:solidFill>
              </a:rPr>
              <a:t>Data Deployment</a:t>
            </a:r>
            <a:endParaRPr>
              <a:solidFill>
                <a:srgbClr val="4A86E8"/>
              </a:solidFill>
            </a:endParaRPr>
          </a:p>
        </p:txBody>
      </p:sp>
      <p:pic>
        <p:nvPicPr>
          <p:cNvPr id="247" name="Google Shape;247;p3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8" name="Google Shape;248;p35"/>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23</a:t>
            </a:fld>
            <a:endParaRPr>
              <a:solidFill>
                <a:schemeClr val="lt1"/>
              </a:solidFill>
              <a:latin typeface="Arial"/>
              <a:ea typeface="Arial"/>
              <a:cs typeface="Arial"/>
              <a:sym typeface="Arial"/>
            </a:endParaRPr>
          </a:p>
        </p:txBody>
      </p:sp>
      <p:sp>
        <p:nvSpPr>
          <p:cNvPr id="249" name="Google Shape;249;p35"/>
          <p:cNvSpPr txBox="1"/>
          <p:nvPr/>
        </p:nvSpPr>
        <p:spPr>
          <a:xfrm>
            <a:off x="311700" y="512617"/>
            <a:ext cx="8570100" cy="388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 sz="1700" dirty="0">
                <a:solidFill>
                  <a:schemeClr val="dk1"/>
                </a:solidFill>
              </a:rPr>
              <a:t>Data deployment is the process of making data accessible and usable. Key steps include:</a:t>
            </a:r>
            <a:endParaRPr sz="1700" dirty="0">
              <a:solidFill>
                <a:schemeClr val="dk1"/>
              </a:solidFill>
            </a:endParaRPr>
          </a:p>
          <a:p>
            <a:pPr marL="457200" lvl="0" indent="-336550" algn="l" rtl="0">
              <a:lnSpc>
                <a:spcPct val="115000"/>
              </a:lnSpc>
              <a:spcBef>
                <a:spcPts val="1500"/>
              </a:spcBef>
              <a:spcAft>
                <a:spcPts val="0"/>
              </a:spcAft>
              <a:buClr>
                <a:schemeClr val="dk1"/>
              </a:buClr>
              <a:buSzPts val="1700"/>
              <a:buAutoNum type="arabicPeriod"/>
            </a:pPr>
            <a:r>
              <a:rPr lang="en" sz="1700" b="1" dirty="0">
                <a:solidFill>
                  <a:schemeClr val="dk1"/>
                </a:solidFill>
              </a:rPr>
              <a:t>Data Storage:</a:t>
            </a:r>
            <a:r>
              <a:rPr lang="en" sz="1700" dirty="0">
                <a:solidFill>
                  <a:schemeClr val="dk1"/>
                </a:solidFill>
              </a:rPr>
              <a:t> Choosing the right storage system (databases, data warehouses, or data lakes).</a:t>
            </a:r>
            <a:endParaRPr sz="1700" dirty="0">
              <a:solidFill>
                <a:schemeClr val="dk1"/>
              </a:solidFill>
            </a:endParaRPr>
          </a:p>
          <a:p>
            <a:pPr marL="457200" lvl="0" indent="-336550" algn="l" rtl="0">
              <a:lnSpc>
                <a:spcPct val="115000"/>
              </a:lnSpc>
              <a:spcBef>
                <a:spcPts val="0"/>
              </a:spcBef>
              <a:spcAft>
                <a:spcPts val="0"/>
              </a:spcAft>
              <a:buClr>
                <a:schemeClr val="dk1"/>
              </a:buClr>
              <a:buSzPts val="1700"/>
              <a:buAutoNum type="arabicPeriod"/>
            </a:pPr>
            <a:r>
              <a:rPr lang="en" sz="1700" b="1" dirty="0">
                <a:solidFill>
                  <a:schemeClr val="dk1"/>
                </a:solidFill>
              </a:rPr>
              <a:t>Data Architecture:</a:t>
            </a:r>
            <a:r>
              <a:rPr lang="en" sz="1700" dirty="0">
                <a:solidFill>
                  <a:schemeClr val="dk1"/>
                </a:solidFill>
              </a:rPr>
              <a:t> Designing the data structure and how data will be organized.</a:t>
            </a:r>
            <a:endParaRPr sz="1700" dirty="0">
              <a:solidFill>
                <a:schemeClr val="dk1"/>
              </a:solidFill>
            </a:endParaRPr>
          </a:p>
          <a:p>
            <a:pPr marL="457200" lvl="0" indent="-336550" algn="l" rtl="0">
              <a:lnSpc>
                <a:spcPct val="115000"/>
              </a:lnSpc>
              <a:spcBef>
                <a:spcPts val="0"/>
              </a:spcBef>
              <a:spcAft>
                <a:spcPts val="0"/>
              </a:spcAft>
              <a:buClr>
                <a:schemeClr val="dk1"/>
              </a:buClr>
              <a:buSzPts val="1700"/>
              <a:buAutoNum type="arabicPeriod"/>
            </a:pPr>
            <a:r>
              <a:rPr lang="en" sz="1700" b="1" dirty="0">
                <a:solidFill>
                  <a:schemeClr val="dk1"/>
                </a:solidFill>
              </a:rPr>
              <a:t>Data Integration:</a:t>
            </a:r>
            <a:r>
              <a:rPr lang="en" sz="1700" dirty="0">
                <a:solidFill>
                  <a:schemeClr val="dk1"/>
                </a:solidFill>
              </a:rPr>
              <a:t> Combining data from multiple sources into a unified format.</a:t>
            </a:r>
            <a:endParaRPr sz="1700" dirty="0">
              <a:solidFill>
                <a:schemeClr val="dk1"/>
              </a:solidFill>
            </a:endParaRPr>
          </a:p>
          <a:p>
            <a:pPr marL="457200" lvl="0" indent="-336550" algn="l" rtl="0">
              <a:lnSpc>
                <a:spcPct val="115000"/>
              </a:lnSpc>
              <a:spcBef>
                <a:spcPts val="0"/>
              </a:spcBef>
              <a:spcAft>
                <a:spcPts val="0"/>
              </a:spcAft>
              <a:buClr>
                <a:schemeClr val="dk1"/>
              </a:buClr>
              <a:buSzPts val="1700"/>
              <a:buAutoNum type="arabicPeriod"/>
            </a:pPr>
            <a:r>
              <a:rPr lang="en" sz="1700" b="1" dirty="0">
                <a:solidFill>
                  <a:schemeClr val="dk1"/>
                </a:solidFill>
              </a:rPr>
              <a:t>Data Access:</a:t>
            </a:r>
            <a:r>
              <a:rPr lang="en" sz="1700" dirty="0">
                <a:solidFill>
                  <a:schemeClr val="dk1"/>
                </a:solidFill>
              </a:rPr>
              <a:t> Establishing secure and efficient ways to access data.</a:t>
            </a:r>
            <a:endParaRPr sz="1700" dirty="0">
              <a:solidFill>
                <a:schemeClr val="dk1"/>
              </a:solidFill>
            </a:endParaRPr>
          </a:p>
          <a:p>
            <a:pPr marL="457200" lvl="0" indent="-336550" algn="l" rtl="0">
              <a:lnSpc>
                <a:spcPct val="115000"/>
              </a:lnSpc>
              <a:spcBef>
                <a:spcPts val="0"/>
              </a:spcBef>
              <a:spcAft>
                <a:spcPts val="0"/>
              </a:spcAft>
              <a:buClr>
                <a:schemeClr val="dk1"/>
              </a:buClr>
              <a:buSzPts val="1700"/>
              <a:buAutoNum type="arabicPeriod"/>
            </a:pPr>
            <a:r>
              <a:rPr lang="en" sz="1700" b="1" dirty="0">
                <a:solidFill>
                  <a:schemeClr val="dk1"/>
                </a:solidFill>
              </a:rPr>
              <a:t>Data Governance:</a:t>
            </a:r>
            <a:r>
              <a:rPr lang="en" sz="1700" dirty="0">
                <a:solidFill>
                  <a:schemeClr val="dk1"/>
                </a:solidFill>
              </a:rPr>
              <a:t> Implementing policies to ensure data security, accuracy, and compliance.</a:t>
            </a:r>
            <a:endParaRPr sz="1700" dirty="0">
              <a:solidFill>
                <a:schemeClr val="dk1"/>
              </a:solidFill>
            </a:endParaRPr>
          </a:p>
          <a:p>
            <a:pPr marL="0" lvl="0" indent="0" algn="l" rtl="0">
              <a:lnSpc>
                <a:spcPct val="115000"/>
              </a:lnSpc>
              <a:spcBef>
                <a:spcPts val="1500"/>
              </a:spcBef>
              <a:spcAft>
                <a:spcPts val="0"/>
              </a:spcAft>
              <a:buClr>
                <a:schemeClr val="dk1"/>
              </a:buClr>
              <a:buSzPts val="1100"/>
              <a:buFont typeface="Arial"/>
              <a:buNone/>
            </a:pPr>
            <a:r>
              <a:rPr lang="en" sz="1700" dirty="0">
                <a:solidFill>
                  <a:schemeClr val="dk1"/>
                </a:solidFill>
              </a:rPr>
              <a:t>By effectively deploying data, organizations can unlock its value and drive data-driven decision-making.</a:t>
            </a:r>
            <a:endParaRPr sz="1700" dirty="0">
              <a:solidFill>
                <a:schemeClr val="dk1"/>
              </a:solidFill>
            </a:endParaRPr>
          </a:p>
          <a:p>
            <a:pPr marL="0" lvl="0" indent="0" algn="l" rtl="0">
              <a:lnSpc>
                <a:spcPct val="115000"/>
              </a:lnSpc>
              <a:spcBef>
                <a:spcPts val="1500"/>
              </a:spcBef>
              <a:spcAft>
                <a:spcPts val="0"/>
              </a:spcAft>
              <a:buNone/>
            </a:pPr>
            <a:endParaRPr sz="2000" dirty="0">
              <a:solidFill>
                <a:schemeClr val="dk1"/>
              </a:solidFill>
            </a:endParaRPr>
          </a:p>
          <a:p>
            <a:pPr marL="0" lvl="0" indent="0" algn="l" rtl="0">
              <a:lnSpc>
                <a:spcPct val="115000"/>
              </a:lnSpc>
              <a:spcBef>
                <a:spcPts val="1500"/>
              </a:spcBef>
              <a:spcAft>
                <a:spcPts val="0"/>
              </a:spcAft>
              <a:buNone/>
            </a:pPr>
            <a:endParaRPr sz="2000" dirty="0">
              <a:solidFill>
                <a:schemeClr val="dk1"/>
              </a:solidFill>
            </a:endParaRPr>
          </a:p>
          <a:p>
            <a:pPr marL="0" lvl="0" indent="0" algn="l" rtl="0">
              <a:lnSpc>
                <a:spcPct val="115000"/>
              </a:lnSpc>
              <a:spcBef>
                <a:spcPts val="1500"/>
              </a:spcBef>
              <a:spcAft>
                <a:spcPts val="0"/>
              </a:spcAft>
              <a:buNone/>
            </a:pPr>
            <a:endParaRPr sz="2700" dirty="0">
              <a:solidFill>
                <a:schemeClr val="dk1"/>
              </a:solidFill>
            </a:endParaRPr>
          </a:p>
          <a:p>
            <a:pPr marL="0" lvl="0" indent="0" algn="l" rtl="0">
              <a:lnSpc>
                <a:spcPct val="115000"/>
              </a:lnSpc>
              <a:spcBef>
                <a:spcPts val="1500"/>
              </a:spcBef>
              <a:spcAft>
                <a:spcPts val="0"/>
              </a:spcAft>
              <a:buNone/>
            </a:pPr>
            <a:endParaRPr sz="2900" dirty="0">
              <a:solidFill>
                <a:schemeClr val="dk1"/>
              </a:solidFill>
            </a:endParaRPr>
          </a:p>
          <a:p>
            <a:pPr marL="0" lvl="0" indent="0" algn="l" rtl="0">
              <a:lnSpc>
                <a:spcPct val="115000"/>
              </a:lnSpc>
              <a:spcBef>
                <a:spcPts val="1500"/>
              </a:spcBef>
              <a:spcAft>
                <a:spcPts val="0"/>
              </a:spcAft>
              <a:buNone/>
            </a:pPr>
            <a:endParaRPr sz="3250" b="1" dirty="0">
              <a:solidFill>
                <a:schemeClr val="dk1"/>
              </a:solidFill>
            </a:endParaRPr>
          </a:p>
          <a:p>
            <a:pPr marL="0" lvl="0" indent="0" algn="l" rtl="0">
              <a:spcBef>
                <a:spcPts val="1500"/>
              </a:spcBef>
              <a:spcAft>
                <a:spcPts val="0"/>
              </a:spcAft>
              <a:buNone/>
            </a:pPr>
            <a:endParaRPr sz="3250" dirty="0">
              <a:solidFill>
                <a:schemeClr val="dk2"/>
              </a:solidFill>
            </a:endParaRPr>
          </a:p>
          <a:p>
            <a:pPr marL="0" lvl="0" indent="0" algn="l" rtl="0">
              <a:spcBef>
                <a:spcPts val="0"/>
              </a:spcBef>
              <a:spcAft>
                <a:spcPts val="0"/>
              </a:spcAft>
              <a:buNone/>
            </a:pPr>
            <a:endParaRPr sz="3250" b="1" dirty="0">
              <a:solidFill>
                <a:schemeClr val="dk2"/>
              </a:solidFill>
            </a:endParaRPr>
          </a:p>
        </p:txBody>
      </p:sp>
      <p:sp>
        <p:nvSpPr>
          <p:cNvPr id="250" name="Google Shape;250;p35"/>
          <p:cNvSpPr txBox="1"/>
          <p:nvPr/>
        </p:nvSpPr>
        <p:spPr>
          <a:xfrm>
            <a:off x="475200" y="4418625"/>
            <a:ext cx="8193600" cy="29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2"/>
                </a:solidFill>
              </a:rPr>
              <a:t>(Mahalle et al., 2023, Springer Nature, https://doi.org/10.1007/978-981-99-6353-9)</a:t>
            </a:r>
            <a:endParaRPr sz="1200">
              <a:solidFill>
                <a:schemeClr val="dk2"/>
              </a:solidFill>
            </a:endParaRPr>
          </a:p>
          <a:p>
            <a:pPr marL="0" lvl="0" indent="0" algn="l" rtl="0">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4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A86E8"/>
                </a:solidFill>
              </a:rPr>
              <a:t>Data-Centric AI/ML Tools</a:t>
            </a:r>
            <a:endParaRPr>
              <a:solidFill>
                <a:srgbClr val="4A86E8"/>
              </a:solidFill>
            </a:endParaRPr>
          </a:p>
        </p:txBody>
      </p:sp>
      <p:pic>
        <p:nvPicPr>
          <p:cNvPr id="256" name="Google Shape;256;p3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7" name="Google Shape;257;p36"/>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24</a:t>
            </a:fld>
            <a:endParaRPr>
              <a:solidFill>
                <a:schemeClr val="lt1"/>
              </a:solidFill>
              <a:latin typeface="Arial"/>
              <a:ea typeface="Arial"/>
              <a:cs typeface="Arial"/>
              <a:sym typeface="Arial"/>
            </a:endParaRPr>
          </a:p>
        </p:txBody>
      </p:sp>
      <p:sp>
        <p:nvSpPr>
          <p:cNvPr id="258" name="Google Shape;258;p36"/>
          <p:cNvSpPr txBox="1"/>
          <p:nvPr/>
        </p:nvSpPr>
        <p:spPr>
          <a:xfrm>
            <a:off x="379500" y="628650"/>
            <a:ext cx="8570100" cy="388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 sz="1500">
                <a:solidFill>
                  <a:schemeClr val="dk1"/>
                </a:solidFill>
              </a:rPr>
              <a:t>Data-centric AI tools are software applications that use AI and ML to analyze data and extract insights. They help automate data processing, improve accuracy, and enhance decision-making.</a:t>
            </a:r>
            <a:endParaRPr sz="1500">
              <a:solidFill>
                <a:schemeClr val="dk1"/>
              </a:solidFill>
            </a:endParaRPr>
          </a:p>
          <a:p>
            <a:pPr marL="0" lvl="0" indent="0" algn="l" rtl="0">
              <a:lnSpc>
                <a:spcPct val="115000"/>
              </a:lnSpc>
              <a:spcBef>
                <a:spcPts val="1500"/>
              </a:spcBef>
              <a:spcAft>
                <a:spcPts val="0"/>
              </a:spcAft>
              <a:buClr>
                <a:schemeClr val="dk1"/>
              </a:buClr>
              <a:buSzPts val="1100"/>
              <a:buFont typeface="Arial"/>
              <a:buNone/>
            </a:pPr>
            <a:r>
              <a:rPr lang="en" sz="1500" b="1">
                <a:solidFill>
                  <a:schemeClr val="dk1"/>
                </a:solidFill>
              </a:rPr>
              <a:t>Key Types of Tools:</a:t>
            </a:r>
            <a:endParaRPr sz="1500" b="1">
              <a:solidFill>
                <a:schemeClr val="dk1"/>
              </a:solidFill>
            </a:endParaRPr>
          </a:p>
          <a:p>
            <a:pPr marL="457200" lvl="0" indent="-323850" algn="l" rtl="0">
              <a:lnSpc>
                <a:spcPct val="115000"/>
              </a:lnSpc>
              <a:spcBef>
                <a:spcPts val="1500"/>
              </a:spcBef>
              <a:spcAft>
                <a:spcPts val="0"/>
              </a:spcAft>
              <a:buClr>
                <a:schemeClr val="dk1"/>
              </a:buClr>
              <a:buSzPts val="1500"/>
              <a:buChar char="●"/>
            </a:pPr>
            <a:r>
              <a:rPr lang="en" sz="1500" b="1">
                <a:solidFill>
                  <a:schemeClr val="dk1"/>
                </a:solidFill>
              </a:rPr>
              <a:t>Data Visualization:</a:t>
            </a:r>
            <a:r>
              <a:rPr lang="en" sz="1500">
                <a:solidFill>
                  <a:schemeClr val="dk1"/>
                </a:solidFill>
              </a:rPr>
              <a:t> Visualizing data to identify trends.</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b="1">
                <a:solidFill>
                  <a:schemeClr val="dk1"/>
                </a:solidFill>
              </a:rPr>
              <a:t>Predictive Analytics:</a:t>
            </a:r>
            <a:r>
              <a:rPr lang="en" sz="1500">
                <a:solidFill>
                  <a:schemeClr val="dk1"/>
                </a:solidFill>
              </a:rPr>
              <a:t> Forecasting future outcomes.</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b="1">
                <a:solidFill>
                  <a:schemeClr val="dk1"/>
                </a:solidFill>
              </a:rPr>
              <a:t>Natural Language Processing (NLP):</a:t>
            </a:r>
            <a:r>
              <a:rPr lang="en" sz="1500">
                <a:solidFill>
                  <a:schemeClr val="dk1"/>
                </a:solidFill>
              </a:rPr>
              <a:t> Analyzing and understanding text.</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b="1">
                <a:solidFill>
                  <a:schemeClr val="dk1"/>
                </a:solidFill>
              </a:rPr>
              <a:t>Recommendation Engines:</a:t>
            </a:r>
            <a:r>
              <a:rPr lang="en" sz="1500">
                <a:solidFill>
                  <a:schemeClr val="dk1"/>
                </a:solidFill>
              </a:rPr>
              <a:t> Providing personalized recommendations.</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b="1">
                <a:solidFill>
                  <a:schemeClr val="dk1"/>
                </a:solidFill>
              </a:rPr>
              <a:t>Data Preparation and Cleaning:</a:t>
            </a:r>
            <a:r>
              <a:rPr lang="en" sz="1500">
                <a:solidFill>
                  <a:schemeClr val="dk1"/>
                </a:solidFill>
              </a:rPr>
              <a:t> Preparing data for analysis.</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b="1">
                <a:solidFill>
                  <a:schemeClr val="dk1"/>
                </a:solidFill>
              </a:rPr>
              <a:t>Data Integration:</a:t>
            </a:r>
            <a:r>
              <a:rPr lang="en" sz="1500">
                <a:solidFill>
                  <a:schemeClr val="dk1"/>
                </a:solidFill>
              </a:rPr>
              <a:t> Combining data from multiple sources.</a:t>
            </a:r>
            <a:endParaRPr sz="1500">
              <a:solidFill>
                <a:schemeClr val="dk1"/>
              </a:solidFill>
            </a:endParaRPr>
          </a:p>
          <a:p>
            <a:pPr marL="0" lvl="0" indent="0" algn="l" rtl="0">
              <a:lnSpc>
                <a:spcPct val="115000"/>
              </a:lnSpc>
              <a:spcBef>
                <a:spcPts val="1500"/>
              </a:spcBef>
              <a:spcAft>
                <a:spcPts val="0"/>
              </a:spcAft>
              <a:buClr>
                <a:schemeClr val="dk1"/>
              </a:buClr>
              <a:buSzPts val="1100"/>
              <a:buFont typeface="Arial"/>
              <a:buNone/>
            </a:pPr>
            <a:r>
              <a:rPr lang="en" sz="1500">
                <a:solidFill>
                  <a:schemeClr val="dk1"/>
                </a:solidFill>
              </a:rPr>
              <a:t>By leveraging these tools, organizations can harness the power of their data to drive innovation and business growth.</a:t>
            </a:r>
            <a:endParaRPr sz="1500">
              <a:solidFill>
                <a:schemeClr val="dk1"/>
              </a:solidFill>
            </a:endParaRPr>
          </a:p>
          <a:p>
            <a:pPr marL="0" lvl="0" indent="0" algn="l" rtl="0">
              <a:lnSpc>
                <a:spcPct val="115000"/>
              </a:lnSpc>
              <a:spcBef>
                <a:spcPts val="1500"/>
              </a:spcBef>
              <a:spcAft>
                <a:spcPts val="0"/>
              </a:spcAft>
              <a:buNone/>
            </a:pPr>
            <a:endParaRPr sz="2100">
              <a:solidFill>
                <a:schemeClr val="dk1"/>
              </a:solidFill>
            </a:endParaRPr>
          </a:p>
          <a:p>
            <a:pPr marL="0" lvl="0" indent="0" algn="l" rtl="0">
              <a:lnSpc>
                <a:spcPct val="115000"/>
              </a:lnSpc>
              <a:spcBef>
                <a:spcPts val="1500"/>
              </a:spcBef>
              <a:spcAft>
                <a:spcPts val="0"/>
              </a:spcAft>
              <a:buNone/>
            </a:pPr>
            <a:endParaRPr sz="2400">
              <a:solidFill>
                <a:schemeClr val="dk1"/>
              </a:solidFill>
            </a:endParaRPr>
          </a:p>
          <a:p>
            <a:pPr marL="0" lvl="0" indent="0" algn="l" rtl="0">
              <a:lnSpc>
                <a:spcPct val="115000"/>
              </a:lnSpc>
              <a:spcBef>
                <a:spcPts val="1500"/>
              </a:spcBef>
              <a:spcAft>
                <a:spcPts val="0"/>
              </a:spcAft>
              <a:buNone/>
            </a:pPr>
            <a:endParaRPr sz="2400">
              <a:solidFill>
                <a:schemeClr val="dk1"/>
              </a:solidFill>
            </a:endParaRPr>
          </a:p>
          <a:p>
            <a:pPr marL="0" lvl="0" indent="0" algn="l" rtl="0">
              <a:lnSpc>
                <a:spcPct val="115000"/>
              </a:lnSpc>
              <a:spcBef>
                <a:spcPts val="1500"/>
              </a:spcBef>
              <a:spcAft>
                <a:spcPts val="0"/>
              </a:spcAft>
              <a:buNone/>
            </a:pPr>
            <a:endParaRPr sz="3100">
              <a:solidFill>
                <a:schemeClr val="dk1"/>
              </a:solidFill>
            </a:endParaRPr>
          </a:p>
          <a:p>
            <a:pPr marL="0" lvl="0" indent="0" algn="l" rtl="0">
              <a:lnSpc>
                <a:spcPct val="115000"/>
              </a:lnSpc>
              <a:spcBef>
                <a:spcPts val="1500"/>
              </a:spcBef>
              <a:spcAft>
                <a:spcPts val="0"/>
              </a:spcAft>
              <a:buNone/>
            </a:pPr>
            <a:endParaRPr sz="3300">
              <a:solidFill>
                <a:schemeClr val="dk1"/>
              </a:solidFill>
            </a:endParaRPr>
          </a:p>
          <a:p>
            <a:pPr marL="0" lvl="0" indent="0" algn="l" rtl="0">
              <a:lnSpc>
                <a:spcPct val="115000"/>
              </a:lnSpc>
              <a:spcBef>
                <a:spcPts val="1500"/>
              </a:spcBef>
              <a:spcAft>
                <a:spcPts val="0"/>
              </a:spcAft>
              <a:buNone/>
            </a:pPr>
            <a:endParaRPr sz="3650" b="1">
              <a:solidFill>
                <a:schemeClr val="dk1"/>
              </a:solidFill>
            </a:endParaRPr>
          </a:p>
          <a:p>
            <a:pPr marL="0" lvl="0" indent="0" algn="l" rtl="0">
              <a:spcBef>
                <a:spcPts val="1500"/>
              </a:spcBef>
              <a:spcAft>
                <a:spcPts val="0"/>
              </a:spcAft>
              <a:buNone/>
            </a:pPr>
            <a:endParaRPr sz="3650">
              <a:solidFill>
                <a:schemeClr val="dk2"/>
              </a:solidFill>
            </a:endParaRPr>
          </a:p>
          <a:p>
            <a:pPr marL="0" lvl="0" indent="0" algn="l" rtl="0">
              <a:spcBef>
                <a:spcPts val="0"/>
              </a:spcBef>
              <a:spcAft>
                <a:spcPts val="0"/>
              </a:spcAft>
              <a:buNone/>
            </a:pPr>
            <a:endParaRPr sz="3650" b="1">
              <a:solidFill>
                <a:schemeClr val="dk2"/>
              </a:solidFill>
            </a:endParaRPr>
          </a:p>
        </p:txBody>
      </p:sp>
      <p:sp>
        <p:nvSpPr>
          <p:cNvPr id="259" name="Google Shape;259;p36"/>
          <p:cNvSpPr txBox="1"/>
          <p:nvPr/>
        </p:nvSpPr>
        <p:spPr>
          <a:xfrm>
            <a:off x="475200" y="4418625"/>
            <a:ext cx="8193600" cy="29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2"/>
                </a:solidFill>
              </a:rPr>
              <a:t>(Mahalle et al., 2023, Springer Nature, https://doi.org/10.1007/978-981-99-6353-9)</a:t>
            </a:r>
            <a:endParaRPr sz="1200">
              <a:solidFill>
                <a:schemeClr val="dk2"/>
              </a:solidFill>
            </a:endParaRPr>
          </a:p>
          <a:p>
            <a:pPr marL="0" lvl="0" indent="0" algn="l" rtl="0">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8">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58">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58">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58">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58">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58">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7"/>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A86E8"/>
                </a:solidFill>
              </a:rPr>
              <a:t>Open-Source Software Tools Data-Centric AI/ML</a:t>
            </a:r>
            <a:endParaRPr>
              <a:solidFill>
                <a:srgbClr val="4A86E8"/>
              </a:solidFill>
            </a:endParaRPr>
          </a:p>
        </p:txBody>
      </p:sp>
      <p:pic>
        <p:nvPicPr>
          <p:cNvPr id="265" name="Google Shape;265;p3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6" name="Google Shape;266;p37"/>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25</a:t>
            </a:fld>
            <a:endParaRPr>
              <a:solidFill>
                <a:schemeClr val="lt1"/>
              </a:solidFill>
              <a:latin typeface="Arial"/>
              <a:ea typeface="Arial"/>
              <a:cs typeface="Arial"/>
              <a:sym typeface="Arial"/>
            </a:endParaRPr>
          </a:p>
        </p:txBody>
      </p:sp>
      <p:sp>
        <p:nvSpPr>
          <p:cNvPr id="267" name="Google Shape;267;p37"/>
          <p:cNvSpPr txBox="1"/>
          <p:nvPr/>
        </p:nvSpPr>
        <p:spPr>
          <a:xfrm>
            <a:off x="379500" y="628650"/>
            <a:ext cx="8570100" cy="3886200"/>
          </a:xfrm>
          <a:prstGeom prst="rect">
            <a:avLst/>
          </a:prstGeom>
          <a:noFill/>
          <a:ln>
            <a:noFill/>
          </a:ln>
        </p:spPr>
        <p:txBody>
          <a:bodyPr spcFirstLastPara="1" wrap="square" lIns="91425" tIns="91425" rIns="91425" bIns="91425" anchor="t" anchorCtr="0">
            <a:noAutofit/>
          </a:bodyPr>
          <a:lstStyle/>
          <a:p>
            <a:pPr marL="457200" lvl="0" indent="-349250" algn="l" rtl="0">
              <a:spcBef>
                <a:spcPts val="0"/>
              </a:spcBef>
              <a:spcAft>
                <a:spcPts val="0"/>
              </a:spcAft>
              <a:buClr>
                <a:schemeClr val="dk1"/>
              </a:buClr>
              <a:buSzPts val="1900"/>
              <a:buChar char="●"/>
            </a:pPr>
            <a:r>
              <a:rPr lang="en" sz="1900" u="sng">
                <a:solidFill>
                  <a:schemeClr val="hlink"/>
                </a:solidFill>
                <a:hlinkClick r:id="rId4"/>
              </a:rPr>
              <a:t>cleanlab</a:t>
            </a:r>
            <a:r>
              <a:rPr lang="en" sz="1900">
                <a:solidFill>
                  <a:schemeClr val="dk1"/>
                </a:solidFill>
              </a:rPr>
              <a:t> - automatically detect problems in a dataset to facilitate ML with messy, real-world data</a:t>
            </a:r>
            <a:endParaRPr sz="1900">
              <a:solidFill>
                <a:schemeClr val="dk1"/>
              </a:solidFill>
            </a:endParaRPr>
          </a:p>
          <a:p>
            <a:pPr marL="457200" lvl="0" indent="-349250" algn="l" rtl="0">
              <a:spcBef>
                <a:spcPts val="0"/>
              </a:spcBef>
              <a:spcAft>
                <a:spcPts val="0"/>
              </a:spcAft>
              <a:buClr>
                <a:schemeClr val="dk1"/>
              </a:buClr>
              <a:buSzPts val="1900"/>
              <a:buChar char="●"/>
            </a:pPr>
            <a:r>
              <a:rPr lang="en" sz="1900" u="sng">
                <a:solidFill>
                  <a:schemeClr val="hlink"/>
                </a:solidFill>
                <a:hlinkClick r:id="rId5"/>
              </a:rPr>
              <a:t>refinery</a:t>
            </a:r>
            <a:r>
              <a:rPr lang="en" sz="1900">
                <a:solidFill>
                  <a:schemeClr val="dk1"/>
                </a:solidFill>
              </a:rPr>
              <a:t> - assess and maintain natural language data</a:t>
            </a:r>
            <a:endParaRPr sz="1900">
              <a:solidFill>
                <a:schemeClr val="dk1"/>
              </a:solidFill>
            </a:endParaRPr>
          </a:p>
          <a:p>
            <a:pPr marL="457200" lvl="0" indent="-349250" algn="l" rtl="0">
              <a:spcBef>
                <a:spcPts val="0"/>
              </a:spcBef>
              <a:spcAft>
                <a:spcPts val="0"/>
              </a:spcAft>
              <a:buClr>
                <a:schemeClr val="dk1"/>
              </a:buClr>
              <a:buSzPts val="1900"/>
              <a:buChar char="●"/>
            </a:pPr>
            <a:r>
              <a:rPr lang="en" sz="1900" u="sng">
                <a:solidFill>
                  <a:schemeClr val="hlink"/>
                </a:solidFill>
                <a:hlinkClick r:id="rId6"/>
              </a:rPr>
              <a:t>great expectations</a:t>
            </a:r>
            <a:r>
              <a:rPr lang="en" sz="1900">
                <a:solidFill>
                  <a:schemeClr val="dk1"/>
                </a:solidFill>
              </a:rPr>
              <a:t> - validate, document, and profile data for quality testing</a:t>
            </a:r>
            <a:endParaRPr sz="1900">
              <a:solidFill>
                <a:schemeClr val="dk1"/>
              </a:solidFill>
            </a:endParaRPr>
          </a:p>
          <a:p>
            <a:pPr marL="457200" lvl="0" indent="-349250" algn="l" rtl="0">
              <a:spcBef>
                <a:spcPts val="0"/>
              </a:spcBef>
              <a:spcAft>
                <a:spcPts val="0"/>
              </a:spcAft>
              <a:buClr>
                <a:schemeClr val="dk1"/>
              </a:buClr>
              <a:buSzPts val="1900"/>
              <a:buChar char="●"/>
            </a:pPr>
            <a:r>
              <a:rPr lang="en" sz="1900" u="sng">
                <a:solidFill>
                  <a:schemeClr val="hlink"/>
                </a:solidFill>
                <a:hlinkClick r:id="rId7"/>
              </a:rPr>
              <a:t>ydata-profiling</a:t>
            </a:r>
            <a:r>
              <a:rPr lang="en" sz="1900">
                <a:solidFill>
                  <a:schemeClr val="dk1"/>
                </a:solidFill>
              </a:rPr>
              <a:t> - generate summary reports of tabular datasets stored as pandas DataFrame</a:t>
            </a:r>
            <a:endParaRPr sz="1900">
              <a:solidFill>
                <a:schemeClr val="dk1"/>
              </a:solidFill>
            </a:endParaRPr>
          </a:p>
          <a:p>
            <a:pPr marL="457200" lvl="0" indent="-349250" algn="l" rtl="0">
              <a:spcBef>
                <a:spcPts val="0"/>
              </a:spcBef>
              <a:spcAft>
                <a:spcPts val="0"/>
              </a:spcAft>
              <a:buClr>
                <a:schemeClr val="dk1"/>
              </a:buClr>
              <a:buSzPts val="1900"/>
              <a:buChar char="●"/>
            </a:pPr>
            <a:r>
              <a:rPr lang="en" sz="1900" u="sng">
                <a:solidFill>
                  <a:schemeClr val="hlink"/>
                </a:solidFill>
                <a:hlinkClick r:id="rId8"/>
              </a:rPr>
              <a:t>cleanvision</a:t>
            </a:r>
            <a:r>
              <a:rPr lang="en" sz="1900">
                <a:solidFill>
                  <a:schemeClr val="dk1"/>
                </a:solidFill>
              </a:rPr>
              <a:t> - automatically detect low-quality images in computer vision datasets</a:t>
            </a:r>
            <a:endParaRPr sz="1900">
              <a:solidFill>
                <a:schemeClr val="dk1"/>
              </a:solidFill>
            </a:endParaRPr>
          </a:p>
          <a:p>
            <a:pPr marL="457200" lvl="0" indent="-349250" algn="l" rtl="0">
              <a:spcBef>
                <a:spcPts val="0"/>
              </a:spcBef>
              <a:spcAft>
                <a:spcPts val="0"/>
              </a:spcAft>
              <a:buClr>
                <a:schemeClr val="dk1"/>
              </a:buClr>
              <a:buSzPts val="1900"/>
              <a:buChar char="●"/>
            </a:pPr>
            <a:r>
              <a:rPr lang="en" sz="1900" u="sng">
                <a:solidFill>
                  <a:schemeClr val="hlink"/>
                </a:solidFill>
                <a:hlinkClick r:id="rId9"/>
              </a:rPr>
              <a:t>albumentations</a:t>
            </a:r>
            <a:r>
              <a:rPr lang="en" sz="1900">
                <a:solidFill>
                  <a:schemeClr val="dk1"/>
                </a:solidFill>
              </a:rPr>
              <a:t> - data augmentation for computer vision</a:t>
            </a:r>
            <a:endParaRPr sz="1900">
              <a:solidFill>
                <a:schemeClr val="dk1"/>
              </a:solidFill>
            </a:endParaRPr>
          </a:p>
          <a:p>
            <a:pPr marL="457200" lvl="0" indent="-349250" algn="l" rtl="0">
              <a:spcBef>
                <a:spcPts val="0"/>
              </a:spcBef>
              <a:spcAft>
                <a:spcPts val="0"/>
              </a:spcAft>
              <a:buClr>
                <a:schemeClr val="dk1"/>
              </a:buClr>
              <a:buSzPts val="1900"/>
              <a:buChar char="●"/>
            </a:pPr>
            <a:r>
              <a:rPr lang="en" sz="1900" u="sng">
                <a:solidFill>
                  <a:schemeClr val="hlink"/>
                </a:solidFill>
                <a:hlinkClick r:id="rId10"/>
              </a:rPr>
              <a:t>label-studio</a:t>
            </a:r>
            <a:r>
              <a:rPr lang="en" sz="1900">
                <a:solidFill>
                  <a:schemeClr val="dk1"/>
                </a:solidFill>
              </a:rPr>
              <a:t> - interfaces to label and annotate data for many ML tasks</a:t>
            </a:r>
            <a:endParaRPr sz="1900">
              <a:solidFill>
                <a:schemeClr val="dk1"/>
              </a:solidFill>
            </a:endParaRPr>
          </a:p>
          <a:p>
            <a:pPr marL="457200" lvl="0" indent="-349250" algn="l" rtl="0">
              <a:spcBef>
                <a:spcPts val="0"/>
              </a:spcBef>
              <a:spcAft>
                <a:spcPts val="0"/>
              </a:spcAft>
              <a:buClr>
                <a:schemeClr val="dk1"/>
              </a:buClr>
              <a:buSzPts val="1900"/>
              <a:buChar char="●"/>
            </a:pPr>
            <a:r>
              <a:rPr lang="en" sz="1900" u="sng">
                <a:solidFill>
                  <a:schemeClr val="hlink"/>
                </a:solidFill>
                <a:hlinkClick r:id="rId11"/>
              </a:rPr>
              <a:t>llamaindex</a:t>
            </a:r>
            <a:r>
              <a:rPr lang="en" sz="1900">
                <a:solidFill>
                  <a:schemeClr val="dk1"/>
                </a:solidFill>
              </a:rPr>
              <a:t> - a data framework for LLM applications (Retrieval-Augmented Generation)</a:t>
            </a:r>
            <a:endParaRPr sz="1900">
              <a:solidFill>
                <a:schemeClr val="dk1"/>
              </a:solidFill>
            </a:endParaRPr>
          </a:p>
          <a:p>
            <a:pPr marL="457200" lvl="0" indent="-349250" algn="l" rtl="0">
              <a:spcBef>
                <a:spcPts val="0"/>
              </a:spcBef>
              <a:spcAft>
                <a:spcPts val="0"/>
              </a:spcAft>
              <a:buClr>
                <a:schemeClr val="dk1"/>
              </a:buClr>
              <a:buSzPts val="1900"/>
              <a:buChar char="●"/>
            </a:pPr>
            <a:r>
              <a:rPr lang="en" sz="1900" u="sng">
                <a:solidFill>
                  <a:schemeClr val="hlink"/>
                </a:solidFill>
                <a:hlinkClick r:id="rId12"/>
              </a:rPr>
              <a:t>dspy</a:t>
            </a:r>
            <a:r>
              <a:rPr lang="en" sz="1900">
                <a:solidFill>
                  <a:schemeClr val="dk1"/>
                </a:solidFill>
              </a:rPr>
              <a:t> - algorithmically optimize LLM prompts and bootstrap data</a:t>
            </a:r>
            <a:endParaRPr sz="1900">
              <a:solidFill>
                <a:schemeClr val="dk1"/>
              </a:solidFill>
            </a:endParaRPr>
          </a:p>
        </p:txBody>
      </p:sp>
      <p:sp>
        <p:nvSpPr>
          <p:cNvPr id="268" name="Google Shape;268;p37">
            <a:hlinkClick r:id="rId12"/>
          </p:cNvPr>
          <p:cNvSpPr txBox="1"/>
          <p:nvPr/>
        </p:nvSpPr>
        <p:spPr>
          <a:xfrm>
            <a:off x="475200" y="4418625"/>
            <a:ext cx="8193600" cy="29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2"/>
                </a:solidFill>
              </a:rPr>
              <a:t>(https://</a:t>
            </a:r>
            <a:r>
              <a:rPr lang="en" sz="1200" dirty="0" err="1">
                <a:solidFill>
                  <a:schemeClr val="dk2"/>
                </a:solidFill>
              </a:rPr>
              <a:t>dcai.csail.mit.edu</a:t>
            </a:r>
            <a:r>
              <a:rPr lang="en" sz="1200" dirty="0">
                <a:solidFill>
                  <a:schemeClr val="dk2"/>
                </a:solidFill>
              </a:rPr>
              <a:t>/resources/)</a:t>
            </a:r>
            <a:endParaRPr sz="1200" dirty="0">
              <a:solidFill>
                <a:schemeClr val="dk2"/>
              </a:solidFill>
            </a:endParaRPr>
          </a:p>
          <a:p>
            <a:pPr marL="0" lvl="0" indent="0" algn="l" rtl="0">
              <a:spcBef>
                <a:spcPts val="0"/>
              </a:spcBef>
              <a:spcAft>
                <a:spcPts val="0"/>
              </a:spcAft>
              <a:buNone/>
            </a:pPr>
            <a:r>
              <a:rPr lang="en" sz="1200" dirty="0">
                <a:solidFill>
                  <a:schemeClr val="dk2"/>
                </a:solidFill>
              </a:rPr>
              <a:t> </a:t>
            </a:r>
            <a:endParaRPr sz="1200" dirty="0">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8" name="Google Shape;428;p25"/>
          <p:cNvSpPr txBox="1">
            <a:spLocks noGrp="1"/>
          </p:cNvSpPr>
          <p:nvPr>
            <p:ph type="title"/>
          </p:nvPr>
        </p:nvSpPr>
        <p:spPr>
          <a:xfrm>
            <a:off x="311700" y="109850"/>
            <a:ext cx="8520600" cy="60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ct val="111111"/>
              <a:buNone/>
            </a:pPr>
            <a:r>
              <a:rPr lang="en-US" dirty="0">
                <a:solidFill>
                  <a:schemeClr val="accent1"/>
                </a:solidFill>
              </a:rPr>
              <a:t>References</a:t>
            </a:r>
            <a:endParaRPr dirty="0">
              <a:solidFill>
                <a:schemeClr val="accent1"/>
              </a:solidFill>
            </a:endParaRPr>
          </a:p>
        </p:txBody>
      </p:sp>
      <p:sp>
        <p:nvSpPr>
          <p:cNvPr id="429" name="Google Shape;429;p25"/>
          <p:cNvSpPr txBox="1"/>
          <p:nvPr/>
        </p:nvSpPr>
        <p:spPr>
          <a:xfrm>
            <a:off x="223350" y="1205237"/>
            <a:ext cx="8697300" cy="1883562"/>
          </a:xfrm>
          <a:prstGeom prst="rect">
            <a:avLst/>
          </a:prstGeom>
          <a:noFill/>
          <a:ln>
            <a:noFill/>
          </a:ln>
        </p:spPr>
        <p:txBody>
          <a:bodyPr spcFirstLastPara="1" wrap="square" lIns="91425" tIns="91425" rIns="91425" bIns="91425" anchor="t" anchorCtr="0">
            <a:spAutoFit/>
          </a:bodyPr>
          <a:lstStyle/>
          <a:p>
            <a:pPr marL="457200" marR="0" lvl="0" indent="-330200" algn="l" rtl="0">
              <a:lnSpc>
                <a:spcPct val="115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Parikshit N. </a:t>
            </a:r>
            <a:r>
              <a:rPr lang="en-US" sz="1600" b="0" i="0" u="none" strike="noStrike" cap="none" dirty="0" err="1">
                <a:solidFill>
                  <a:srgbClr val="000000"/>
                </a:solidFill>
                <a:latin typeface="Arial"/>
                <a:ea typeface="Arial"/>
                <a:cs typeface="Arial"/>
                <a:sym typeface="Arial"/>
              </a:rPr>
              <a:t>Mahalle</a:t>
            </a:r>
            <a:r>
              <a:rPr lang="en-US" sz="1600" b="0" i="0" u="none" strike="noStrike" cap="none" dirty="0">
                <a:solidFill>
                  <a:srgbClr val="000000"/>
                </a:solidFill>
                <a:latin typeface="Arial"/>
                <a:ea typeface="Arial"/>
                <a:cs typeface="Arial"/>
                <a:sym typeface="Arial"/>
              </a:rPr>
              <a:t>, Gitanjali R. Shinde, Yashwant S. Ingle, Namrata N. </a:t>
            </a:r>
            <a:r>
              <a:rPr lang="en-US" sz="1600" b="0" i="0" u="none" strike="noStrike" cap="none" dirty="0" err="1">
                <a:solidFill>
                  <a:srgbClr val="000000"/>
                </a:solidFill>
                <a:latin typeface="Arial"/>
                <a:ea typeface="Arial"/>
                <a:cs typeface="Arial"/>
                <a:sym typeface="Arial"/>
              </a:rPr>
              <a:t>Wasatkar</a:t>
            </a:r>
            <a:r>
              <a:rPr lang="en-US" sz="1600" b="0" i="0" u="none" strike="noStrike" cap="none" dirty="0">
                <a:solidFill>
                  <a:srgbClr val="000000"/>
                </a:solidFill>
                <a:latin typeface="Arial"/>
                <a:ea typeface="Arial"/>
                <a:cs typeface="Arial"/>
                <a:sym typeface="Arial"/>
              </a:rPr>
              <a:t>. 2023. Data Centric Artificial Intelligence: A Beginner’s Guide. Springer Singapore. (</a:t>
            </a:r>
            <a:r>
              <a:rPr lang="en-US" sz="1600" b="0" i="0" u="none" strike="noStrike" cap="none" dirty="0">
                <a:solidFill>
                  <a:srgbClr val="000000"/>
                </a:solidFill>
                <a:latin typeface="Arial"/>
                <a:ea typeface="Arial"/>
                <a:cs typeface="Arial"/>
                <a:sym typeface="Arial"/>
                <a:hlinkClick r:id="rId3"/>
              </a:rPr>
              <a:t>https://doi.org/10.1007/978-981-99-6353-9</a:t>
            </a:r>
            <a:r>
              <a:rPr lang="en-US" sz="1600" b="0" i="0" u="none" strike="noStrike" cap="none" dirty="0">
                <a:solidFill>
                  <a:srgbClr val="000000"/>
                </a:solidFill>
                <a:latin typeface="Arial"/>
                <a:ea typeface="Arial"/>
                <a:cs typeface="Arial"/>
                <a:sym typeface="Arial"/>
              </a:rPr>
              <a:t>)</a:t>
            </a:r>
          </a:p>
          <a:p>
            <a:pPr marL="457200" marR="0" lvl="0" indent="-330200" algn="l" rtl="0">
              <a:lnSpc>
                <a:spcPct val="115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Introduction to Data Centric AI. </a:t>
            </a:r>
            <a:r>
              <a:rPr lang="en-US" sz="1600" b="0" i="0" u="none" strike="noStrike" cap="none" dirty="0">
                <a:solidFill>
                  <a:srgbClr val="000000"/>
                </a:solidFill>
                <a:latin typeface="Arial"/>
                <a:ea typeface="Arial"/>
                <a:cs typeface="Arial"/>
                <a:sym typeface="Arial"/>
                <a:hlinkClick r:id="rId4"/>
              </a:rPr>
              <a:t>https://dcai.csail.mit.edu</a:t>
            </a:r>
            <a:r>
              <a:rPr lang="en-US" sz="1600" b="0" i="0" u="none" strike="noStrike" cap="none">
                <a:solidFill>
                  <a:srgbClr val="000000"/>
                </a:solidFill>
                <a:latin typeface="Arial"/>
                <a:ea typeface="Arial"/>
                <a:cs typeface="Arial"/>
                <a:sym typeface="Arial"/>
                <a:hlinkClick r:id="rId4"/>
              </a:rPr>
              <a:t>/resources/</a:t>
            </a:r>
            <a:endParaRPr lang="en-US" sz="1600" b="0" i="0" u="none" strike="noStrike" cap="none">
              <a:solidFill>
                <a:srgbClr val="000000"/>
              </a:solidFill>
              <a:latin typeface="Arial"/>
              <a:ea typeface="Arial"/>
              <a:cs typeface="Arial"/>
              <a:sym typeface="Arial"/>
            </a:endParaRPr>
          </a:p>
          <a:p>
            <a:pPr marL="457200" marR="0" lvl="0" indent="-330200" algn="l" rtl="0">
              <a:lnSpc>
                <a:spcPct val="115000"/>
              </a:lnSpc>
              <a:spcBef>
                <a:spcPts val="0"/>
              </a:spcBef>
              <a:spcAft>
                <a:spcPts val="0"/>
              </a:spcAft>
              <a:buClr>
                <a:srgbClr val="000000"/>
              </a:buClr>
              <a:buSzPts val="1600"/>
              <a:buFont typeface="Arial"/>
              <a:buChar char="●"/>
            </a:pPr>
            <a:endParaRPr sz="1600" b="0" i="0" u="none" strike="noStrike" cap="none" dirty="0">
              <a:solidFill>
                <a:srgbClr val="000000"/>
              </a:solidFill>
              <a:latin typeface="Arial"/>
              <a:ea typeface="Arial"/>
              <a:cs typeface="Arial"/>
              <a:sym typeface="Arial"/>
            </a:endParaRPr>
          </a:p>
          <a:p>
            <a:pPr marL="457200" marR="0" lvl="0" indent="-330200" algn="l" rtl="0">
              <a:lnSpc>
                <a:spcPct val="115000"/>
              </a:lnSpc>
              <a:spcBef>
                <a:spcPts val="0"/>
              </a:spcBef>
              <a:spcAft>
                <a:spcPts val="0"/>
              </a:spcAft>
              <a:buClr>
                <a:srgbClr val="000000"/>
              </a:buClr>
              <a:buSzPts val="1600"/>
              <a:buFont typeface="Arial"/>
              <a:buChar char="●"/>
            </a:pPr>
            <a:endParaRPr sz="1600" b="0" i="0" u="none" strike="noStrike" cap="none" dirty="0">
              <a:solidFill>
                <a:srgbClr val="000000"/>
              </a:solidFill>
              <a:latin typeface="Arial"/>
              <a:ea typeface="Arial"/>
              <a:cs typeface="Arial"/>
              <a:sym typeface="Arial"/>
            </a:endParaRPr>
          </a:p>
        </p:txBody>
      </p:sp>
      <p:sp>
        <p:nvSpPr>
          <p:cNvPr id="430" name="Google Shape;430;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en-US" smtClean="0"/>
              <a:pPr marL="0" lvl="0" indent="0" algn="r" rtl="0">
                <a:lnSpc>
                  <a:spcPct val="100000"/>
                </a:lnSpc>
                <a:spcBef>
                  <a:spcPts val="0"/>
                </a:spcBef>
                <a:spcAft>
                  <a:spcPts val="0"/>
                </a:spcAft>
                <a:buSzPts val="1000"/>
                <a:buNone/>
              </a:pPr>
              <a:t>26</a:t>
            </a:fld>
            <a:endParaRPr>
              <a:solidFill>
                <a:schemeClr val="lt1"/>
              </a:solidFill>
              <a:latin typeface="Arial"/>
              <a:ea typeface="Arial"/>
              <a:cs typeface="Arial"/>
              <a:sym typeface="Arial"/>
            </a:endParaRPr>
          </a:p>
        </p:txBody>
      </p:sp>
      <p:pic>
        <p:nvPicPr>
          <p:cNvPr id="431" name="Google Shape;431;p25"/>
          <p:cNvPicPr preferRelativeResize="0"/>
          <p:nvPr/>
        </p:nvPicPr>
        <p:blipFill rotWithShape="1">
          <a:blip r:embed="rId5">
            <a:alphaModFix/>
          </a:blip>
          <a:srcRect/>
          <a:stretch/>
        </p:blipFill>
        <p:spPr>
          <a:xfrm>
            <a:off x="2895600" y="200620"/>
            <a:ext cx="607800" cy="607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A86E8"/>
                </a:solidFill>
              </a:rPr>
              <a:t>Key aspects of Model-Centric AI/ML</a:t>
            </a:r>
            <a:endParaRPr>
              <a:solidFill>
                <a:srgbClr val="4A86E8"/>
              </a:solidFill>
            </a:endParaRPr>
          </a:p>
        </p:txBody>
      </p:sp>
      <p:pic>
        <p:nvPicPr>
          <p:cNvPr id="71" name="Google Shape;71;p1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72" name="Google Shape;72;p15"/>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3</a:t>
            </a:fld>
            <a:endParaRPr>
              <a:solidFill>
                <a:schemeClr val="lt1"/>
              </a:solidFill>
              <a:latin typeface="Arial"/>
              <a:ea typeface="Arial"/>
              <a:cs typeface="Arial"/>
              <a:sym typeface="Arial"/>
            </a:endParaRPr>
          </a:p>
        </p:txBody>
      </p:sp>
      <p:sp>
        <p:nvSpPr>
          <p:cNvPr id="73" name="Google Shape;73;p15"/>
          <p:cNvSpPr txBox="1"/>
          <p:nvPr/>
        </p:nvSpPr>
        <p:spPr>
          <a:xfrm>
            <a:off x="379500" y="717650"/>
            <a:ext cx="8385000" cy="3886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2"/>
              </a:buClr>
              <a:buSzPts val="1800"/>
              <a:buChar char="●"/>
            </a:pPr>
            <a:r>
              <a:rPr lang="en" sz="1800" b="1">
                <a:solidFill>
                  <a:schemeClr val="dk2"/>
                </a:solidFill>
              </a:rPr>
              <a:t>Model Architecture:</a:t>
            </a:r>
            <a:r>
              <a:rPr lang="en" sz="1800">
                <a:solidFill>
                  <a:schemeClr val="dk2"/>
                </a:solidFill>
              </a:rPr>
              <a:t> Selecting or designing the appropriate model architecture, such as neural networks, decision trees, or support vector machines.   </a:t>
            </a:r>
            <a:endParaRPr sz="1800">
              <a:solidFill>
                <a:schemeClr val="dk2"/>
              </a:solidFill>
            </a:endParaRPr>
          </a:p>
          <a:p>
            <a:pPr marL="457200" lvl="0" indent="-342900" algn="l" rtl="0">
              <a:spcBef>
                <a:spcPts val="0"/>
              </a:spcBef>
              <a:spcAft>
                <a:spcPts val="0"/>
              </a:spcAft>
              <a:buClr>
                <a:schemeClr val="dk2"/>
              </a:buClr>
              <a:buSzPts val="1800"/>
              <a:buChar char="●"/>
            </a:pPr>
            <a:r>
              <a:rPr lang="en" sz="1800" b="1">
                <a:solidFill>
                  <a:schemeClr val="dk2"/>
                </a:solidFill>
              </a:rPr>
              <a:t>Hyperparameter Tuning:</a:t>
            </a:r>
            <a:r>
              <a:rPr lang="en" sz="1800">
                <a:solidFill>
                  <a:schemeClr val="dk2"/>
                </a:solidFill>
              </a:rPr>
              <a:t> Adjusting hyperparameters like learning rate, batch size, and optimizer to optimize the training process.   </a:t>
            </a:r>
            <a:endParaRPr sz="1800">
              <a:solidFill>
                <a:schemeClr val="dk2"/>
              </a:solidFill>
            </a:endParaRPr>
          </a:p>
          <a:p>
            <a:pPr marL="457200" lvl="0" indent="-342900" algn="l" rtl="0">
              <a:spcBef>
                <a:spcPts val="0"/>
              </a:spcBef>
              <a:spcAft>
                <a:spcPts val="0"/>
              </a:spcAft>
              <a:buClr>
                <a:schemeClr val="dk2"/>
              </a:buClr>
              <a:buSzPts val="1800"/>
              <a:buChar char="●"/>
            </a:pPr>
            <a:r>
              <a:rPr lang="en" sz="1800" b="1">
                <a:solidFill>
                  <a:schemeClr val="dk2"/>
                </a:solidFill>
              </a:rPr>
              <a:t>Feature Engineering:</a:t>
            </a:r>
            <a:r>
              <a:rPr lang="en" sz="1800">
                <a:solidFill>
                  <a:schemeClr val="dk2"/>
                </a:solidFill>
              </a:rPr>
              <a:t> Creating new features from existing data to improve model performance.   </a:t>
            </a:r>
            <a:endParaRPr sz="1800">
              <a:solidFill>
                <a:schemeClr val="dk2"/>
              </a:solidFill>
            </a:endParaRPr>
          </a:p>
          <a:p>
            <a:pPr marL="457200" lvl="0" indent="-342900" algn="l" rtl="0">
              <a:spcBef>
                <a:spcPts val="0"/>
              </a:spcBef>
              <a:spcAft>
                <a:spcPts val="0"/>
              </a:spcAft>
              <a:buClr>
                <a:schemeClr val="dk2"/>
              </a:buClr>
              <a:buSzPts val="1800"/>
              <a:buChar char="●"/>
            </a:pPr>
            <a:r>
              <a:rPr lang="en" sz="1800" b="1">
                <a:solidFill>
                  <a:schemeClr val="dk2"/>
                </a:solidFill>
              </a:rPr>
              <a:t>Model Selection:</a:t>
            </a:r>
            <a:r>
              <a:rPr lang="en" sz="1800">
                <a:solidFill>
                  <a:schemeClr val="dk2"/>
                </a:solidFill>
              </a:rPr>
              <a:t> Choosing the best model from a set of candidate models based on performance metrics.   </a:t>
            </a:r>
            <a:endParaRPr sz="1800">
              <a:solidFill>
                <a:schemeClr val="dk2"/>
              </a:solidFill>
            </a:endParaRPr>
          </a:p>
          <a:p>
            <a:pPr marL="457200" lvl="0" indent="-342900" algn="l" rtl="0">
              <a:spcBef>
                <a:spcPts val="0"/>
              </a:spcBef>
              <a:spcAft>
                <a:spcPts val="0"/>
              </a:spcAft>
              <a:buClr>
                <a:schemeClr val="dk2"/>
              </a:buClr>
              <a:buSzPts val="1800"/>
              <a:buChar char="●"/>
            </a:pPr>
            <a:r>
              <a:rPr lang="en" sz="1800" b="1">
                <a:solidFill>
                  <a:schemeClr val="dk2"/>
                </a:solidFill>
              </a:rPr>
              <a:t>Model Training:</a:t>
            </a:r>
            <a:r>
              <a:rPr lang="en" sz="1800">
                <a:solidFill>
                  <a:schemeClr val="dk2"/>
                </a:solidFill>
              </a:rPr>
              <a:t> Training the model on the available data using appropriate algorithms and optimization techniques.   </a:t>
            </a:r>
            <a:endParaRPr sz="1800">
              <a:solidFill>
                <a:schemeClr val="dk2"/>
              </a:solidFill>
            </a:endParaRPr>
          </a:p>
          <a:p>
            <a:pPr marL="457200" lvl="0" indent="-342900" algn="l" rtl="0">
              <a:spcBef>
                <a:spcPts val="0"/>
              </a:spcBef>
              <a:spcAft>
                <a:spcPts val="0"/>
              </a:spcAft>
              <a:buClr>
                <a:schemeClr val="dk2"/>
              </a:buClr>
              <a:buSzPts val="1800"/>
              <a:buChar char="●"/>
            </a:pPr>
            <a:r>
              <a:rPr lang="en" sz="1800" b="1">
                <a:solidFill>
                  <a:schemeClr val="dk2"/>
                </a:solidFill>
              </a:rPr>
              <a:t>Model Evaluation:</a:t>
            </a:r>
            <a:r>
              <a:rPr lang="en" sz="1800">
                <a:solidFill>
                  <a:schemeClr val="dk2"/>
                </a:solidFill>
              </a:rPr>
              <a:t> Assessing the model's performance using various metrics like accuracy, precision, recall, and F1-score</a:t>
            </a:r>
            <a:endParaRPr sz="1800">
              <a:solidFill>
                <a:schemeClr val="dk2"/>
              </a:solidFill>
            </a:endParaRPr>
          </a:p>
          <a:p>
            <a:pPr marL="0" lvl="0" indent="0" algn="l" rtl="0">
              <a:spcBef>
                <a:spcPts val="0"/>
              </a:spcBef>
              <a:spcAft>
                <a:spcPts val="0"/>
              </a:spcAft>
              <a:buNone/>
            </a:pPr>
            <a:endParaRPr sz="1800">
              <a:solidFill>
                <a:schemeClr val="dk2"/>
              </a:solidFill>
            </a:endParaRPr>
          </a:p>
        </p:txBody>
      </p:sp>
      <p:sp>
        <p:nvSpPr>
          <p:cNvPr id="74" name="Google Shape;74;p15"/>
          <p:cNvSpPr txBox="1"/>
          <p:nvPr/>
        </p:nvSpPr>
        <p:spPr>
          <a:xfrm>
            <a:off x="475200" y="4418625"/>
            <a:ext cx="8193600" cy="29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2"/>
                </a:solidFill>
              </a:rPr>
              <a:t>(Mahalle et al., 2023, Springer Nature, https://doi.org/10.1007/978-981-99-6353-9)</a:t>
            </a:r>
            <a:endParaRPr sz="1200">
              <a:solidFill>
                <a:schemeClr val="dk2"/>
              </a:solidFill>
            </a:endParaRPr>
          </a:p>
          <a:p>
            <a:pPr marL="0" lvl="0" indent="0" algn="l" rtl="0">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A86E8"/>
                </a:solidFill>
              </a:rPr>
              <a:t>Benefits of Model-Centric AI/ML</a:t>
            </a:r>
            <a:endParaRPr>
              <a:solidFill>
                <a:srgbClr val="4A86E8"/>
              </a:solidFill>
            </a:endParaRPr>
          </a:p>
        </p:txBody>
      </p:sp>
      <p:pic>
        <p:nvPicPr>
          <p:cNvPr id="80" name="Google Shape;80;p1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81" name="Google Shape;81;p16"/>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4</a:t>
            </a:fld>
            <a:endParaRPr>
              <a:solidFill>
                <a:schemeClr val="lt1"/>
              </a:solidFill>
              <a:latin typeface="Arial"/>
              <a:ea typeface="Arial"/>
              <a:cs typeface="Arial"/>
              <a:sym typeface="Arial"/>
            </a:endParaRPr>
          </a:p>
        </p:txBody>
      </p:sp>
      <p:sp>
        <p:nvSpPr>
          <p:cNvPr id="82" name="Google Shape;82;p16"/>
          <p:cNvSpPr txBox="1"/>
          <p:nvPr/>
        </p:nvSpPr>
        <p:spPr>
          <a:xfrm>
            <a:off x="379500" y="717650"/>
            <a:ext cx="8385000" cy="388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2"/>
                </a:solidFill>
              </a:rPr>
              <a:t>By carefully selecting and tuning models, and employing techniques like regularization and data augmentation, it can lead to:</a:t>
            </a:r>
            <a:endParaRPr sz="1800">
              <a:solidFill>
                <a:schemeClr val="dk2"/>
              </a:solidFill>
            </a:endParaRPr>
          </a:p>
          <a:p>
            <a:pPr marL="0" lvl="0" indent="0" algn="l" rtl="0">
              <a:spcBef>
                <a:spcPts val="0"/>
              </a:spcBef>
              <a:spcAft>
                <a:spcPts val="0"/>
              </a:spcAft>
              <a:buClr>
                <a:schemeClr val="dk1"/>
              </a:buClr>
              <a:buSzPts val="1100"/>
              <a:buFont typeface="Arial"/>
              <a:buNone/>
            </a:pPr>
            <a:endParaRPr sz="1800">
              <a:solidFill>
                <a:schemeClr val="dk2"/>
              </a:solidFill>
            </a:endParaRPr>
          </a:p>
          <a:p>
            <a:pPr marL="457200" lvl="0" indent="-342900" algn="l" rtl="0">
              <a:spcBef>
                <a:spcPts val="0"/>
              </a:spcBef>
              <a:spcAft>
                <a:spcPts val="0"/>
              </a:spcAft>
              <a:buClr>
                <a:schemeClr val="dk2"/>
              </a:buClr>
              <a:buSzPts val="1800"/>
              <a:buChar char="●"/>
            </a:pPr>
            <a:r>
              <a:rPr lang="en" sz="1800" b="1">
                <a:solidFill>
                  <a:schemeClr val="dk2"/>
                </a:solidFill>
              </a:rPr>
              <a:t>Improved accuracy and generalization</a:t>
            </a:r>
            <a:endParaRPr sz="1800" b="1">
              <a:solidFill>
                <a:schemeClr val="dk2"/>
              </a:solidFill>
            </a:endParaRPr>
          </a:p>
          <a:p>
            <a:pPr marL="914400" lvl="1" indent="-342900" algn="l" rtl="0">
              <a:spcBef>
                <a:spcPts val="0"/>
              </a:spcBef>
              <a:spcAft>
                <a:spcPts val="0"/>
              </a:spcAft>
              <a:buClr>
                <a:schemeClr val="dk2"/>
              </a:buClr>
              <a:buSzPts val="1800"/>
              <a:buChar char="○"/>
            </a:pPr>
            <a:r>
              <a:rPr lang="en" sz="1800">
                <a:solidFill>
                  <a:schemeClr val="dk2"/>
                </a:solidFill>
              </a:rPr>
              <a:t>Models can make more accurate predictions on unseen data.</a:t>
            </a:r>
            <a:endParaRPr sz="1800">
              <a:solidFill>
                <a:schemeClr val="dk2"/>
              </a:solidFill>
            </a:endParaRPr>
          </a:p>
          <a:p>
            <a:pPr marL="457200" lvl="0" indent="-342900" algn="l" rtl="0">
              <a:spcBef>
                <a:spcPts val="0"/>
              </a:spcBef>
              <a:spcAft>
                <a:spcPts val="0"/>
              </a:spcAft>
              <a:buClr>
                <a:schemeClr val="dk2"/>
              </a:buClr>
              <a:buSzPts val="1800"/>
              <a:buChar char="●"/>
            </a:pPr>
            <a:r>
              <a:rPr lang="en" sz="1800" b="1">
                <a:solidFill>
                  <a:schemeClr val="dk2"/>
                </a:solidFill>
              </a:rPr>
              <a:t>Faster development and deployment</a:t>
            </a:r>
            <a:endParaRPr sz="1800" b="1">
              <a:solidFill>
                <a:schemeClr val="dk2"/>
              </a:solidFill>
            </a:endParaRPr>
          </a:p>
          <a:p>
            <a:pPr marL="914400" lvl="1" indent="-342900" algn="l" rtl="0">
              <a:spcBef>
                <a:spcPts val="0"/>
              </a:spcBef>
              <a:spcAft>
                <a:spcPts val="0"/>
              </a:spcAft>
              <a:buClr>
                <a:schemeClr val="dk2"/>
              </a:buClr>
              <a:buSzPts val="1800"/>
              <a:buChar char="○"/>
            </a:pPr>
            <a:r>
              <a:rPr lang="en" sz="1800">
                <a:solidFill>
                  <a:schemeClr val="dk2"/>
                </a:solidFill>
              </a:rPr>
              <a:t>Efficient training and inference pipelines reduce development time.</a:t>
            </a:r>
            <a:endParaRPr sz="1800">
              <a:solidFill>
                <a:schemeClr val="dk2"/>
              </a:solidFill>
            </a:endParaRPr>
          </a:p>
          <a:p>
            <a:pPr marL="457200" lvl="0" indent="-342900" algn="l" rtl="0">
              <a:spcBef>
                <a:spcPts val="0"/>
              </a:spcBef>
              <a:spcAft>
                <a:spcPts val="0"/>
              </a:spcAft>
              <a:buClr>
                <a:schemeClr val="dk2"/>
              </a:buClr>
              <a:buSzPts val="1800"/>
              <a:buChar char="●"/>
            </a:pPr>
            <a:r>
              <a:rPr lang="en" sz="1800" b="1">
                <a:solidFill>
                  <a:schemeClr val="dk2"/>
                </a:solidFill>
              </a:rPr>
              <a:t>Enhanced interpretability</a:t>
            </a:r>
            <a:endParaRPr sz="1800" b="1">
              <a:solidFill>
                <a:schemeClr val="dk2"/>
              </a:solidFill>
            </a:endParaRPr>
          </a:p>
          <a:p>
            <a:pPr marL="914400" lvl="1" indent="-342900" algn="l" rtl="0">
              <a:spcBef>
                <a:spcPts val="0"/>
              </a:spcBef>
              <a:spcAft>
                <a:spcPts val="0"/>
              </a:spcAft>
              <a:buClr>
                <a:schemeClr val="dk2"/>
              </a:buClr>
              <a:buSzPts val="1800"/>
              <a:buChar char="○"/>
            </a:pPr>
            <a:r>
              <a:rPr lang="en" sz="1800">
                <a:solidFill>
                  <a:schemeClr val="dk2"/>
                </a:solidFill>
              </a:rPr>
              <a:t>Understanding how models make decisions can lead to better insights.</a:t>
            </a:r>
            <a:endParaRPr sz="1800">
              <a:solidFill>
                <a:schemeClr val="dk2"/>
              </a:solidFill>
            </a:endParaRPr>
          </a:p>
          <a:p>
            <a:pPr marL="457200" lvl="0" indent="-342900" algn="l" rtl="0">
              <a:spcBef>
                <a:spcPts val="0"/>
              </a:spcBef>
              <a:spcAft>
                <a:spcPts val="0"/>
              </a:spcAft>
              <a:buClr>
                <a:schemeClr val="dk2"/>
              </a:buClr>
              <a:buSzPts val="1800"/>
              <a:buChar char="●"/>
            </a:pPr>
            <a:r>
              <a:rPr lang="en" sz="1800" b="1">
                <a:solidFill>
                  <a:schemeClr val="dk2"/>
                </a:solidFill>
              </a:rPr>
              <a:t>Accelerated innovation</a:t>
            </a:r>
            <a:endParaRPr sz="1800" b="1">
              <a:solidFill>
                <a:schemeClr val="dk2"/>
              </a:solidFill>
            </a:endParaRPr>
          </a:p>
          <a:p>
            <a:pPr marL="914400" lvl="1" indent="-342900" algn="l" rtl="0">
              <a:spcBef>
                <a:spcPts val="0"/>
              </a:spcBef>
              <a:spcAft>
                <a:spcPts val="0"/>
              </a:spcAft>
              <a:buClr>
                <a:schemeClr val="dk2"/>
              </a:buClr>
              <a:buSzPts val="1800"/>
              <a:buChar char="○"/>
            </a:pPr>
            <a:r>
              <a:rPr lang="en" sz="1800">
                <a:solidFill>
                  <a:schemeClr val="dk2"/>
                </a:solidFill>
              </a:rPr>
              <a:t>Continuous experimentation and sharing of knowledge drive progress.</a:t>
            </a:r>
            <a:endParaRPr sz="1800">
              <a:solidFill>
                <a:schemeClr val="dk2"/>
              </a:solidFill>
            </a:endParaRPr>
          </a:p>
          <a:p>
            <a:pPr marL="0" lvl="0" indent="0" algn="l" rtl="0">
              <a:spcBef>
                <a:spcPts val="0"/>
              </a:spcBef>
              <a:spcAft>
                <a:spcPts val="0"/>
              </a:spcAft>
              <a:buNone/>
            </a:pPr>
            <a:endParaRPr sz="1800" b="1">
              <a:solidFill>
                <a:schemeClr val="dk2"/>
              </a:solidFill>
            </a:endParaRPr>
          </a:p>
        </p:txBody>
      </p:sp>
      <p:sp>
        <p:nvSpPr>
          <p:cNvPr id="83" name="Google Shape;83;p16"/>
          <p:cNvSpPr txBox="1"/>
          <p:nvPr/>
        </p:nvSpPr>
        <p:spPr>
          <a:xfrm>
            <a:off x="475200" y="4418625"/>
            <a:ext cx="8193600" cy="29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2"/>
                </a:solidFill>
              </a:rPr>
              <a:t>(Mahalle et al., 2023, Springer Nature, https://doi.org/10.1007/978-981-99-6353-9)</a:t>
            </a:r>
            <a:endParaRPr sz="1200">
              <a:solidFill>
                <a:schemeClr val="dk2"/>
              </a:solidFill>
            </a:endParaRPr>
          </a:p>
          <a:p>
            <a:pPr marL="0" lvl="0" indent="0" algn="l" rtl="0">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A86E8"/>
                </a:solidFill>
              </a:rPr>
              <a:t>What is Data-Centric AI/ML?</a:t>
            </a:r>
            <a:endParaRPr>
              <a:solidFill>
                <a:srgbClr val="4A86E8"/>
              </a:solidFill>
            </a:endParaRPr>
          </a:p>
        </p:txBody>
      </p:sp>
      <p:pic>
        <p:nvPicPr>
          <p:cNvPr id="89" name="Google Shape;89;p1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90" name="Google Shape;90;p17"/>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5</a:t>
            </a:fld>
            <a:endParaRPr>
              <a:solidFill>
                <a:schemeClr val="lt1"/>
              </a:solidFill>
              <a:latin typeface="Arial"/>
              <a:ea typeface="Arial"/>
              <a:cs typeface="Arial"/>
              <a:sym typeface="Arial"/>
            </a:endParaRPr>
          </a:p>
        </p:txBody>
      </p:sp>
      <p:sp>
        <p:nvSpPr>
          <p:cNvPr id="91" name="Google Shape;91;p17"/>
          <p:cNvSpPr txBox="1"/>
          <p:nvPr/>
        </p:nvSpPr>
        <p:spPr>
          <a:xfrm>
            <a:off x="576550" y="901900"/>
            <a:ext cx="8002200" cy="336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rPr>
              <a:t>Data-Centric AI/ML </a:t>
            </a:r>
            <a:r>
              <a:rPr lang="en" sz="1800">
                <a:solidFill>
                  <a:schemeClr val="dk2"/>
                </a:solidFill>
              </a:rPr>
              <a:t>is a paradigm shift in the field of artificial intelligence and machine learning. It prioritizes the quality and quantity of data over complex model architectures. The fundamental idea is that improving the quality and quantity of data can lead to significant improvements in model performance, often surpassing the benefits of complex model tuning.</a:t>
            </a:r>
            <a:endParaRPr sz="1800">
              <a:solidFill>
                <a:schemeClr val="dk2"/>
              </a:solidFill>
            </a:endParaRPr>
          </a:p>
        </p:txBody>
      </p:sp>
      <p:sp>
        <p:nvSpPr>
          <p:cNvPr id="92" name="Google Shape;92;p17"/>
          <p:cNvSpPr txBox="1"/>
          <p:nvPr/>
        </p:nvSpPr>
        <p:spPr>
          <a:xfrm>
            <a:off x="475200" y="4418625"/>
            <a:ext cx="8193600" cy="29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2"/>
                </a:solidFill>
              </a:rPr>
              <a:t>(Mahalle et al., 2023, Springer Nature, https://doi.org/10.1007/978-981-99-6353-9)</a:t>
            </a:r>
            <a:endParaRPr sz="1200">
              <a:solidFill>
                <a:schemeClr val="dk2"/>
              </a:solidFill>
            </a:endParaRPr>
          </a:p>
          <a:p>
            <a:pPr marL="0" lvl="0" indent="0" algn="l" rtl="0">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A86E8"/>
                </a:solidFill>
              </a:rPr>
              <a:t>Key aspects of Data-Centric AI/ML</a:t>
            </a:r>
            <a:endParaRPr>
              <a:solidFill>
                <a:srgbClr val="4A86E8"/>
              </a:solidFill>
            </a:endParaRPr>
          </a:p>
        </p:txBody>
      </p:sp>
      <p:pic>
        <p:nvPicPr>
          <p:cNvPr id="98" name="Google Shape;98;p1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99" name="Google Shape;99;p18"/>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6</a:t>
            </a:fld>
            <a:endParaRPr>
              <a:solidFill>
                <a:schemeClr val="lt1"/>
              </a:solidFill>
              <a:latin typeface="Arial"/>
              <a:ea typeface="Arial"/>
              <a:cs typeface="Arial"/>
              <a:sym typeface="Arial"/>
            </a:endParaRPr>
          </a:p>
        </p:txBody>
      </p:sp>
      <p:sp>
        <p:nvSpPr>
          <p:cNvPr id="100" name="Google Shape;100;p18"/>
          <p:cNvSpPr txBox="1"/>
          <p:nvPr/>
        </p:nvSpPr>
        <p:spPr>
          <a:xfrm>
            <a:off x="379500" y="717650"/>
            <a:ext cx="8385000" cy="3886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2"/>
              </a:buClr>
              <a:buSzPts val="1800"/>
              <a:buChar char="●"/>
            </a:pPr>
            <a:r>
              <a:rPr lang="en" sz="1800" b="1">
                <a:solidFill>
                  <a:schemeClr val="dk2"/>
                </a:solidFill>
              </a:rPr>
              <a:t>Data Quality:</a:t>
            </a:r>
            <a:r>
              <a:rPr lang="en" sz="1800">
                <a:solidFill>
                  <a:schemeClr val="dk2"/>
                </a:solidFill>
              </a:rPr>
              <a:t> Ensuring data is accurate, consistent, and free from biases.   </a:t>
            </a:r>
            <a:endParaRPr sz="1800">
              <a:solidFill>
                <a:schemeClr val="dk2"/>
              </a:solidFill>
            </a:endParaRPr>
          </a:p>
          <a:p>
            <a:pPr marL="457200" lvl="0" indent="-342900" algn="l" rtl="0">
              <a:spcBef>
                <a:spcPts val="0"/>
              </a:spcBef>
              <a:spcAft>
                <a:spcPts val="0"/>
              </a:spcAft>
              <a:buClr>
                <a:schemeClr val="dk2"/>
              </a:buClr>
              <a:buSzPts val="1800"/>
              <a:buChar char="●"/>
            </a:pPr>
            <a:r>
              <a:rPr lang="en" sz="1800" b="1">
                <a:solidFill>
                  <a:schemeClr val="dk2"/>
                </a:solidFill>
              </a:rPr>
              <a:t>Data Quantity:</a:t>
            </a:r>
            <a:r>
              <a:rPr lang="en" sz="1800">
                <a:solidFill>
                  <a:schemeClr val="dk2"/>
                </a:solidFill>
              </a:rPr>
              <a:t> Collecting sufficient data to train robust models.   </a:t>
            </a:r>
            <a:endParaRPr sz="1800">
              <a:solidFill>
                <a:schemeClr val="dk2"/>
              </a:solidFill>
            </a:endParaRPr>
          </a:p>
          <a:p>
            <a:pPr marL="457200" lvl="0" indent="-342900" algn="l" rtl="0">
              <a:spcBef>
                <a:spcPts val="0"/>
              </a:spcBef>
              <a:spcAft>
                <a:spcPts val="0"/>
              </a:spcAft>
              <a:buClr>
                <a:schemeClr val="dk2"/>
              </a:buClr>
              <a:buSzPts val="1800"/>
              <a:buChar char="●"/>
            </a:pPr>
            <a:r>
              <a:rPr lang="en" sz="1800" b="1">
                <a:solidFill>
                  <a:schemeClr val="dk2"/>
                </a:solidFill>
              </a:rPr>
              <a:t>Data Diversity:</a:t>
            </a:r>
            <a:r>
              <a:rPr lang="en" sz="1800">
                <a:solidFill>
                  <a:schemeClr val="dk2"/>
                </a:solidFill>
              </a:rPr>
              <a:t> Ensuring data represents a wide range of real-world scenarios.   </a:t>
            </a:r>
            <a:endParaRPr sz="1800">
              <a:solidFill>
                <a:schemeClr val="dk2"/>
              </a:solidFill>
            </a:endParaRPr>
          </a:p>
          <a:p>
            <a:pPr marL="457200" lvl="0" indent="-342900" algn="l" rtl="0">
              <a:spcBef>
                <a:spcPts val="0"/>
              </a:spcBef>
              <a:spcAft>
                <a:spcPts val="0"/>
              </a:spcAft>
              <a:buClr>
                <a:schemeClr val="dk2"/>
              </a:buClr>
              <a:buSzPts val="1800"/>
              <a:buChar char="●"/>
            </a:pPr>
            <a:r>
              <a:rPr lang="en" sz="1800" b="1">
                <a:solidFill>
                  <a:schemeClr val="dk2"/>
                </a:solidFill>
              </a:rPr>
              <a:t>Data Labeling:</a:t>
            </a:r>
            <a:r>
              <a:rPr lang="en" sz="1800">
                <a:solidFill>
                  <a:schemeClr val="dk2"/>
                </a:solidFill>
              </a:rPr>
              <a:t> Accurate and consistent labeling of data for supervised learning.   </a:t>
            </a:r>
            <a:endParaRPr sz="1800">
              <a:solidFill>
                <a:schemeClr val="dk2"/>
              </a:solidFill>
            </a:endParaRPr>
          </a:p>
          <a:p>
            <a:pPr marL="457200" lvl="0" indent="-342900" algn="l" rtl="0">
              <a:spcBef>
                <a:spcPts val="0"/>
              </a:spcBef>
              <a:spcAft>
                <a:spcPts val="0"/>
              </a:spcAft>
              <a:buClr>
                <a:schemeClr val="dk2"/>
              </a:buClr>
              <a:buSzPts val="1800"/>
              <a:buChar char="●"/>
            </a:pPr>
            <a:r>
              <a:rPr lang="en" sz="1800" b="1">
                <a:solidFill>
                  <a:schemeClr val="dk2"/>
                </a:solidFill>
              </a:rPr>
              <a:t>Data Augmentation:</a:t>
            </a:r>
            <a:r>
              <a:rPr lang="en" sz="1800">
                <a:solidFill>
                  <a:schemeClr val="dk2"/>
                </a:solidFill>
              </a:rPr>
              <a:t> Creating new data from existing data to increase dataset size and diversity.   </a:t>
            </a:r>
            <a:endParaRPr sz="1800">
              <a:solidFill>
                <a:schemeClr val="dk2"/>
              </a:solidFill>
            </a:endParaRPr>
          </a:p>
          <a:p>
            <a:pPr marL="457200" lvl="0" indent="-342900" algn="l" rtl="0">
              <a:spcBef>
                <a:spcPts val="0"/>
              </a:spcBef>
              <a:spcAft>
                <a:spcPts val="0"/>
              </a:spcAft>
              <a:buClr>
                <a:schemeClr val="dk2"/>
              </a:buClr>
              <a:buSzPts val="1800"/>
              <a:buChar char="●"/>
            </a:pPr>
            <a:r>
              <a:rPr lang="en" sz="1800" b="1">
                <a:solidFill>
                  <a:schemeClr val="dk2"/>
                </a:solidFill>
              </a:rPr>
              <a:t>Data Cleaning and Preprocessing:</a:t>
            </a:r>
            <a:r>
              <a:rPr lang="en" sz="1800">
                <a:solidFill>
                  <a:schemeClr val="dk2"/>
                </a:solidFill>
              </a:rPr>
              <a:t> Removing noise, outliers, and inconsistencies.   </a:t>
            </a:r>
            <a:endParaRPr sz="1800">
              <a:solidFill>
                <a:schemeClr val="dk2"/>
              </a:solidFill>
            </a:endParaRPr>
          </a:p>
          <a:p>
            <a:pPr marL="457200" lvl="0" indent="-342900" algn="l" rtl="0">
              <a:spcBef>
                <a:spcPts val="0"/>
              </a:spcBef>
              <a:spcAft>
                <a:spcPts val="0"/>
              </a:spcAft>
              <a:buClr>
                <a:schemeClr val="dk2"/>
              </a:buClr>
              <a:buSzPts val="1800"/>
              <a:buChar char="●"/>
            </a:pPr>
            <a:r>
              <a:rPr lang="en" sz="1800" b="1">
                <a:solidFill>
                  <a:schemeClr val="dk2"/>
                </a:solidFill>
              </a:rPr>
              <a:t>Data Versioning and Management:</a:t>
            </a:r>
            <a:r>
              <a:rPr lang="en" sz="1800">
                <a:solidFill>
                  <a:schemeClr val="dk2"/>
                </a:solidFill>
              </a:rPr>
              <a:t> Tracking changes to data and ensuring reproducibility.</a:t>
            </a:r>
            <a:endParaRPr sz="1800">
              <a:solidFill>
                <a:schemeClr val="dk2"/>
              </a:solidFill>
            </a:endParaRPr>
          </a:p>
          <a:p>
            <a:pPr marL="0" lvl="0" indent="0" algn="l" rtl="0">
              <a:spcBef>
                <a:spcPts val="0"/>
              </a:spcBef>
              <a:spcAft>
                <a:spcPts val="0"/>
              </a:spcAft>
              <a:buNone/>
            </a:pPr>
            <a:endParaRPr sz="1800">
              <a:solidFill>
                <a:schemeClr val="dk2"/>
              </a:solidFill>
            </a:endParaRPr>
          </a:p>
        </p:txBody>
      </p:sp>
      <p:sp>
        <p:nvSpPr>
          <p:cNvPr id="101" name="Google Shape;101;p18"/>
          <p:cNvSpPr txBox="1"/>
          <p:nvPr/>
        </p:nvSpPr>
        <p:spPr>
          <a:xfrm>
            <a:off x="475200" y="4418625"/>
            <a:ext cx="8193600" cy="29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2"/>
                </a:solidFill>
              </a:rPr>
              <a:t>(Mahalle et al., 2023, Springer Nature, https://doi.org/10.1007/978-981-99-6353-9)</a:t>
            </a:r>
            <a:endParaRPr sz="1200">
              <a:solidFill>
                <a:schemeClr val="dk2"/>
              </a:solidFill>
            </a:endParaRPr>
          </a:p>
          <a:p>
            <a:pPr marL="0" lvl="0" indent="0" algn="l" rtl="0">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A86E8"/>
                </a:solidFill>
              </a:rPr>
              <a:t>Benefits of Data-Centric AI/ML</a:t>
            </a:r>
            <a:endParaRPr>
              <a:solidFill>
                <a:srgbClr val="4A86E8"/>
              </a:solidFill>
            </a:endParaRPr>
          </a:p>
        </p:txBody>
      </p:sp>
      <p:pic>
        <p:nvPicPr>
          <p:cNvPr id="107" name="Google Shape;107;p1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08" name="Google Shape;108;p19"/>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7</a:t>
            </a:fld>
            <a:endParaRPr>
              <a:solidFill>
                <a:schemeClr val="lt1"/>
              </a:solidFill>
              <a:latin typeface="Arial"/>
              <a:ea typeface="Arial"/>
              <a:cs typeface="Arial"/>
              <a:sym typeface="Arial"/>
            </a:endParaRPr>
          </a:p>
        </p:txBody>
      </p:sp>
      <p:sp>
        <p:nvSpPr>
          <p:cNvPr id="109" name="Google Shape;109;p19"/>
          <p:cNvSpPr txBox="1"/>
          <p:nvPr/>
        </p:nvSpPr>
        <p:spPr>
          <a:xfrm>
            <a:off x="379500" y="717650"/>
            <a:ext cx="8385000" cy="3886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2"/>
              </a:buClr>
              <a:buSzPts val="1800"/>
              <a:buChar char="●"/>
            </a:pPr>
            <a:r>
              <a:rPr lang="en" sz="1800" b="1">
                <a:solidFill>
                  <a:schemeClr val="dk2"/>
                </a:solidFill>
              </a:rPr>
              <a:t>Improved Model Performance: </a:t>
            </a:r>
            <a:r>
              <a:rPr lang="en" sz="1800">
                <a:solidFill>
                  <a:schemeClr val="dk2"/>
                </a:solidFill>
              </a:rPr>
              <a:t>High-quality data leads to more accurate and reliable models.   </a:t>
            </a:r>
            <a:endParaRPr sz="1800">
              <a:solidFill>
                <a:schemeClr val="dk2"/>
              </a:solidFill>
            </a:endParaRPr>
          </a:p>
          <a:p>
            <a:pPr marL="457200" lvl="0" indent="-342900" algn="l" rtl="0">
              <a:spcBef>
                <a:spcPts val="0"/>
              </a:spcBef>
              <a:spcAft>
                <a:spcPts val="0"/>
              </a:spcAft>
              <a:buClr>
                <a:schemeClr val="dk2"/>
              </a:buClr>
              <a:buSzPts val="1800"/>
              <a:buChar char="●"/>
            </a:pPr>
            <a:r>
              <a:rPr lang="en" sz="1800" b="1">
                <a:solidFill>
                  <a:schemeClr val="dk2"/>
                </a:solidFill>
              </a:rPr>
              <a:t>Faster Development Time:</a:t>
            </a:r>
            <a:r>
              <a:rPr lang="en" sz="1800">
                <a:solidFill>
                  <a:schemeClr val="dk2"/>
                </a:solidFill>
              </a:rPr>
              <a:t> Data-centric approaches can accelerate the development cycle.   </a:t>
            </a:r>
            <a:endParaRPr sz="1800">
              <a:solidFill>
                <a:schemeClr val="dk2"/>
              </a:solidFill>
            </a:endParaRPr>
          </a:p>
          <a:p>
            <a:pPr marL="457200" lvl="0" indent="-342900" algn="l" rtl="0">
              <a:spcBef>
                <a:spcPts val="0"/>
              </a:spcBef>
              <a:spcAft>
                <a:spcPts val="0"/>
              </a:spcAft>
              <a:buClr>
                <a:schemeClr val="dk2"/>
              </a:buClr>
              <a:buSzPts val="1800"/>
              <a:buChar char="●"/>
            </a:pPr>
            <a:r>
              <a:rPr lang="en" sz="1800" b="1">
                <a:solidFill>
                  <a:schemeClr val="dk2"/>
                </a:solidFill>
              </a:rPr>
              <a:t>Reduced Reliance on Complex Models:</a:t>
            </a:r>
            <a:r>
              <a:rPr lang="en" sz="1800">
                <a:solidFill>
                  <a:schemeClr val="dk2"/>
                </a:solidFill>
              </a:rPr>
              <a:t> Simple models can often outperform complex ones with high-quality data.   </a:t>
            </a:r>
            <a:endParaRPr sz="1800">
              <a:solidFill>
                <a:schemeClr val="dk2"/>
              </a:solidFill>
            </a:endParaRPr>
          </a:p>
          <a:p>
            <a:pPr marL="457200" lvl="0" indent="-342900" algn="l" rtl="0">
              <a:spcBef>
                <a:spcPts val="0"/>
              </a:spcBef>
              <a:spcAft>
                <a:spcPts val="0"/>
              </a:spcAft>
              <a:buClr>
                <a:schemeClr val="dk2"/>
              </a:buClr>
              <a:buSzPts val="1800"/>
              <a:buChar char="●"/>
            </a:pPr>
            <a:r>
              <a:rPr lang="en" sz="1800" b="1">
                <a:solidFill>
                  <a:schemeClr val="dk2"/>
                </a:solidFill>
              </a:rPr>
              <a:t>Enhanced Explainability:</a:t>
            </a:r>
            <a:r>
              <a:rPr lang="en" sz="1800">
                <a:solidFill>
                  <a:schemeClr val="dk2"/>
                </a:solidFill>
              </a:rPr>
              <a:t> Data-centric models can be more interpretable and easier to understand.</a:t>
            </a:r>
            <a:endParaRPr sz="1800">
              <a:solidFill>
                <a:schemeClr val="dk2"/>
              </a:solidFill>
            </a:endParaRPr>
          </a:p>
          <a:p>
            <a:pPr marL="457200" lvl="0" indent="-342900" algn="l" rtl="0">
              <a:spcBef>
                <a:spcPts val="0"/>
              </a:spcBef>
              <a:spcAft>
                <a:spcPts val="0"/>
              </a:spcAft>
              <a:buClr>
                <a:schemeClr val="dk2"/>
              </a:buClr>
              <a:buSzPts val="1800"/>
              <a:buChar char="●"/>
            </a:pPr>
            <a:r>
              <a:rPr lang="en" sz="1800" b="1">
                <a:solidFill>
                  <a:schemeClr val="dk2"/>
                </a:solidFill>
              </a:rPr>
              <a:t>Increased Efficiency:</a:t>
            </a:r>
            <a:r>
              <a:rPr lang="en" sz="1800">
                <a:solidFill>
                  <a:schemeClr val="dk2"/>
                </a:solidFill>
              </a:rPr>
              <a:t> By focusing on data, teams can work more efficiently and collaboratively.</a:t>
            </a:r>
            <a:endParaRPr sz="1800">
              <a:solidFill>
                <a:schemeClr val="dk2"/>
              </a:solidFill>
            </a:endParaRPr>
          </a:p>
          <a:p>
            <a:pPr marL="0" lvl="0" indent="0" algn="l" rtl="0">
              <a:spcBef>
                <a:spcPts val="0"/>
              </a:spcBef>
              <a:spcAft>
                <a:spcPts val="0"/>
              </a:spcAft>
              <a:buNone/>
            </a:pPr>
            <a:endParaRPr sz="1800" b="1">
              <a:solidFill>
                <a:schemeClr val="dk2"/>
              </a:solidFill>
            </a:endParaRPr>
          </a:p>
        </p:txBody>
      </p:sp>
      <p:sp>
        <p:nvSpPr>
          <p:cNvPr id="110" name="Google Shape;110;p19"/>
          <p:cNvSpPr txBox="1"/>
          <p:nvPr/>
        </p:nvSpPr>
        <p:spPr>
          <a:xfrm>
            <a:off x="475200" y="4418625"/>
            <a:ext cx="8193600" cy="29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2"/>
                </a:solidFill>
              </a:rPr>
              <a:t>(Mahalle et al., 2023, Springer Nature, https://doi.org/10.1007/978-981-99-6353-9)</a:t>
            </a:r>
            <a:endParaRPr sz="1200">
              <a:solidFill>
                <a:schemeClr val="dk2"/>
              </a:solidFill>
            </a:endParaRPr>
          </a:p>
          <a:p>
            <a:pPr marL="0" lvl="0" indent="0" algn="l" rtl="0">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A86E8"/>
                </a:solidFill>
              </a:rPr>
              <a:t>Practical Consideration</a:t>
            </a:r>
            <a:endParaRPr>
              <a:solidFill>
                <a:srgbClr val="4A86E8"/>
              </a:solidFill>
            </a:endParaRPr>
          </a:p>
        </p:txBody>
      </p:sp>
      <p:pic>
        <p:nvPicPr>
          <p:cNvPr id="116" name="Google Shape;116;p2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7" name="Google Shape;117;p20"/>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8</a:t>
            </a:fld>
            <a:endParaRPr>
              <a:solidFill>
                <a:schemeClr val="lt1"/>
              </a:solidFill>
              <a:latin typeface="Arial"/>
              <a:ea typeface="Arial"/>
              <a:cs typeface="Arial"/>
              <a:sym typeface="Arial"/>
            </a:endParaRPr>
          </a:p>
        </p:txBody>
      </p:sp>
      <p:sp>
        <p:nvSpPr>
          <p:cNvPr id="118" name="Google Shape;118;p20"/>
          <p:cNvSpPr txBox="1"/>
          <p:nvPr/>
        </p:nvSpPr>
        <p:spPr>
          <a:xfrm>
            <a:off x="433000" y="746400"/>
            <a:ext cx="8193600" cy="357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2"/>
                </a:solidFill>
              </a:rPr>
              <a:t>While data-centric AI/ML focuses on improving data quality, model-centric AI/ML focuses on improving the model itself. In practice, a successful AI/ML project often involves a combination of both approaches, iteratively improving both the data and the model.   </a:t>
            </a:r>
            <a:endParaRPr sz="1800">
              <a:solidFill>
                <a:schemeClr val="dk2"/>
              </a:solidFill>
            </a:endParaRPr>
          </a:p>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11700" y="1805250"/>
            <a:ext cx="8520600" cy="185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920" b="1">
                <a:solidFill>
                  <a:srgbClr val="4A86E8"/>
                </a:solidFill>
              </a:rPr>
              <a:t> The Principles of Data-Centric</a:t>
            </a:r>
            <a:endParaRPr sz="3920" b="1">
              <a:solidFill>
                <a:srgbClr val="4A86E8"/>
              </a:solidFill>
            </a:endParaRPr>
          </a:p>
          <a:p>
            <a:pPr marL="0" lvl="0" indent="0" algn="ctr" rtl="0">
              <a:spcBef>
                <a:spcPts val="0"/>
              </a:spcBef>
              <a:spcAft>
                <a:spcPts val="0"/>
              </a:spcAft>
              <a:buSzPts val="990"/>
              <a:buNone/>
            </a:pPr>
            <a:r>
              <a:rPr lang="en" sz="3920" b="1">
                <a:solidFill>
                  <a:srgbClr val="4A86E8"/>
                </a:solidFill>
              </a:rPr>
              <a:t>AI/ML</a:t>
            </a:r>
            <a:endParaRPr sz="3920" b="1">
              <a:solidFill>
                <a:srgbClr val="4A86E8"/>
              </a:solidFill>
            </a:endParaRPr>
          </a:p>
          <a:p>
            <a:pPr marL="0" lvl="0" indent="0" algn="ctr" rtl="0">
              <a:spcBef>
                <a:spcPts val="0"/>
              </a:spcBef>
              <a:spcAft>
                <a:spcPts val="0"/>
              </a:spcAft>
              <a:buSzPts val="990"/>
              <a:buNone/>
            </a:pPr>
            <a:endParaRPr sz="3920" b="1">
              <a:solidFill>
                <a:srgbClr val="4A86E8"/>
              </a:solidFill>
            </a:endParaRPr>
          </a:p>
        </p:txBody>
      </p:sp>
      <p:pic>
        <p:nvPicPr>
          <p:cNvPr id="124" name="Google Shape;124;p2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5" name="Google Shape;125;p21"/>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9</a:t>
            </a:fld>
            <a:endParaRPr>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751</TotalTime>
  <Words>2931</Words>
  <Application>Microsoft Macintosh PowerPoint</Application>
  <PresentationFormat>On-screen Show (16:9)</PresentationFormat>
  <Paragraphs>343</Paragraphs>
  <Slides>26</Slides>
  <Notes>26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26</vt:i4>
      </vt:variant>
    </vt:vector>
  </HeadingPairs>
  <TitlesOfParts>
    <vt:vector size="28" baseType="lpstr">
      <vt:lpstr>Arial</vt:lpstr>
      <vt:lpstr>Simple Light</vt:lpstr>
      <vt:lpstr> Model-Centric vs Data-Centric AI/ML </vt:lpstr>
      <vt:lpstr>What is Model-Centric AI/ML?</vt:lpstr>
      <vt:lpstr>Key aspects of Model-Centric AI/ML</vt:lpstr>
      <vt:lpstr>Benefits of Model-Centric AI/ML</vt:lpstr>
      <vt:lpstr>What is Data-Centric AI/ML?</vt:lpstr>
      <vt:lpstr>Key aspects of Data-Centric AI/ML</vt:lpstr>
      <vt:lpstr>Benefits of Data-Centric AI/ML</vt:lpstr>
      <vt:lpstr>Practical Consideration</vt:lpstr>
      <vt:lpstr> The Principles of Data-Centric AI/ML </vt:lpstr>
      <vt:lpstr>Lifecycle of Model-Centric and Data-Centric AI/ML</vt:lpstr>
      <vt:lpstr>The Principles of Data-Centric AI/ML</vt:lpstr>
      <vt:lpstr>Principle 1: Systematic Improvement of Data Fit</vt:lpstr>
      <vt:lpstr>Principle 2. Systematic Improvement of Data Consistency</vt:lpstr>
      <vt:lpstr>Principle 3. Mutual Improvement of Model and Data through Iteration</vt:lpstr>
      <vt:lpstr>Principle 4. Human-Centeredness of ‘Data Work’</vt:lpstr>
      <vt:lpstr>Principle 5. AI as a Sociotechnical System</vt:lpstr>
      <vt:lpstr>Principle 6. Continuous and Substantive Interactions between AI and Domain Experts</vt:lpstr>
      <vt:lpstr> Data-Centric AI/ML Approaches </vt:lpstr>
      <vt:lpstr>Data Acquisition</vt:lpstr>
      <vt:lpstr>Data Labeling</vt:lpstr>
      <vt:lpstr>Data Annotation</vt:lpstr>
      <vt:lpstr>Data Augmentation</vt:lpstr>
      <vt:lpstr>Data Deployment</vt:lpstr>
      <vt:lpstr>Data-Centric AI/ML Tools</vt:lpstr>
      <vt:lpstr>Open-Source Software Tools Data-Centric AI/ML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Chen, Chuming</cp:lastModifiedBy>
  <cp:revision>2</cp:revision>
  <dcterms:modified xsi:type="dcterms:W3CDTF">2025-03-14T03:32:22Z</dcterms:modified>
</cp:coreProperties>
</file>