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3"/>
  </p:normalViewPr>
  <p:slideViewPr>
    <p:cSldViewPr snapToGrid="0">
      <p:cViewPr varScale="1">
        <p:scale>
          <a:sx n="125" d="100"/>
          <a:sy n="125" d="100"/>
        </p:scale>
        <p:origin x="632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0fbf5b7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0fbf5b7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9a12141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9a12141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9a12141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9a12141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a9a1214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a9a12141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9a12141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9a12141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a9a12141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a9a12141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9a121413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9a121413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ec1004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ec1004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bec1004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bec1004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ec10044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ec10044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bec10044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bec10044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a9a1211f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a9a1211f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bec10044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bec10044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bec10044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bec10044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ec1004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bec1004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ec10044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bec10044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9a1211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9a1211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a9a1211f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a9a1211f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a9a1214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a9a1214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9a12141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9a12141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9a1214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9a1214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a9a1214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a9a1214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9a12141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9a12141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FAIRMetrics/Metric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RMetrics/Metrics/blob/master/MaturityIndicators/Gen2/Gen2_MI_F3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AIRMetrics/Metrics/blob/master/MaturityIndicators/Gen2/Gen2_MI_F2B.md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F2A.md" TargetMode="External"/><Relationship Id="rId5" Type="http://schemas.openxmlformats.org/officeDocument/2006/relationships/hyperlink" Target="https://github.com/FAIRMetrics/Metrics/blob/master/MaturityIndicators/Gen2/Gen2_MI_F1B.md" TargetMode="External"/><Relationship Id="rId4" Type="http://schemas.openxmlformats.org/officeDocument/2006/relationships/hyperlink" Target="https://github.com/FAIRMetrics/Metrics/blob/master/MaturityIndicators/Gen2/Gen2_MI_F1A.md" TargetMode="External"/><Relationship Id="rId9" Type="http://schemas.openxmlformats.org/officeDocument/2006/relationships/hyperlink" Target="https://github.com/FAIRMetrics/Metrics/blob/master/MaturityIndicators/Gen2/Gen2_MI_F4.m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A2.md" TargetMode="External"/><Relationship Id="rId5" Type="http://schemas.openxmlformats.org/officeDocument/2006/relationships/hyperlink" Target="https://github.com/FAIRMetrics/Metrics/blob/master/MaturityIndicators/Gen2/Gen2_MI_A1.2.md" TargetMode="External"/><Relationship Id="rId4" Type="http://schemas.openxmlformats.org/officeDocument/2006/relationships/hyperlink" Target="https://github.com/FAIRMetrics/Metrics/blob/master/MaturityIndicators/Gen2/Gen2_MI_A1.1.md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IRMetrics/Metrics/blob/master/MaturityIndicators/Gen2/Gen2_MI_I3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AIRMetrics/Metrics/blob/master/MaturityIndicators/Gen2/Gen2_MI_I2B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2/Gen2_MI_I2A.md" TargetMode="External"/><Relationship Id="rId5" Type="http://schemas.openxmlformats.org/officeDocument/2006/relationships/hyperlink" Target="https://github.com/FAIRMetrics/Metrics/blob/master/MaturityIndicators/Gen2/Gen2_MI_I1B.md" TargetMode="External"/><Relationship Id="rId4" Type="http://schemas.openxmlformats.org/officeDocument/2006/relationships/hyperlink" Target="https://github.com/FAIRMetrics/Metrics/blob/master/MaturityIndicators/Gen2/Gen2_MI_I1A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FAIRMetrics/Metrics/blob/master/MaturityIndicators/Gen1/FM_R1.3.md" TargetMode="External"/><Relationship Id="rId5" Type="http://schemas.openxmlformats.org/officeDocument/2006/relationships/hyperlink" Target="https://github.com/FAIRMetrics/Metrics/blob/master/MaturityIndicators/Gen1/FM_R1.2.md" TargetMode="External"/><Relationship Id="rId4" Type="http://schemas.openxmlformats.org/officeDocument/2006/relationships/hyperlink" Target="https://github.com/FAIRMetrics/Metrics/blob/master/MaturityIndicators/Gen2/Gen2_MI_R1.1.m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airsharing.github.io/FAIR-Evaluator-FrontEnd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airsharing.github.io/FAIR-Evaluator-FrontEnd/#!/" TargetMode="External"/><Relationship Id="rId5" Type="http://schemas.openxmlformats.org/officeDocument/2006/relationships/hyperlink" Target="https://doi.org/10.1038/sdata.2018.118" TargetMode="External"/><Relationship Id="rId4" Type="http://schemas.openxmlformats.org/officeDocument/2006/relationships/hyperlink" Target="https://www.go-fair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 b="1">
                <a:solidFill>
                  <a:srgbClr val="4A86E8"/>
                </a:solidFill>
              </a:rPr>
              <a:t> Overview of the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 FAIR Data Principles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>
              <a:solidFill>
                <a:srgbClr val="4A86E8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Individuals are responsible for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data available in the free and open resource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Or, for storing sensitive/private data with the proper protocols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Keeping metadata, even if primary data can no longer be stored</a:t>
            </a:r>
            <a:endParaRPr sz="2100">
              <a:solidFill>
                <a:schemeClr val="dk2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Metadata is often valuable on its own</a:t>
            </a:r>
            <a:endParaRPr sz="1900">
              <a:solidFill>
                <a:schemeClr val="dk2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>
                <a:solidFill>
                  <a:schemeClr val="dk2"/>
                </a:solidFill>
              </a:rPr>
              <a:t>Usually smaller and cheaper to store</a:t>
            </a:r>
            <a:endParaRPr sz="19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Making custom scripts available in a public repository like GitHub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Provide submitted manuscripts as pre-prints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I2. (Meta)data use vocabularies that follow FAIR principles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I3. (Meta)data include qualified references to other (meta)data</a:t>
            </a: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11700" y="943925"/>
            <a:ext cx="87177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Storing (meta)data in standard formats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If using proprietary software, export your data in a standard format that can be opened by other programs</a:t>
            </a:r>
            <a:endParaRPr sz="17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ontologies/controlled vocabularies to tag your data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Ontologies have structure and standardized descriptions, so all researchers and computers know what is in your (meta)data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This also makes your data more Findable</a:t>
            </a:r>
            <a:endParaRPr sz="17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Using standardized language to describe your data when writing/presenting</a:t>
            </a:r>
            <a:endParaRPr sz="19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Jargon is a large barrier to entry for people from even slightly different fields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368875" y="943925"/>
            <a:ext cx="84084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Individuals are responsible for</a:t>
            </a:r>
            <a:endParaRPr sz="18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Ensuring that other researchers know how your data can be used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Release your data with a usage license</a:t>
            </a:r>
            <a:endParaRPr sz="16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It should be clear how each piece of (meta)data was produced (detailed provenance)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Another researcher should be able to tell where each piece of data originated</a:t>
            </a:r>
            <a:endParaRPr sz="1600">
              <a:solidFill>
                <a:schemeClr val="dk2"/>
              </a:solidFill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Making (meta)data available in a common, expected format</a:t>
            </a:r>
            <a:endParaRPr sz="19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The more similar datasets are, the better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Potential obstacles to FAIR data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 ARE MANY!!!  Some Examples: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Findable:</a:t>
            </a:r>
            <a:r>
              <a:rPr lang="en" sz="1600">
                <a:solidFill>
                  <a:schemeClr val="dk2"/>
                </a:solidFill>
              </a:rPr>
              <a:t> 		No universal search engine for all data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Accessible:</a:t>
            </a:r>
            <a:r>
              <a:rPr lang="en" sz="1600">
                <a:solidFill>
                  <a:schemeClr val="dk2"/>
                </a:solidFill>
              </a:rPr>
              <a:t> 		So much data…how can we keep it available?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Interoperable:</a:t>
            </a:r>
            <a:r>
              <a:rPr lang="en" sz="1600">
                <a:solidFill>
                  <a:schemeClr val="dk2"/>
                </a:solidFill>
              </a:rPr>
              <a:t> 	Proprietary software formats limit universal access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b="1">
                <a:solidFill>
                  <a:schemeClr val="dk2"/>
                </a:solidFill>
              </a:rPr>
              <a:t>Reusable:</a:t>
            </a:r>
            <a:r>
              <a:rPr lang="en" sz="1600">
                <a:solidFill>
                  <a:schemeClr val="dk2"/>
                </a:solidFill>
              </a:rPr>
              <a:t> 		Incomplete metadata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Can you think of more?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FAIRness 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>
                <a:solidFill>
                  <a:srgbClr val="4A86E8"/>
                </a:solidFill>
              </a:rPr>
              <a:t>Metrics</a:t>
            </a:r>
            <a:endParaRPr sz="392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>
              <a:solidFill>
                <a:srgbClr val="4A86E8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The FAIR principles are aspirational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do not strictly define how to achieve a state of “</a:t>
            </a:r>
            <a:r>
              <a:rPr lang="en" sz="1600" dirty="0" err="1">
                <a:solidFill>
                  <a:schemeClr val="dk2"/>
                </a:solidFill>
              </a:rPr>
              <a:t>FAIRness</a:t>
            </a:r>
            <a:r>
              <a:rPr lang="en" sz="1600" dirty="0">
                <a:solidFill>
                  <a:schemeClr val="dk2"/>
                </a:solidFill>
              </a:rPr>
              <a:t>”.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metrics (</a:t>
            </a: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https://github.com/FAIRMetrics/Metrics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Provides the qualitative and quantitative ways to measure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of a digital resource.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The quality of a FAIR metric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Clear: </a:t>
            </a:r>
            <a:r>
              <a:rPr lang="en" sz="1800" dirty="0">
                <a:solidFill>
                  <a:schemeClr val="dk2"/>
                </a:solidFill>
              </a:rPr>
              <a:t>anyone can understand the purpose of the metric.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Realistic: </a:t>
            </a:r>
            <a:r>
              <a:rPr lang="en" sz="1800" dirty="0">
                <a:solidFill>
                  <a:schemeClr val="dk2"/>
                </a:solidFill>
              </a:rPr>
              <a:t>it should be simple enough for a resource to comply.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Discriminating:</a:t>
            </a:r>
            <a:r>
              <a:rPr lang="en" sz="1800" dirty="0">
                <a:solidFill>
                  <a:schemeClr val="dk2"/>
                </a:solidFill>
              </a:rPr>
              <a:t> it should measure something important for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, distinguish the degree to which that resource meets that objective, and be able to provide instruction as to what would maximize that value.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Measurable:</a:t>
            </a:r>
            <a:r>
              <a:rPr lang="en" sz="1800" dirty="0">
                <a:solidFill>
                  <a:schemeClr val="dk2"/>
                </a:solidFill>
              </a:rPr>
              <a:t> the assessment can be made in an objective, quantitative, machine-interpretable, scalable, and reproducible manner.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Universal:</a:t>
            </a:r>
            <a:r>
              <a:rPr lang="en" sz="1800" dirty="0">
                <a:solidFill>
                  <a:schemeClr val="dk2"/>
                </a:solidFill>
              </a:rPr>
              <a:t> it should be applicable to all digital resources.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</a:t>
            </a:r>
            <a:r>
              <a:rPr lang="en" b="1">
                <a:solidFill>
                  <a:srgbClr val="4A86E8"/>
                </a:solidFill>
              </a:rPr>
              <a:t> 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449100" y="866575"/>
            <a:ext cx="8383200" cy="3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F1. (Meta)data are assigned a globally unique and persistent identifier</a:t>
            </a:r>
            <a:endParaRPr sz="21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Identifier Uniqueness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Gen2_MI_F1A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Identifier Persistence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Gen2_MI_F1B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F2. Data are described with rich metadata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Structured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Gen2_MI_F2A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Grounded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Gen2_MI_F2B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Use of GUIDs in metadata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Gen2_MI_F3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F4. (Meta)data are registered or indexed in a searchable resource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b="1">
                <a:solidFill>
                  <a:schemeClr val="dk2"/>
                </a:solidFill>
              </a:rPr>
              <a:t>Metadata indexed in a searchable resource</a:t>
            </a:r>
            <a:r>
              <a:rPr lang="en" sz="1800">
                <a:solidFill>
                  <a:schemeClr val="dk2"/>
                </a:solidFill>
              </a:rPr>
              <a:t> (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Gen2_MI_F4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68655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1276350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3350" y="2291275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3350" y="3392800"/>
            <a:ext cx="3895725" cy="10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449050" y="955375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Open protocol for (meta)data retrieval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Gen2_MI_A1.1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8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Protocol supports authentication/authorization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Gen2_MI_A1.2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Metadata persistence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Gen2_MI_A2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11700" y="16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380325" y="777650"/>
            <a:ext cx="82251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 a Knowledge Representation Language (soft)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Gen2_MI_I1A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 a Knowledge Representation Language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Gen2_MI_I1B</a:t>
            </a:r>
            <a:r>
              <a:rPr lang="en" sz="1700">
                <a:solidFill>
                  <a:schemeClr val="dk2"/>
                </a:solidFill>
              </a:rPr>
              <a:t>) 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I2. (Meta)data use vocabularies that follow FAIR principles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Uses FAIR Vocabularies (loose)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Gen2_MI_I2A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Uses FAIR Vocabularies (strict)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7"/>
              </a:rPr>
              <a:t>Gen2_MI_I2B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I3. (Meta)data include qualified references to other (meta)data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 b="1">
                <a:solidFill>
                  <a:schemeClr val="dk2"/>
                </a:solidFill>
              </a:rPr>
              <a:t>Qualified outward links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Gen2_MI_I3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FAIRness Maturity Indicator</a:t>
            </a:r>
            <a:r>
              <a:rPr lang="en" b="1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</a:rPr>
              <a:t>- </a:t>
            </a: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Metadata contains link to license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Gen2_MI_R1.1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R1.2 (Meta)data are associated with detailed provenance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Detailed Provenance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FM-R1.2</a:t>
            </a:r>
            <a:r>
              <a:rPr lang="en" sz="1700">
                <a:solidFill>
                  <a:schemeClr val="dk2"/>
                </a:solidFill>
              </a:rPr>
              <a:t>)</a:t>
            </a:r>
            <a:endParaRPr sz="170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R1.3 (Meta)data meet domain-relevant community standards</a:t>
            </a:r>
            <a:endParaRPr sz="1700">
              <a:solidFill>
                <a:schemeClr val="dk2"/>
              </a:solidFill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</a:pPr>
            <a:r>
              <a:rPr lang="en" sz="1700" b="1">
                <a:solidFill>
                  <a:schemeClr val="dk2"/>
                </a:solidFill>
              </a:rPr>
              <a:t>Meets Community Standards</a:t>
            </a:r>
            <a:r>
              <a:rPr lang="en" sz="1700">
                <a:solidFill>
                  <a:schemeClr val="dk2"/>
                </a:solidFill>
              </a:rPr>
              <a:t> (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FM-R1.3)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Purpose: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Helps evaluate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(Findable, Accessible, Interoperable, Reusable) of digital resources.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Functionality: 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Benefits: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Available at </a:t>
            </a:r>
            <a:r>
              <a:rPr lang="en" sz="1800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https://fairsharing.github.io/FAIR-Evaluator-FrontEnd/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29" name="Google Shape;429;p25"/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Dumontier, M.,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Aalbersberg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 et al. The FAIR Guiding Principles for scientific data management and stewardship. Sci Data 3, 160018 (2016).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https://doi.org/10.1038/sdata.2016.18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FAIR initiative: Make your data &amp; services FAIR.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https://www.go-fair.org/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Sansone, SA., Schultes, E. et al. A design framework and exemplar metrics for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Sci Data 5, 180118 (2018).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https://doi.org/10.1038/sdata.2018.118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/>
              <a:t>FAIR </a:t>
            </a:r>
            <a:r>
              <a:rPr lang="en-US" sz="1600" dirty="0" err="1"/>
              <a:t>Evalutaion</a:t>
            </a:r>
            <a:r>
              <a:rPr lang="en-US" sz="1600" dirty="0"/>
              <a:t> Services. </a:t>
            </a:r>
            <a:r>
              <a:rPr lang="en-US" sz="1600" dirty="0">
                <a:hlinkClick r:id="rId6"/>
              </a:rPr>
              <a:t>https://fairsharing.github.io/FAIR-Evaluator-FrontEnd</a:t>
            </a:r>
            <a:r>
              <a:rPr lang="en-US" sz="1600">
                <a:hlinkClick r:id="rId6"/>
              </a:rPr>
              <a:t>/#!/</a:t>
            </a:r>
            <a:endParaRPr lang="en-US"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000"/>
                <a:buNone/>
              </a:pPr>
              <a:t>24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63" y="92025"/>
            <a:ext cx="6213399" cy="3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625" y="4168897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01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the goal of FAIR 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1975" y="840825"/>
            <a:ext cx="8305200" cy="3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FAIR was introduced in a 2016 paper to improve the Findability, Accessibility, Interoperability, and Reusability of digital data </a:t>
            </a:r>
            <a:br>
              <a:rPr lang="en" sz="2000">
                <a:solidFill>
                  <a:schemeClr val="dk2"/>
                </a:solidFill>
              </a:rPr>
            </a:br>
            <a:r>
              <a:rPr lang="en" sz="2000">
                <a:solidFill>
                  <a:schemeClr val="dk2"/>
                </a:solidFill>
              </a:rPr>
              <a:t>(Wilkinson et al. 2016)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Broadly, the goal is to make data more freely available and usable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More narrowly, there is great benefit for the individual researcher</a:t>
            </a:r>
            <a:endParaRPr sz="20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If your data is easy to use, more people will use it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(Which means more citations)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4768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938800"/>
            <a:ext cx="85153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What is Metadata?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06325" y="829375"/>
            <a:ext cx="8099100" cy="3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Data that describes your data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Any data you collect along the way that is not the “main” data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One person’s data is another person’s metadata</a:t>
            </a:r>
            <a:endParaRPr sz="16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Examples:</a:t>
            </a:r>
            <a:endParaRPr sz="18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Sampling locations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Bacterial strain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Sequencing platform and statistics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Assay type and conditions (Lab Methods)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Analysis type and parameters (Analysis Methods)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indable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F2. Data are described with rich metadata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F4. (Meta)data are registered or indexed in a searchable resource</a:t>
            </a:r>
            <a:endParaRPr sz="22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A1.1 The protocol is open, free, and universally implementable</a:t>
            </a:r>
            <a:endParaRPr sz="180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1478</Words>
  <Application>Microsoft Macintosh PowerPoint</Application>
  <PresentationFormat>On-screen Show (16:9)</PresentationFormat>
  <Paragraphs>255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 Overview of the  FAIR Data Principles </vt:lpstr>
      <vt:lpstr>PowerPoint Presentation</vt:lpstr>
      <vt:lpstr>PowerPoint Presentation</vt:lpstr>
      <vt:lpstr>What is the goal of FAIR data?</vt:lpstr>
      <vt:lpstr>PowerPoint Presentation</vt:lpstr>
      <vt:lpstr>Findable</vt:lpstr>
      <vt:lpstr>What is Metadata?</vt:lpstr>
      <vt:lpstr>Findable</vt:lpstr>
      <vt:lpstr>Accessible</vt:lpstr>
      <vt:lpstr>Accessible</vt:lpstr>
      <vt:lpstr>Interoperable</vt:lpstr>
      <vt:lpstr>Interoperable</vt:lpstr>
      <vt:lpstr>Reusable</vt:lpstr>
      <vt:lpstr>Reusable</vt:lpstr>
      <vt:lpstr>Potential obstacles to FAIR data</vt:lpstr>
      <vt:lpstr>FAIRness  Metrics </vt:lpstr>
      <vt:lpstr>Why FAIRness metrics?</vt:lpstr>
      <vt:lpstr>The quality of a FAIR metric</vt:lpstr>
      <vt:lpstr>FAIRness Maturity Indicator - Findable</vt:lpstr>
      <vt:lpstr>FAIRness Maturity Indicator - Accessible</vt:lpstr>
      <vt:lpstr>FAIRness Maturity Indicator - Interoperable</vt:lpstr>
      <vt:lpstr>FAIRness Maturity Indicator - Reusable</vt:lpstr>
      <vt:lpstr>FAIR Evaluation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Chen, Chuming</cp:lastModifiedBy>
  <cp:revision>3</cp:revision>
  <dcterms:modified xsi:type="dcterms:W3CDTF">2025-03-14T14:01:24Z</dcterms:modified>
</cp:coreProperties>
</file>