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68" r:id="rId13"/>
  </p:sldIdLst>
  <p:sldSz cx="9144000" cy="5143500" type="screen16x9"/>
  <p:notesSz cx="6858000" cy="9144000"/>
  <p:embeddedFontLst>
    <p:embeddedFont>
      <p:font typeface="Helvetica Neue" panose="02000503000000020004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hc/XbeZNJmPpNn5dM39KtCjeBT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10"/>
    <p:restoredTop sz="84948"/>
  </p:normalViewPr>
  <p:slideViewPr>
    <p:cSldViewPr snapToGrid="0">
      <p:cViewPr varScale="1">
        <p:scale>
          <a:sx n="111" d="100"/>
          <a:sy n="111" d="100"/>
        </p:scale>
        <p:origin x="832" y="184"/>
      </p:cViewPr>
      <p:guideLst>
        <p:guide orient="horz" pos="1620"/>
        <p:guide pos="2880"/>
      </p:guideLst>
    </p:cSldViewPr>
  </p:slideViewPr>
  <p:notesTextViewPr>
    <p:cViewPr>
      <p:scale>
        <a:sx n="170" d="100"/>
        <a:sy n="1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customschemas.google.com/relationships/presentationmetadata" Target="metadata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US" sz="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sz="7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endParaRPr sz="7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endParaRPr sz="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>
          <a:extLst>
            <a:ext uri="{FF2B5EF4-FFF2-40B4-BE49-F238E27FC236}">
              <a16:creationId xmlns:a16="http://schemas.microsoft.com/office/drawing/2014/main" id="{C69D37C3-2F88-226F-2479-D41F10014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:notes">
            <a:extLst>
              <a:ext uri="{FF2B5EF4-FFF2-40B4-BE49-F238E27FC236}">
                <a16:creationId xmlns:a16="http://schemas.microsoft.com/office/drawing/2014/main" id="{29C489A5-EA59-E7B5-2C9B-DED18D1680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12:notes">
            <a:extLst>
              <a:ext uri="{FF2B5EF4-FFF2-40B4-BE49-F238E27FC236}">
                <a16:creationId xmlns:a16="http://schemas.microsoft.com/office/drawing/2014/main" id="{50C0C825-EEF2-D49E-9E09-C4624A1E5A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None/>
            </a:pPr>
            <a:endParaRPr sz="7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endParaRPr sz="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06449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4095cd306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34095cd306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3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7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7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7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7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tabLst/>
              <a:defRPr/>
            </a:pPr>
            <a:endParaRPr lang="en-US" sz="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None/>
            </a:pPr>
            <a:endParaRPr sz="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endParaRPr sz="7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endParaRPr sz="7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endParaRPr sz="7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endParaRPr sz="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None/>
            </a:pPr>
            <a:endParaRPr sz="105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endParaRPr sz="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buNone/>
            </a:pPr>
            <a:endParaRPr sz="7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endParaRPr sz="7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endParaRPr sz="7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endParaRPr sz="7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sldNum" idx="12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3"/>
          <p:cNvSpPr txBox="1">
            <a:spLocks noGrp="1"/>
          </p:cNvSpPr>
          <p:nvPr>
            <p:ph type="title"/>
          </p:nvPr>
        </p:nvSpPr>
        <p:spPr>
          <a:xfrm>
            <a:off x="6096000" y="459580"/>
            <a:ext cx="2514600" cy="664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3"/>
          <p:cNvSpPr>
            <a:spLocks noGrp="1"/>
          </p:cNvSpPr>
          <p:nvPr>
            <p:ph type="pic" idx="2"/>
          </p:nvPr>
        </p:nvSpPr>
        <p:spPr>
          <a:xfrm>
            <a:off x="457200" y="459580"/>
            <a:ext cx="5486400" cy="3636169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23"/>
          <p:cNvSpPr txBox="1">
            <a:spLocks noGrp="1"/>
          </p:cNvSpPr>
          <p:nvPr>
            <p:ph type="body" idx="1"/>
          </p:nvPr>
        </p:nvSpPr>
        <p:spPr>
          <a:xfrm>
            <a:off x="6096000" y="1200150"/>
            <a:ext cx="25146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sldNum" idx="12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>
            <a:spLocks noGrp="1"/>
          </p:cNvSpPr>
          <p:nvPr>
            <p:ph type="title"/>
          </p:nvPr>
        </p:nvSpPr>
        <p:spPr>
          <a:xfrm>
            <a:off x="457200" y="4762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4"/>
          <p:cNvSpPr txBox="1">
            <a:spLocks noGrp="1"/>
          </p:cNvSpPr>
          <p:nvPr>
            <p:ph type="body" idx="1"/>
          </p:nvPr>
        </p:nvSpPr>
        <p:spPr>
          <a:xfrm rot="5400000">
            <a:off x="3246438" y="-1284287"/>
            <a:ext cx="2651125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sldNum" idx="12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5"/>
          <p:cNvSpPr txBox="1">
            <a:spLocks noGrp="1"/>
          </p:cNvSpPr>
          <p:nvPr>
            <p:ph type="title"/>
          </p:nvPr>
        </p:nvSpPr>
        <p:spPr>
          <a:xfrm rot="5400000">
            <a:off x="5857724" y="1277143"/>
            <a:ext cx="357981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body" idx="1"/>
          </p:nvPr>
        </p:nvSpPr>
        <p:spPr>
          <a:xfrm rot="5400000">
            <a:off x="1677194" y="-704057"/>
            <a:ext cx="3579813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sldNum" idx="12"/>
          </p:nvPr>
        </p:nvSpPr>
        <p:spPr>
          <a:xfrm>
            <a:off x="33528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5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>
                <a:solidFill>
                  <a:schemeClr val="accent5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6"/>
          <p:cNvSpPr txBox="1">
            <a:spLocks noGrp="1"/>
          </p:cNvSpPr>
          <p:nvPr>
            <p:ph type="title"/>
          </p:nvPr>
        </p:nvSpPr>
        <p:spPr>
          <a:xfrm>
            <a:off x="457200" y="9144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sldNum" idx="12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body" idx="1"/>
          </p:nvPr>
        </p:nvSpPr>
        <p:spPr>
          <a:xfrm>
            <a:off x="457200" y="1543050"/>
            <a:ext cx="8229600" cy="265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•"/>
              <a:defRPr>
                <a:solidFill>
                  <a:srgbClr val="006096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–"/>
              <a:defRPr>
                <a:solidFill>
                  <a:srgbClr val="006096"/>
                </a:solidFill>
              </a:defRPr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•"/>
              <a:defRPr>
                <a:solidFill>
                  <a:srgbClr val="006096"/>
                </a:solidFill>
              </a:defRPr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–"/>
              <a:defRPr>
                <a:solidFill>
                  <a:srgbClr val="006096"/>
                </a:solidFill>
              </a:defRPr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»"/>
              <a:defRPr>
                <a:solidFill>
                  <a:srgbClr val="006096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sldNum" idx="12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>
            <a:spLocks noGrp="1"/>
          </p:cNvSpPr>
          <p:nvPr>
            <p:ph type="title"/>
          </p:nvPr>
        </p:nvSpPr>
        <p:spPr>
          <a:xfrm>
            <a:off x="722313" y="2477691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cap="none"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body" idx="1"/>
          </p:nvPr>
        </p:nvSpPr>
        <p:spPr>
          <a:xfrm>
            <a:off x="722313" y="1352550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sldNum" idx="12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9"/>
          <p:cNvSpPr txBox="1">
            <a:spLocks noGrp="1"/>
          </p:cNvSpPr>
          <p:nvPr>
            <p:ph type="title"/>
          </p:nvPr>
        </p:nvSpPr>
        <p:spPr>
          <a:xfrm>
            <a:off x="457200" y="5143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body" idx="1"/>
          </p:nvPr>
        </p:nvSpPr>
        <p:spPr>
          <a:xfrm>
            <a:off x="457200" y="1085851"/>
            <a:ext cx="4038600" cy="3108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19"/>
          <p:cNvSpPr txBox="1">
            <a:spLocks noGrp="1"/>
          </p:cNvSpPr>
          <p:nvPr>
            <p:ph type="body" idx="2"/>
          </p:nvPr>
        </p:nvSpPr>
        <p:spPr>
          <a:xfrm>
            <a:off x="4648200" y="1085851"/>
            <a:ext cx="4038600" cy="3108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19"/>
          <p:cNvSpPr txBox="1">
            <a:spLocks noGrp="1"/>
          </p:cNvSpPr>
          <p:nvPr>
            <p:ph type="sldNum" idx="12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0"/>
          <p:cNvSpPr txBox="1">
            <a:spLocks noGrp="1"/>
          </p:cNvSpPr>
          <p:nvPr>
            <p:ph type="body" idx="1"/>
          </p:nvPr>
        </p:nvSpPr>
        <p:spPr>
          <a:xfrm>
            <a:off x="457200" y="514350"/>
            <a:ext cx="4040188" cy="773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body" idx="2"/>
          </p:nvPr>
        </p:nvSpPr>
        <p:spPr>
          <a:xfrm>
            <a:off x="457200" y="1288255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body" idx="3"/>
          </p:nvPr>
        </p:nvSpPr>
        <p:spPr>
          <a:xfrm>
            <a:off x="4645026" y="514350"/>
            <a:ext cx="4041775" cy="7739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body" idx="4"/>
          </p:nvPr>
        </p:nvSpPr>
        <p:spPr>
          <a:xfrm>
            <a:off x="4645026" y="1288255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sldNum" idx="12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1"/>
          <p:cNvSpPr txBox="1">
            <a:spLocks noGrp="1"/>
          </p:cNvSpPr>
          <p:nvPr>
            <p:ph type="sldNum" idx="12"/>
          </p:nvPr>
        </p:nvSpPr>
        <p:spPr>
          <a:xfrm>
            <a:off x="32766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 txBox="1">
            <a:spLocks noGrp="1"/>
          </p:cNvSpPr>
          <p:nvPr>
            <p:ph type="title"/>
          </p:nvPr>
        </p:nvSpPr>
        <p:spPr>
          <a:xfrm>
            <a:off x="457201" y="438150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1"/>
          </p:nvPr>
        </p:nvSpPr>
        <p:spPr>
          <a:xfrm>
            <a:off x="3575050" y="438151"/>
            <a:ext cx="511175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body" idx="2"/>
          </p:nvPr>
        </p:nvSpPr>
        <p:spPr>
          <a:xfrm>
            <a:off x="457201" y="1428750"/>
            <a:ext cx="3008313" cy="266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rgbClr val="006096"/>
              </a:buClr>
              <a:buSzPts val="1400"/>
              <a:buNone/>
              <a:defRPr sz="1400">
                <a:solidFill>
                  <a:srgbClr val="006096"/>
                </a:solidFill>
              </a:defRPr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sldNum" idx="12"/>
          </p:nvPr>
        </p:nvSpPr>
        <p:spPr>
          <a:xfrm>
            <a:off x="3563998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457200" y="9144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457200" y="1943100"/>
            <a:ext cx="8229600" cy="265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airsharing.github.io/FAIR-Evaluator-FrontEnd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38/sdata.2016.18" TargetMode="Externa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fairsharing.github.io/FAIR-Evaluator-FrontEnd/#!/" TargetMode="External"/><Relationship Id="rId5" Type="http://schemas.openxmlformats.org/officeDocument/2006/relationships/hyperlink" Target="https://www.go-fair.org/" TargetMode="External"/><Relationship Id="rId4" Type="http://schemas.openxmlformats.org/officeDocument/2006/relationships/hyperlink" Target="https://doi.org/10.1038/sdata.2018.118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IRMetrics/Metric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 txBox="1">
            <a:spLocks noGrp="1"/>
          </p:cNvSpPr>
          <p:nvPr>
            <p:ph type="title"/>
          </p:nvPr>
        </p:nvSpPr>
        <p:spPr>
          <a:xfrm>
            <a:off x="311700" y="1805250"/>
            <a:ext cx="8520600" cy="18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90"/>
              <a:buFont typeface="Calibri"/>
              <a:buNone/>
            </a:pPr>
            <a:r>
              <a:rPr lang="en" sz="4000" dirty="0">
                <a:solidFill>
                  <a:schemeClr val="accent1"/>
                </a:solidFill>
              </a:rPr>
              <a:t> </a:t>
            </a:r>
            <a:r>
              <a:rPr lang="en-US" sz="4000" dirty="0">
                <a:solidFill>
                  <a:schemeClr val="accent1"/>
                </a:solidFill>
              </a:rPr>
              <a:t> Overview of the</a:t>
            </a:r>
            <a:br>
              <a:rPr lang="en-US" sz="4000" dirty="0">
                <a:solidFill>
                  <a:schemeClr val="accent1"/>
                </a:solidFill>
              </a:rPr>
            </a:br>
            <a:r>
              <a:rPr lang="en-US" sz="4000" dirty="0">
                <a:solidFill>
                  <a:schemeClr val="accent1"/>
                </a:solidFill>
              </a:rPr>
              <a:t> FAIR Data Principles</a:t>
            </a:r>
            <a:endParaRPr sz="3920" b="1" dirty="0">
              <a:solidFill>
                <a:srgbClr val="4A86E8"/>
              </a:solidFill>
            </a:endParaRPr>
          </a:p>
        </p:txBody>
      </p:sp>
      <p:sp>
        <p:nvSpPr>
          <p:cNvPr id="66" name="Google Shape;66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</a:t>
            </a:fld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90;p30">
            <a:extLst>
              <a:ext uri="{FF2B5EF4-FFF2-40B4-BE49-F238E27FC236}">
                <a16:creationId xmlns:a16="http://schemas.microsoft.com/office/drawing/2014/main" id="{DCA6DB69-82F8-5069-CEE8-0A09640C9B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587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solidFill>
                  <a:srgbClr val="4A86E8"/>
                </a:solidFill>
              </a:rPr>
              <a:t>FAIR Maturity Indicators (Examples)</a:t>
            </a:r>
            <a:endParaRPr dirty="0">
              <a:solidFill>
                <a:srgbClr val="4A86E8"/>
              </a:solidFill>
            </a:endParaRPr>
          </a:p>
        </p:txBody>
      </p:sp>
      <p:sp>
        <p:nvSpPr>
          <p:cNvPr id="5" name="Google Shape;193;p30">
            <a:extLst>
              <a:ext uri="{FF2B5EF4-FFF2-40B4-BE49-F238E27FC236}">
                <a16:creationId xmlns:a16="http://schemas.microsoft.com/office/drawing/2014/main" id="{88D30CEC-180D-F0EC-FE28-95C478F5799C}"/>
              </a:ext>
            </a:extLst>
          </p:cNvPr>
          <p:cNvSpPr txBox="1"/>
          <p:nvPr/>
        </p:nvSpPr>
        <p:spPr>
          <a:xfrm>
            <a:off x="517775" y="943925"/>
            <a:ext cx="8314500" cy="35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>
              <a:lnSpc>
                <a:spcPct val="150000"/>
              </a:lnSpc>
              <a:buClr>
                <a:schemeClr val="dk2"/>
              </a:buClr>
              <a:buSzPts val="1800"/>
              <a:buChar char="●"/>
            </a:pPr>
            <a:r>
              <a:rPr lang="en-US" sz="2400" b="1" dirty="0">
                <a:solidFill>
                  <a:schemeClr val="dk2"/>
                </a:solidFill>
              </a:rPr>
              <a:t>Findable: </a:t>
            </a:r>
            <a:r>
              <a:rPr lang="en-US" sz="2400" dirty="0">
                <a:solidFill>
                  <a:schemeClr val="dk2"/>
                </a:solidFill>
              </a:rPr>
              <a:t>Unique ID, indexed metadata.</a:t>
            </a:r>
          </a:p>
          <a:p>
            <a:pPr marL="457200" lvl="0" indent="-342900">
              <a:lnSpc>
                <a:spcPct val="150000"/>
              </a:lnSpc>
              <a:buClr>
                <a:schemeClr val="dk2"/>
              </a:buClr>
              <a:buSzPts val="1800"/>
              <a:buChar char="●"/>
            </a:pPr>
            <a:r>
              <a:rPr lang="en-US" sz="2400" b="1" dirty="0">
                <a:solidFill>
                  <a:schemeClr val="dk2"/>
                </a:solidFill>
              </a:rPr>
              <a:t>Accessible: </a:t>
            </a:r>
            <a:r>
              <a:rPr lang="en-US" sz="2400" dirty="0">
                <a:solidFill>
                  <a:schemeClr val="dk2"/>
                </a:solidFill>
              </a:rPr>
              <a:t>Open protocols, persistent metadata.</a:t>
            </a:r>
          </a:p>
          <a:p>
            <a:pPr marL="457200" lvl="0" indent="-342900">
              <a:lnSpc>
                <a:spcPct val="150000"/>
              </a:lnSpc>
              <a:buClr>
                <a:schemeClr val="dk2"/>
              </a:buClr>
              <a:buSzPts val="1800"/>
              <a:buChar char="●"/>
            </a:pPr>
            <a:r>
              <a:rPr lang="en-US" sz="2400" b="1" dirty="0">
                <a:solidFill>
                  <a:schemeClr val="dk2"/>
                </a:solidFill>
              </a:rPr>
              <a:t>Interoperable: </a:t>
            </a:r>
            <a:r>
              <a:rPr lang="en-US" sz="2400" dirty="0">
                <a:solidFill>
                  <a:schemeClr val="dk2"/>
                </a:solidFill>
              </a:rPr>
              <a:t>Use of shared vocabularies and structured formats.</a:t>
            </a:r>
          </a:p>
          <a:p>
            <a:pPr marL="457200" lvl="0" indent="-342900">
              <a:lnSpc>
                <a:spcPct val="150000"/>
              </a:lnSpc>
              <a:buClr>
                <a:schemeClr val="dk2"/>
              </a:buClr>
              <a:buSzPts val="1800"/>
              <a:buChar char="●"/>
            </a:pPr>
            <a:r>
              <a:rPr lang="en-US" sz="2400" b="1" dirty="0">
                <a:solidFill>
                  <a:schemeClr val="dk2"/>
                </a:solidFill>
              </a:rPr>
              <a:t>Reusable: </a:t>
            </a:r>
            <a:r>
              <a:rPr lang="en-US" sz="2400" dirty="0">
                <a:solidFill>
                  <a:schemeClr val="dk2"/>
                </a:solidFill>
              </a:rPr>
              <a:t>License info, provenance, domain standards.</a:t>
            </a:r>
            <a:endParaRPr lang="en" sz="2400" dirty="0">
              <a:solidFill>
                <a:schemeClr val="dk2"/>
              </a:solidFill>
            </a:endParaRPr>
          </a:p>
          <a:p>
            <a:pPr marL="114300" lvl="0" algn="ctr">
              <a:lnSpc>
                <a:spcPct val="150000"/>
              </a:lnSpc>
              <a:buClr>
                <a:schemeClr val="dk2"/>
              </a:buClr>
              <a:buSzPts val="1800"/>
            </a:pPr>
            <a:r>
              <a:rPr lang="en" sz="2000" dirty="0">
                <a:solidFill>
                  <a:schemeClr val="dk2"/>
                </a:solidFill>
              </a:rPr>
              <a:t>(https://</a:t>
            </a:r>
            <a:r>
              <a:rPr lang="en" sz="2000" dirty="0" err="1">
                <a:solidFill>
                  <a:schemeClr val="dk2"/>
                </a:solidFill>
              </a:rPr>
              <a:t>www.nature.com</a:t>
            </a:r>
            <a:r>
              <a:rPr lang="en" sz="2000" dirty="0">
                <a:solidFill>
                  <a:schemeClr val="dk2"/>
                </a:solidFill>
              </a:rPr>
              <a:t>/articles/sdata2018118)</a:t>
            </a:r>
            <a:endParaRPr sz="20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>
          <a:extLst>
            <a:ext uri="{FF2B5EF4-FFF2-40B4-BE49-F238E27FC236}">
              <a16:creationId xmlns:a16="http://schemas.microsoft.com/office/drawing/2014/main" id="{D0B608BA-695E-886F-AF4C-BEAF322AF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">
            <a:extLst>
              <a:ext uri="{FF2B5EF4-FFF2-40B4-BE49-F238E27FC236}">
                <a16:creationId xmlns:a16="http://schemas.microsoft.com/office/drawing/2014/main" id="{75428288-3C43-8F3C-ABE3-5FBEB06BA49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30;p35">
            <a:extLst>
              <a:ext uri="{FF2B5EF4-FFF2-40B4-BE49-F238E27FC236}">
                <a16:creationId xmlns:a16="http://schemas.microsoft.com/office/drawing/2014/main" id="{33CFF239-3664-B609-0904-86761C0E19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391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A86E8"/>
                </a:solidFill>
              </a:rPr>
              <a:t>FAIR Evaluation Services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7" name="Google Shape;233;p35">
            <a:extLst>
              <a:ext uri="{FF2B5EF4-FFF2-40B4-BE49-F238E27FC236}">
                <a16:creationId xmlns:a16="http://schemas.microsoft.com/office/drawing/2014/main" id="{DD293DC6-C2E8-3453-4CA8-FBE945D4F930}"/>
              </a:ext>
            </a:extLst>
          </p:cNvPr>
          <p:cNvSpPr txBox="1"/>
          <p:nvPr/>
        </p:nvSpPr>
        <p:spPr>
          <a:xfrm>
            <a:off x="282000" y="746975"/>
            <a:ext cx="8580000" cy="37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 b="1" dirty="0">
                <a:solidFill>
                  <a:schemeClr val="dk2"/>
                </a:solidFill>
              </a:rPr>
              <a:t>Purpose:</a:t>
            </a:r>
            <a:endParaRPr sz="1800" b="1" dirty="0">
              <a:solidFill>
                <a:schemeClr val="dk2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 dirty="0">
                <a:solidFill>
                  <a:schemeClr val="dk2"/>
                </a:solidFill>
              </a:rPr>
              <a:t>Helps evaluate the </a:t>
            </a:r>
            <a:r>
              <a:rPr lang="en" sz="1800" dirty="0" err="1">
                <a:solidFill>
                  <a:schemeClr val="dk2"/>
                </a:solidFill>
              </a:rPr>
              <a:t>FAIRness</a:t>
            </a:r>
            <a:r>
              <a:rPr lang="en" sz="1800" dirty="0">
                <a:solidFill>
                  <a:schemeClr val="dk2"/>
                </a:solidFill>
              </a:rPr>
              <a:t> (Findable, Accessible, Interoperable, Reusable) of digital resources.</a:t>
            </a:r>
            <a:endParaRPr sz="1800" dirty="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 b="1" dirty="0">
                <a:solidFill>
                  <a:schemeClr val="dk2"/>
                </a:solidFill>
              </a:rPr>
              <a:t>Functionality: </a:t>
            </a:r>
            <a:endParaRPr sz="1800" b="1" dirty="0">
              <a:solidFill>
                <a:schemeClr val="dk2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 dirty="0">
                <a:solidFill>
                  <a:schemeClr val="dk2"/>
                </a:solidFill>
              </a:rPr>
              <a:t>Assesses a resource based on FAIR metrics associated with each FAIR principle.</a:t>
            </a:r>
            <a:endParaRPr sz="1800" dirty="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 b="1" dirty="0">
                <a:solidFill>
                  <a:schemeClr val="dk2"/>
                </a:solidFill>
              </a:rPr>
              <a:t>Benefits:</a:t>
            </a:r>
            <a:r>
              <a:rPr lang="en" sz="1800" dirty="0">
                <a:solidFill>
                  <a:schemeClr val="dk2"/>
                </a:solidFill>
              </a:rPr>
              <a:t> </a:t>
            </a:r>
            <a:endParaRPr sz="1800" dirty="0">
              <a:solidFill>
                <a:schemeClr val="dk2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 dirty="0">
                <a:solidFill>
                  <a:schemeClr val="dk2"/>
                </a:solidFill>
              </a:rPr>
              <a:t>Researchers and data providers can utilize the FAIR Evaluator to identify areas for improvement in making their data more findable, accessible, interoperable, and reusable.</a:t>
            </a:r>
            <a:endParaRPr sz="1800" dirty="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 dirty="0">
                <a:solidFill>
                  <a:schemeClr val="dk2"/>
                </a:solidFill>
              </a:rPr>
              <a:t>Available at </a:t>
            </a:r>
            <a:r>
              <a:rPr lang="en" sz="1800" u="sng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https://fairsharing.github.io/FAIR-Evaluator-FrontEnd/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0625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4095cd3060_1_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4" name="Google Shape;428;p25">
            <a:extLst>
              <a:ext uri="{FF2B5EF4-FFF2-40B4-BE49-F238E27FC236}">
                <a16:creationId xmlns:a16="http://schemas.microsoft.com/office/drawing/2014/main" id="{76831389-7CDF-242E-7855-852EAFE74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098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>
                <a:solidFill>
                  <a:schemeClr val="accent1"/>
                </a:solidFill>
              </a:rPr>
              <a:t>References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5" name="Google Shape;429;p25">
            <a:extLst>
              <a:ext uri="{FF2B5EF4-FFF2-40B4-BE49-F238E27FC236}">
                <a16:creationId xmlns:a16="http://schemas.microsoft.com/office/drawing/2014/main" id="{5FF187D9-DF3D-1967-65AA-6493C2DE5146}"/>
              </a:ext>
            </a:extLst>
          </p:cNvPr>
          <p:cNvSpPr txBox="1"/>
          <p:nvPr/>
        </p:nvSpPr>
        <p:spPr>
          <a:xfrm>
            <a:off x="223350" y="1205237"/>
            <a:ext cx="8697300" cy="2733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Wilkinson, M., Dumontier, M.,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Aalbersberg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I. et al. The FAIR Guiding Principles for scientific data management and stewardship. Sci Data 3, 160018 (2016).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https://doi.org/10.1038/sdata.2016.18</a:t>
            </a:r>
            <a:endParaRPr lang="en-US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Wilkinson, M., Sansone, SA., Schultes, E. et al. A design framework and exemplar metrics for </a:t>
            </a:r>
            <a:r>
              <a:rPr lang="en-US" sz="16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FAIRness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Sci Data 5, 180118 (2018).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https://doi.org/10.1038/sdata.2018.118</a:t>
            </a:r>
            <a:endParaRPr lang="en-US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indent="-330200">
              <a:lnSpc>
                <a:spcPct val="115000"/>
              </a:lnSpc>
              <a:buSzPts val="1600"/>
              <a:buFont typeface="Arial"/>
              <a:buChar char="●"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 FAIR initiative: Make your data &amp; services FAIR.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https://www.go-fair.org/</a:t>
            </a:r>
            <a:endParaRPr lang="en-US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-US" sz="1600" dirty="0"/>
              <a:t>FAIR Evaluation Services. </a:t>
            </a:r>
            <a:r>
              <a:rPr lang="en-US" sz="1600" dirty="0">
                <a:hlinkClick r:id="rId6"/>
              </a:rPr>
              <a:t>https://fairsharing.github.io/FAIR-Evaluator-FrontEnd/#!/</a:t>
            </a:r>
            <a:endParaRPr lang="en-US" sz="1600" dirty="0"/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endParaRPr lang="en-US"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Google Shape;431;p25">
            <a:extLst>
              <a:ext uri="{FF2B5EF4-FFF2-40B4-BE49-F238E27FC236}">
                <a16:creationId xmlns:a16="http://schemas.microsoft.com/office/drawing/2014/main" id="{261D3B38-DF8F-FC70-8DD0-0F5E26A0549A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895600" y="200620"/>
            <a:ext cx="607800" cy="60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64;p14">
            <a:extLst>
              <a:ext uri="{FF2B5EF4-FFF2-40B4-BE49-F238E27FC236}">
                <a16:creationId xmlns:a16="http://schemas.microsoft.com/office/drawing/2014/main" id="{49432874-D4D3-5597-0235-B7E6E96554E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3350" y="385823"/>
            <a:ext cx="3895725" cy="107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65;p14">
            <a:extLst>
              <a:ext uri="{FF2B5EF4-FFF2-40B4-BE49-F238E27FC236}">
                <a16:creationId xmlns:a16="http://schemas.microsoft.com/office/drawing/2014/main" id="{B94EC785-CFB3-756F-8ADA-F9D95D26D3A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9832" y="1174028"/>
            <a:ext cx="3895725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66;p14">
            <a:extLst>
              <a:ext uri="{FF2B5EF4-FFF2-40B4-BE49-F238E27FC236}">
                <a16:creationId xmlns:a16="http://schemas.microsoft.com/office/drawing/2014/main" id="{501C9423-AC77-07B6-507F-FF19269F68C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3325" y="2182132"/>
            <a:ext cx="4076700" cy="129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67;p14">
            <a:extLst>
              <a:ext uri="{FF2B5EF4-FFF2-40B4-BE49-F238E27FC236}">
                <a16:creationId xmlns:a16="http://schemas.microsoft.com/office/drawing/2014/main" id="{5B538505-CBED-E75A-1080-1589789F4480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3338" y="3262224"/>
            <a:ext cx="3895725" cy="1075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1A03655-D6E9-E3B2-03EA-5CF1A1E8B9E2}"/>
              </a:ext>
            </a:extLst>
          </p:cNvPr>
          <p:cNvSpPr txBox="1"/>
          <p:nvPr/>
        </p:nvSpPr>
        <p:spPr>
          <a:xfrm>
            <a:off x="898070" y="385823"/>
            <a:ext cx="4025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What is FAIR?</a:t>
            </a:r>
          </a:p>
        </p:txBody>
      </p:sp>
      <p:pic>
        <p:nvPicPr>
          <p:cNvPr id="13" name="Google Shape;74;p15">
            <a:extLst>
              <a:ext uri="{FF2B5EF4-FFF2-40B4-BE49-F238E27FC236}">
                <a16:creationId xmlns:a16="http://schemas.microsoft.com/office/drawing/2014/main" id="{A3BFA942-C072-FD5C-6221-98F8479B0A19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48443" y="1109604"/>
            <a:ext cx="4574870" cy="30128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14" name="Google Shape;75;p15">
            <a:extLst>
              <a:ext uri="{FF2B5EF4-FFF2-40B4-BE49-F238E27FC236}">
                <a16:creationId xmlns:a16="http://schemas.microsoft.com/office/drawing/2014/main" id="{9C3A3124-6168-97FE-DFD9-8A5E7954123A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370200" y="4142224"/>
            <a:ext cx="4591475" cy="56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11;p20">
            <a:extLst>
              <a:ext uri="{FF2B5EF4-FFF2-40B4-BE49-F238E27FC236}">
                <a16:creationId xmlns:a16="http://schemas.microsoft.com/office/drawing/2014/main" id="{5E6A30C3-5542-FAC5-4562-7CEE2405D8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587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4A86E8"/>
                </a:solidFill>
              </a:rPr>
              <a:t>F</a:t>
            </a:r>
            <a:r>
              <a:rPr lang="en" dirty="0">
                <a:solidFill>
                  <a:srgbClr val="4A86E8"/>
                </a:solidFill>
              </a:rPr>
              <a:t>indable</a:t>
            </a:r>
            <a:endParaRPr dirty="0">
              <a:solidFill>
                <a:srgbClr val="4A86E8"/>
              </a:solidFill>
            </a:endParaRPr>
          </a:p>
        </p:txBody>
      </p:sp>
      <p:sp>
        <p:nvSpPr>
          <p:cNvPr id="5" name="Google Shape;114;p20">
            <a:extLst>
              <a:ext uri="{FF2B5EF4-FFF2-40B4-BE49-F238E27FC236}">
                <a16:creationId xmlns:a16="http://schemas.microsoft.com/office/drawing/2014/main" id="{41377B12-46FD-EC88-B09B-D6DBE6D0960D}"/>
              </a:ext>
            </a:extLst>
          </p:cNvPr>
          <p:cNvSpPr txBox="1"/>
          <p:nvPr/>
        </p:nvSpPr>
        <p:spPr>
          <a:xfrm>
            <a:off x="449050" y="955375"/>
            <a:ext cx="8383200" cy="3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</a:pPr>
            <a:r>
              <a:rPr lang="en" sz="2300" dirty="0">
                <a:solidFill>
                  <a:schemeClr val="dk2"/>
                </a:solidFill>
              </a:rPr>
              <a:t>F1. (Meta)data are assigned a globally unique and persistent identifier</a:t>
            </a:r>
            <a:endParaRPr sz="2300" dirty="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dk2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" sz="2200" dirty="0">
                <a:solidFill>
                  <a:schemeClr val="dk2"/>
                </a:solidFill>
              </a:rPr>
              <a:t>F2. Data are described with rich metadata</a:t>
            </a:r>
            <a:endParaRPr sz="2200" dirty="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dk2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" sz="2200" dirty="0">
                <a:solidFill>
                  <a:schemeClr val="dk2"/>
                </a:solidFill>
              </a:rPr>
              <a:t>F3. Metadata clearly and explicitly includes the identifier of the data they describe</a:t>
            </a:r>
            <a:endParaRPr sz="2200" dirty="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dk2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" sz="2200" dirty="0">
                <a:solidFill>
                  <a:schemeClr val="dk2"/>
                </a:solidFill>
              </a:rPr>
              <a:t>F4. (Meta)data are registered or indexed in a searchable resource</a:t>
            </a:r>
            <a:endParaRPr sz="2200" dirty="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19;p21">
            <a:extLst>
              <a:ext uri="{FF2B5EF4-FFF2-40B4-BE49-F238E27FC236}">
                <a16:creationId xmlns:a16="http://schemas.microsoft.com/office/drawing/2014/main" id="{7B723011-9889-0AC3-E9A4-2D386AD593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587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</a:rPr>
              <a:t>A</a:t>
            </a:r>
            <a:r>
              <a:rPr lang="en">
                <a:solidFill>
                  <a:srgbClr val="4A86E8"/>
                </a:solidFill>
              </a:rPr>
              <a:t>ccessible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5" name="Google Shape;122;p21">
            <a:extLst>
              <a:ext uri="{FF2B5EF4-FFF2-40B4-BE49-F238E27FC236}">
                <a16:creationId xmlns:a16="http://schemas.microsoft.com/office/drawing/2014/main" id="{360ADF60-8325-0950-E94C-54B9FC143744}"/>
              </a:ext>
            </a:extLst>
          </p:cNvPr>
          <p:cNvSpPr txBox="1"/>
          <p:nvPr/>
        </p:nvSpPr>
        <p:spPr>
          <a:xfrm>
            <a:off x="449050" y="955375"/>
            <a:ext cx="8225100" cy="3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</a:pPr>
            <a:r>
              <a:rPr lang="en" sz="2300" dirty="0">
                <a:solidFill>
                  <a:schemeClr val="dk2"/>
                </a:solidFill>
              </a:rPr>
              <a:t>A1. (Meta)data are retrievable by their identifier using a standardized communications protocol</a:t>
            </a:r>
            <a:endParaRPr sz="2300" dirty="0">
              <a:solidFill>
                <a:schemeClr val="dk2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 dirty="0">
                <a:solidFill>
                  <a:schemeClr val="dk2"/>
                </a:solidFill>
              </a:rPr>
              <a:t>A1.1 The protocol is open, free, and universally implementable</a:t>
            </a:r>
            <a:endParaRPr sz="1800" dirty="0">
              <a:solidFill>
                <a:schemeClr val="dk2"/>
              </a:solidFill>
            </a:endParaRPr>
          </a:p>
          <a:p>
            <a:pPr marL="91440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 dirty="0">
                <a:solidFill>
                  <a:schemeClr val="dk2"/>
                </a:solidFill>
              </a:rPr>
              <a:t>A1.2 The protocol allows for an authentication and authorization procedure, when necessary</a:t>
            </a:r>
            <a:endParaRPr sz="1900" dirty="0">
              <a:solidFill>
                <a:schemeClr val="dk2"/>
              </a:solidFill>
            </a:endParaRPr>
          </a:p>
          <a:p>
            <a:pPr marL="457200" lvl="0" indent="-3746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</a:pPr>
            <a:r>
              <a:rPr lang="en" sz="2300" dirty="0">
                <a:solidFill>
                  <a:schemeClr val="dk2"/>
                </a:solidFill>
              </a:rPr>
              <a:t>A2. Metadata are accessible, even when the data are no longer available</a:t>
            </a:r>
            <a:endParaRPr sz="2300" dirty="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35;p23">
            <a:extLst>
              <a:ext uri="{FF2B5EF4-FFF2-40B4-BE49-F238E27FC236}">
                <a16:creationId xmlns:a16="http://schemas.microsoft.com/office/drawing/2014/main" id="{BA03B06E-5B95-7912-E367-F1B241F1DD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587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</a:rPr>
              <a:t>I</a:t>
            </a:r>
            <a:r>
              <a:rPr lang="en">
                <a:solidFill>
                  <a:srgbClr val="4A86E8"/>
                </a:solidFill>
              </a:rPr>
              <a:t>nteroperable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7" name="Google Shape;138;p23">
            <a:extLst>
              <a:ext uri="{FF2B5EF4-FFF2-40B4-BE49-F238E27FC236}">
                <a16:creationId xmlns:a16="http://schemas.microsoft.com/office/drawing/2014/main" id="{EBC89E46-7C2E-7EB7-F19E-6A4FB719C413}"/>
              </a:ext>
            </a:extLst>
          </p:cNvPr>
          <p:cNvSpPr txBox="1"/>
          <p:nvPr/>
        </p:nvSpPr>
        <p:spPr>
          <a:xfrm>
            <a:off x="380325" y="955375"/>
            <a:ext cx="8225100" cy="3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2400" dirty="0">
                <a:solidFill>
                  <a:schemeClr val="dk2"/>
                </a:solidFill>
              </a:rPr>
              <a:t>I1. (Meta)data use a formal, accessible, shared, and broadly applicable language for knowledge presentation</a:t>
            </a:r>
            <a:endParaRPr sz="2400" dirty="0">
              <a:solidFill>
                <a:schemeClr val="dk2"/>
              </a:solidFill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2400" dirty="0">
                <a:solidFill>
                  <a:schemeClr val="dk2"/>
                </a:solidFill>
              </a:rPr>
              <a:t>I2. (Meta)data use vocabularies that follow FAIR principles</a:t>
            </a:r>
            <a:endParaRPr sz="2400" dirty="0">
              <a:solidFill>
                <a:schemeClr val="dk2"/>
              </a:solidFill>
            </a:endParaRPr>
          </a:p>
          <a:p>
            <a:pPr marL="457200" lvl="0" indent="-3619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" sz="2400" dirty="0">
                <a:solidFill>
                  <a:schemeClr val="dk2"/>
                </a:solidFill>
              </a:rPr>
              <a:t>I3. (Meta)data include qualified references to other (meta)data</a:t>
            </a:r>
            <a:endParaRPr sz="24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51;p25">
            <a:extLst>
              <a:ext uri="{FF2B5EF4-FFF2-40B4-BE49-F238E27FC236}">
                <a16:creationId xmlns:a16="http://schemas.microsoft.com/office/drawing/2014/main" id="{CBE3E274-C1E3-E795-0100-CA9E782491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587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4A86E8"/>
                </a:solidFill>
              </a:rPr>
              <a:t>R</a:t>
            </a:r>
            <a:r>
              <a:rPr lang="en">
                <a:solidFill>
                  <a:srgbClr val="4A86E8"/>
                </a:solidFill>
              </a:rPr>
              <a:t>eusable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5" name="Google Shape;154;p25">
            <a:extLst>
              <a:ext uri="{FF2B5EF4-FFF2-40B4-BE49-F238E27FC236}">
                <a16:creationId xmlns:a16="http://schemas.microsoft.com/office/drawing/2014/main" id="{11B046A8-30DF-4B95-E5FB-7778D6CEE671}"/>
              </a:ext>
            </a:extLst>
          </p:cNvPr>
          <p:cNvSpPr txBox="1"/>
          <p:nvPr/>
        </p:nvSpPr>
        <p:spPr>
          <a:xfrm>
            <a:off x="282000" y="966825"/>
            <a:ext cx="8580000" cy="3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</a:pPr>
            <a:r>
              <a:rPr lang="en" sz="2000" dirty="0">
                <a:solidFill>
                  <a:schemeClr val="dk2"/>
                </a:solidFill>
              </a:rPr>
              <a:t>R1. (Meta)data are richly described with a plurality of accurate and relevant attributes</a:t>
            </a:r>
            <a:endParaRPr sz="2000" dirty="0">
              <a:solidFill>
                <a:schemeClr val="dk2"/>
              </a:solidFill>
            </a:endParaRPr>
          </a:p>
          <a:p>
            <a:pPr marL="914400" lvl="1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" sz="2000" dirty="0">
                <a:solidFill>
                  <a:schemeClr val="dk2"/>
                </a:solidFill>
              </a:rPr>
              <a:t>R1.1 (Meta)data are released with a clear and accessible data usage license</a:t>
            </a:r>
            <a:endParaRPr sz="2000" dirty="0">
              <a:solidFill>
                <a:schemeClr val="dk2"/>
              </a:solidFill>
            </a:endParaRPr>
          </a:p>
          <a:p>
            <a:pPr marL="914400" lvl="1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" sz="2000" dirty="0">
                <a:solidFill>
                  <a:schemeClr val="dk2"/>
                </a:solidFill>
              </a:rPr>
              <a:t>R1.2 (Meta)data are associated with detailed provenance</a:t>
            </a:r>
            <a:endParaRPr sz="2000" dirty="0">
              <a:solidFill>
                <a:schemeClr val="dk2"/>
              </a:solidFill>
            </a:endParaRPr>
          </a:p>
          <a:p>
            <a:pPr marL="914400" lvl="1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○"/>
            </a:pPr>
            <a:r>
              <a:rPr lang="en" sz="2000" dirty="0">
                <a:solidFill>
                  <a:schemeClr val="dk2"/>
                </a:solidFill>
              </a:rPr>
              <a:t>R1.3 (Meta)data meet domain-relevant community standards</a:t>
            </a:r>
            <a:endParaRPr sz="20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67;p27">
            <a:extLst>
              <a:ext uri="{FF2B5EF4-FFF2-40B4-BE49-F238E27FC236}">
                <a16:creationId xmlns:a16="http://schemas.microsoft.com/office/drawing/2014/main" id="{C995B1A2-173C-CEC8-6122-AA7727ACEE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587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4A86E8"/>
                </a:solidFill>
              </a:rPr>
              <a:t>Common FAIR Challenges</a:t>
            </a:r>
            <a:endParaRPr dirty="0">
              <a:solidFill>
                <a:srgbClr val="4A86E8"/>
              </a:solidFill>
            </a:endParaRPr>
          </a:p>
        </p:txBody>
      </p:sp>
      <p:sp>
        <p:nvSpPr>
          <p:cNvPr id="5" name="Google Shape;170;p27">
            <a:extLst>
              <a:ext uri="{FF2B5EF4-FFF2-40B4-BE49-F238E27FC236}">
                <a16:creationId xmlns:a16="http://schemas.microsoft.com/office/drawing/2014/main" id="{042CE4C9-3F0F-CEF4-CF6B-7E42D3194F62}"/>
              </a:ext>
            </a:extLst>
          </p:cNvPr>
          <p:cNvSpPr txBox="1"/>
          <p:nvPr/>
        </p:nvSpPr>
        <p:spPr>
          <a:xfrm>
            <a:off x="517775" y="943925"/>
            <a:ext cx="8314500" cy="3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2800" dirty="0">
                <a:solidFill>
                  <a:schemeClr val="dk2"/>
                </a:solidFill>
              </a:rPr>
              <a:t>No universal data search engine.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2800" dirty="0">
                <a:solidFill>
                  <a:schemeClr val="dk2"/>
                </a:solidFill>
              </a:rPr>
              <a:t>Long-term data storage costs.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2800" dirty="0">
                <a:solidFill>
                  <a:schemeClr val="dk2"/>
                </a:solidFill>
              </a:rPr>
              <a:t>Proprietary software formats.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-US" sz="2800" dirty="0">
                <a:solidFill>
                  <a:schemeClr val="dk2"/>
                </a:solidFill>
              </a:rPr>
              <a:t>Missing/incomplete metadata.</a:t>
            </a:r>
            <a:endParaRPr sz="2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75;p28">
            <a:extLst>
              <a:ext uri="{FF2B5EF4-FFF2-40B4-BE49-F238E27FC236}">
                <a16:creationId xmlns:a16="http://schemas.microsoft.com/office/drawing/2014/main" id="{2F04F54D-79E4-DE2D-A48C-B9CB1100C2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805250"/>
            <a:ext cx="8520600" cy="18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3920" b="1" dirty="0" err="1">
                <a:solidFill>
                  <a:srgbClr val="4A86E8"/>
                </a:solidFill>
              </a:rPr>
              <a:t>FAIRness</a:t>
            </a:r>
            <a:r>
              <a:rPr lang="en" sz="3920" b="1" dirty="0">
                <a:solidFill>
                  <a:srgbClr val="4A86E8"/>
                </a:solidFill>
              </a:rPr>
              <a:t> </a:t>
            </a:r>
            <a:endParaRPr sz="3920" b="1" dirty="0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3920" b="1" dirty="0">
                <a:solidFill>
                  <a:srgbClr val="4A86E8"/>
                </a:solidFill>
              </a:rPr>
              <a:t>Metrics</a:t>
            </a:r>
            <a:endParaRPr sz="3920" b="1" dirty="0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920" b="1" dirty="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82;p29">
            <a:extLst>
              <a:ext uri="{FF2B5EF4-FFF2-40B4-BE49-F238E27FC236}">
                <a16:creationId xmlns:a16="http://schemas.microsoft.com/office/drawing/2014/main" id="{9EFB80A5-CACA-8B80-B9CF-E71CEBF4C2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258775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4A86E8"/>
                </a:solidFill>
              </a:rPr>
              <a:t>Why FAIRness metrics?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5" name="Google Shape;185;p29">
            <a:extLst>
              <a:ext uri="{FF2B5EF4-FFF2-40B4-BE49-F238E27FC236}">
                <a16:creationId xmlns:a16="http://schemas.microsoft.com/office/drawing/2014/main" id="{94D21414-331E-FD98-6A5F-1500098D2CA6}"/>
              </a:ext>
            </a:extLst>
          </p:cNvPr>
          <p:cNvSpPr txBox="1"/>
          <p:nvPr/>
        </p:nvSpPr>
        <p:spPr>
          <a:xfrm>
            <a:off x="517775" y="943925"/>
            <a:ext cx="8314500" cy="35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 dirty="0">
                <a:solidFill>
                  <a:schemeClr val="dk2"/>
                </a:solidFill>
              </a:rPr>
              <a:t>The FAIR principles are aspirational</a:t>
            </a:r>
            <a:endParaRPr sz="1800" dirty="0">
              <a:solidFill>
                <a:schemeClr val="dk2"/>
              </a:solidFill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 dirty="0">
                <a:solidFill>
                  <a:schemeClr val="dk2"/>
                </a:solidFill>
              </a:rPr>
              <a:t>They do not strictly define how to achieve a state of “</a:t>
            </a:r>
            <a:r>
              <a:rPr lang="en" sz="1600" dirty="0" err="1">
                <a:solidFill>
                  <a:schemeClr val="dk2"/>
                </a:solidFill>
              </a:rPr>
              <a:t>FAIRness</a:t>
            </a:r>
            <a:r>
              <a:rPr lang="en" sz="1600" dirty="0">
                <a:solidFill>
                  <a:schemeClr val="dk2"/>
                </a:solidFill>
              </a:rPr>
              <a:t>”.</a:t>
            </a:r>
            <a:endParaRPr sz="1600" dirty="0">
              <a:solidFill>
                <a:schemeClr val="dk2"/>
              </a:solidFill>
            </a:endParaRPr>
          </a:p>
          <a:p>
            <a:pPr marL="914400" lvl="1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○"/>
            </a:pPr>
            <a:r>
              <a:rPr lang="en" sz="1600" dirty="0">
                <a:solidFill>
                  <a:schemeClr val="dk2"/>
                </a:solidFill>
              </a:rPr>
              <a:t>They describe a continuum of features, attributes, and behaviors that will move a digital resource closer to that goal.</a:t>
            </a:r>
            <a:endParaRPr sz="1600" dirty="0">
              <a:solidFill>
                <a:schemeClr val="dk2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 dirty="0" err="1">
                <a:solidFill>
                  <a:schemeClr val="dk2"/>
                </a:solidFill>
              </a:rPr>
              <a:t>FAIRness</a:t>
            </a:r>
            <a:r>
              <a:rPr lang="en" sz="1800" dirty="0">
                <a:solidFill>
                  <a:schemeClr val="dk2"/>
                </a:solidFill>
              </a:rPr>
              <a:t> metrics (</a:t>
            </a:r>
            <a:r>
              <a:rPr lang="en" sz="1800" u="sng" dirty="0">
                <a:solidFill>
                  <a:schemeClr val="hlink"/>
                </a:solidFill>
                <a:hlinkClick r:id="rId3"/>
              </a:rPr>
              <a:t>https://github.com/FAIRMetrics/Metrics</a:t>
            </a:r>
            <a:r>
              <a:rPr lang="en" sz="1800" dirty="0">
                <a:solidFill>
                  <a:schemeClr val="dk2"/>
                </a:solidFill>
              </a:rPr>
              <a:t>)</a:t>
            </a:r>
            <a:endParaRPr sz="1800" dirty="0">
              <a:solidFill>
                <a:schemeClr val="dk2"/>
              </a:solidFill>
            </a:endParaRP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</a:pPr>
            <a:r>
              <a:rPr lang="en" sz="1800" dirty="0">
                <a:solidFill>
                  <a:schemeClr val="dk2"/>
                </a:solidFill>
              </a:rPr>
              <a:t>Provides the qualitative and quantitative ways to measure the </a:t>
            </a:r>
            <a:r>
              <a:rPr lang="en" sz="1800" dirty="0" err="1">
                <a:solidFill>
                  <a:schemeClr val="dk2"/>
                </a:solidFill>
              </a:rPr>
              <a:t>FAIRness</a:t>
            </a:r>
            <a:r>
              <a:rPr lang="en" sz="1800" dirty="0">
                <a:solidFill>
                  <a:schemeClr val="dk2"/>
                </a:solidFill>
              </a:rPr>
              <a:t> of a digital resource.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</a:rPr>
              <a:t>(https://</a:t>
            </a:r>
            <a:r>
              <a:rPr lang="en" sz="1800" dirty="0" err="1">
                <a:solidFill>
                  <a:schemeClr val="dk2"/>
                </a:solidFill>
              </a:rPr>
              <a:t>www.nature.com</a:t>
            </a:r>
            <a:r>
              <a:rPr lang="en" sz="1800" dirty="0">
                <a:solidFill>
                  <a:schemeClr val="dk2"/>
                </a:solidFill>
              </a:rPr>
              <a:t>/articles/sdata2018118)</a:t>
            </a: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D Primary and Secondary">
      <a:dk1>
        <a:srgbClr val="000000"/>
      </a:dk1>
      <a:lt1>
        <a:srgbClr val="FFFFFF"/>
      </a:lt1>
      <a:dk2>
        <a:srgbClr val="00539F"/>
      </a:dk2>
      <a:lt2>
        <a:srgbClr val="EEECE1"/>
      </a:lt2>
      <a:accent1>
        <a:srgbClr val="4F81BD"/>
      </a:accent1>
      <a:accent2>
        <a:srgbClr val="AF1E2D"/>
      </a:accent2>
      <a:accent3>
        <a:srgbClr val="BED600"/>
      </a:accent3>
      <a:accent4>
        <a:srgbClr val="5A8E22"/>
      </a:accent4>
      <a:accent5>
        <a:srgbClr val="00A0DF"/>
      </a:accent5>
      <a:accent6>
        <a:srgbClr val="EF8200"/>
      </a:accent6>
      <a:hlink>
        <a:srgbClr val="00539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599</Words>
  <Application>Microsoft Macintosh PowerPoint</Application>
  <PresentationFormat>On-screen Show (16:9)</PresentationFormat>
  <Paragraphs>93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Arial</vt:lpstr>
      <vt:lpstr>Helvetica Neue</vt:lpstr>
      <vt:lpstr>Office Theme</vt:lpstr>
      <vt:lpstr>  Overview of the  FAIR Data Principles</vt:lpstr>
      <vt:lpstr>PowerPoint Presentation</vt:lpstr>
      <vt:lpstr>Findable</vt:lpstr>
      <vt:lpstr>Accessible</vt:lpstr>
      <vt:lpstr>Interoperable</vt:lpstr>
      <vt:lpstr>Reusable</vt:lpstr>
      <vt:lpstr>Common FAIR Challenges</vt:lpstr>
      <vt:lpstr>FAIRness  Metrics </vt:lpstr>
      <vt:lpstr>Why FAIRness metrics?</vt:lpstr>
      <vt:lpstr>FAIR Maturity Indicators (Examples)</vt:lpstr>
      <vt:lpstr>FAIR Evaluation Services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Gail Armstrong</dc:creator>
  <cp:lastModifiedBy>Chen, Chuming</cp:lastModifiedBy>
  <cp:revision>6</cp:revision>
  <dcterms:created xsi:type="dcterms:W3CDTF">2014-12-16T17:00:44Z</dcterms:created>
  <dcterms:modified xsi:type="dcterms:W3CDTF">2025-04-14T17:32:49Z</dcterms:modified>
</cp:coreProperties>
</file>