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63" r:id="rId4"/>
    <p:sldId id="265" r:id="rId5"/>
    <p:sldId id="266" r:id="rId6"/>
    <p:sldId id="267" r:id="rId7"/>
    <p:sldId id="268" r:id="rId8"/>
    <p:sldId id="270" r:id="rId9"/>
    <p:sldId id="271" r:id="rId10"/>
    <p:sldId id="269" r:id="rId11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c/XbeZNJmPpNn5dM39KtCjeBT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/>
    <p:restoredTop sz="58193"/>
  </p:normalViewPr>
  <p:slideViewPr>
    <p:cSldViewPr snapToGrid="0">
      <p:cViewPr varScale="1">
        <p:scale>
          <a:sx n="83" d="100"/>
          <a:sy n="83" d="100"/>
        </p:scale>
        <p:origin x="1560" y="192"/>
      </p:cViewPr>
      <p:guideLst>
        <p:guide orient="horz" pos="1620"/>
        <p:guide pos="2880"/>
      </p:guideLst>
    </p:cSldViewPr>
  </p:slideViewPr>
  <p:notesTextViewPr>
    <p:cViewPr>
      <p:scale>
        <a:sx n="170" d="100"/>
        <a:sy n="1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27F93-203E-4C0B-8F76-CB69E7F7F37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CA1E05-1A32-4232-82F0-AD5BA647CA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Transparency can conflict with privacy.</a:t>
          </a:r>
          <a:endParaRPr lang="en-US"/>
        </a:p>
      </dgm:t>
    </dgm:pt>
    <dgm:pt modelId="{A8AD55BD-265B-40FE-BBB3-F204281EFC37}" type="parTrans" cxnId="{7A638BA8-B9D3-48A3-BEC7-A99A8C33D656}">
      <dgm:prSet/>
      <dgm:spPr/>
      <dgm:t>
        <a:bodyPr/>
        <a:lstStyle/>
        <a:p>
          <a:endParaRPr lang="en-US"/>
        </a:p>
      </dgm:t>
    </dgm:pt>
    <dgm:pt modelId="{0D22564B-DDAF-42C8-BD24-4FA473D79118}" type="sibTrans" cxnId="{7A638BA8-B9D3-48A3-BEC7-A99A8C33D6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AFEA06-803D-4B97-AA4B-794E1D50DF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 protection may reduce model interpretability.</a:t>
          </a:r>
          <a:endParaRPr lang="en-US"/>
        </a:p>
      </dgm:t>
    </dgm:pt>
    <dgm:pt modelId="{ECF869D0-6939-4445-91D3-B1F99C2F84C7}" type="parTrans" cxnId="{9C81F71D-CD76-4481-9B79-4E33953C08F9}">
      <dgm:prSet/>
      <dgm:spPr/>
      <dgm:t>
        <a:bodyPr/>
        <a:lstStyle/>
        <a:p>
          <a:endParaRPr lang="en-US"/>
        </a:p>
      </dgm:t>
    </dgm:pt>
    <dgm:pt modelId="{2808BAD0-080B-40A7-A66D-FAE21750C8D0}" type="sibTrans" cxnId="{9C81F71D-CD76-4481-9B79-4E33953C08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87F8A0-FC1A-4518-8F56-B8A294C430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No single solution maximizes all responsible AI goals.</a:t>
          </a:r>
          <a:endParaRPr lang="en-US"/>
        </a:p>
      </dgm:t>
    </dgm:pt>
    <dgm:pt modelId="{24CE39EB-97DC-473A-88AA-1DB2CFF2F1D2}" type="parTrans" cxnId="{C402C76F-E806-481A-BA4D-E8D6A36610E4}">
      <dgm:prSet/>
      <dgm:spPr/>
      <dgm:t>
        <a:bodyPr/>
        <a:lstStyle/>
        <a:p>
          <a:endParaRPr lang="en-US"/>
        </a:p>
      </dgm:t>
    </dgm:pt>
    <dgm:pt modelId="{59306D1F-85D9-4650-BEDD-06EDEC1ED466}" type="sibTrans" cxnId="{C402C76F-E806-481A-BA4D-E8D6A36610E4}">
      <dgm:prSet/>
      <dgm:spPr/>
      <dgm:t>
        <a:bodyPr/>
        <a:lstStyle/>
        <a:p>
          <a:endParaRPr lang="en-US"/>
        </a:p>
      </dgm:t>
    </dgm:pt>
    <dgm:pt modelId="{5B9B1802-1233-47BB-915F-C4C652ED1176}" type="pres">
      <dgm:prSet presAssocID="{6D027F93-203E-4C0B-8F76-CB69E7F7F374}" presName="root" presStyleCnt="0">
        <dgm:presLayoutVars>
          <dgm:dir/>
          <dgm:resizeHandles val="exact"/>
        </dgm:presLayoutVars>
      </dgm:prSet>
      <dgm:spPr/>
    </dgm:pt>
    <dgm:pt modelId="{300FE26F-944D-44DE-8B93-0512D10A3C8F}" type="pres">
      <dgm:prSet presAssocID="{6D027F93-203E-4C0B-8F76-CB69E7F7F374}" presName="container" presStyleCnt="0">
        <dgm:presLayoutVars>
          <dgm:dir/>
          <dgm:resizeHandles val="exact"/>
        </dgm:presLayoutVars>
      </dgm:prSet>
      <dgm:spPr/>
    </dgm:pt>
    <dgm:pt modelId="{AB545669-715E-43E4-BDE0-E56CFCB1754D}" type="pres">
      <dgm:prSet presAssocID="{C0CA1E05-1A32-4232-82F0-AD5BA647CAFF}" presName="compNode" presStyleCnt="0"/>
      <dgm:spPr/>
    </dgm:pt>
    <dgm:pt modelId="{4EF115E9-A847-4679-B475-B8F45870CB56}" type="pres">
      <dgm:prSet presAssocID="{C0CA1E05-1A32-4232-82F0-AD5BA647CAFF}" presName="iconBgRect" presStyleLbl="bgShp" presStyleIdx="0" presStyleCnt="3"/>
      <dgm:spPr/>
    </dgm:pt>
    <dgm:pt modelId="{4FD8839B-C718-4D37-AE4B-313575F8018B}" type="pres">
      <dgm:prSet presAssocID="{C0CA1E05-1A32-4232-82F0-AD5BA647CA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CD984432-3587-4048-9F12-A3D548ED1BD7}" type="pres">
      <dgm:prSet presAssocID="{C0CA1E05-1A32-4232-82F0-AD5BA647CAFF}" presName="spaceRect" presStyleCnt="0"/>
      <dgm:spPr/>
    </dgm:pt>
    <dgm:pt modelId="{F97CA785-64AA-4311-8E19-34EA2D8EB386}" type="pres">
      <dgm:prSet presAssocID="{C0CA1E05-1A32-4232-82F0-AD5BA647CAFF}" presName="textRect" presStyleLbl="revTx" presStyleIdx="0" presStyleCnt="3">
        <dgm:presLayoutVars>
          <dgm:chMax val="1"/>
          <dgm:chPref val="1"/>
        </dgm:presLayoutVars>
      </dgm:prSet>
      <dgm:spPr/>
    </dgm:pt>
    <dgm:pt modelId="{7D773E78-3CD4-4451-BBD1-48DE525BEA2D}" type="pres">
      <dgm:prSet presAssocID="{0D22564B-DDAF-42C8-BD24-4FA473D79118}" presName="sibTrans" presStyleLbl="sibTrans2D1" presStyleIdx="0" presStyleCnt="0"/>
      <dgm:spPr/>
    </dgm:pt>
    <dgm:pt modelId="{8F0E6E01-1077-4402-AF21-30DDF097E062}" type="pres">
      <dgm:prSet presAssocID="{5DAFEA06-803D-4B97-AA4B-794E1D50DF9B}" presName="compNode" presStyleCnt="0"/>
      <dgm:spPr/>
    </dgm:pt>
    <dgm:pt modelId="{B4406DB2-80A8-4E41-8DAC-7F64C614EE9C}" type="pres">
      <dgm:prSet presAssocID="{5DAFEA06-803D-4B97-AA4B-794E1D50DF9B}" presName="iconBgRect" presStyleLbl="bgShp" presStyleIdx="1" presStyleCnt="3"/>
      <dgm:spPr/>
    </dgm:pt>
    <dgm:pt modelId="{4F02B45C-C004-46AA-B455-EB1DD400F971}" type="pres">
      <dgm:prSet presAssocID="{5DAFEA06-803D-4B97-AA4B-794E1D50DF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17915B1-C144-4925-B206-21F5D7FA3BBA}" type="pres">
      <dgm:prSet presAssocID="{5DAFEA06-803D-4B97-AA4B-794E1D50DF9B}" presName="spaceRect" presStyleCnt="0"/>
      <dgm:spPr/>
    </dgm:pt>
    <dgm:pt modelId="{9B70BAF7-35B5-4F7E-BE72-DB8DDF699184}" type="pres">
      <dgm:prSet presAssocID="{5DAFEA06-803D-4B97-AA4B-794E1D50DF9B}" presName="textRect" presStyleLbl="revTx" presStyleIdx="1" presStyleCnt="3">
        <dgm:presLayoutVars>
          <dgm:chMax val="1"/>
          <dgm:chPref val="1"/>
        </dgm:presLayoutVars>
      </dgm:prSet>
      <dgm:spPr/>
    </dgm:pt>
    <dgm:pt modelId="{5DC889B5-2322-41D3-9784-7406F76605CD}" type="pres">
      <dgm:prSet presAssocID="{2808BAD0-080B-40A7-A66D-FAE21750C8D0}" presName="sibTrans" presStyleLbl="sibTrans2D1" presStyleIdx="0" presStyleCnt="0"/>
      <dgm:spPr/>
    </dgm:pt>
    <dgm:pt modelId="{9068EFBA-0189-40AC-924A-F16E9FD7C0B7}" type="pres">
      <dgm:prSet presAssocID="{C587F8A0-FC1A-4518-8F56-B8A294C4301E}" presName="compNode" presStyleCnt="0"/>
      <dgm:spPr/>
    </dgm:pt>
    <dgm:pt modelId="{F580BC12-BC89-4076-B465-1DA7CAE23F94}" type="pres">
      <dgm:prSet presAssocID="{C587F8A0-FC1A-4518-8F56-B8A294C4301E}" presName="iconBgRect" presStyleLbl="bgShp" presStyleIdx="2" presStyleCnt="3"/>
      <dgm:spPr/>
    </dgm:pt>
    <dgm:pt modelId="{9EB614D2-CB68-4493-8294-3C3C895DC34E}" type="pres">
      <dgm:prSet presAssocID="{C587F8A0-FC1A-4518-8F56-B8A294C430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399513C-731A-443D-B8EA-3B536134EB0A}" type="pres">
      <dgm:prSet presAssocID="{C587F8A0-FC1A-4518-8F56-B8A294C4301E}" presName="spaceRect" presStyleCnt="0"/>
      <dgm:spPr/>
    </dgm:pt>
    <dgm:pt modelId="{B62C6EF4-1574-4D78-A66A-36166111DBF3}" type="pres">
      <dgm:prSet presAssocID="{C587F8A0-FC1A-4518-8F56-B8A294C4301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97C910-3C5D-4687-A519-F33F224B6B44}" type="presOf" srcId="{0D22564B-DDAF-42C8-BD24-4FA473D79118}" destId="{7D773E78-3CD4-4451-BBD1-48DE525BEA2D}" srcOrd="0" destOrd="0" presId="urn:microsoft.com/office/officeart/2018/2/layout/IconCircleList"/>
    <dgm:cxn modelId="{9C81F71D-CD76-4481-9B79-4E33953C08F9}" srcId="{6D027F93-203E-4C0B-8F76-CB69E7F7F374}" destId="{5DAFEA06-803D-4B97-AA4B-794E1D50DF9B}" srcOrd="1" destOrd="0" parTransId="{ECF869D0-6939-4445-91D3-B1F99C2F84C7}" sibTransId="{2808BAD0-080B-40A7-A66D-FAE21750C8D0}"/>
    <dgm:cxn modelId="{C402C76F-E806-481A-BA4D-E8D6A36610E4}" srcId="{6D027F93-203E-4C0B-8F76-CB69E7F7F374}" destId="{C587F8A0-FC1A-4518-8F56-B8A294C4301E}" srcOrd="2" destOrd="0" parTransId="{24CE39EB-97DC-473A-88AA-1DB2CFF2F1D2}" sibTransId="{59306D1F-85D9-4650-BEDD-06EDEC1ED466}"/>
    <dgm:cxn modelId="{96F91A89-FB28-4B73-9AD5-3BB9B5D3E7DE}" type="presOf" srcId="{6D027F93-203E-4C0B-8F76-CB69E7F7F374}" destId="{5B9B1802-1233-47BB-915F-C4C652ED1176}" srcOrd="0" destOrd="0" presId="urn:microsoft.com/office/officeart/2018/2/layout/IconCircleList"/>
    <dgm:cxn modelId="{61879C8E-41CD-454A-AF12-586AB0CA8BBC}" type="presOf" srcId="{2808BAD0-080B-40A7-A66D-FAE21750C8D0}" destId="{5DC889B5-2322-41D3-9784-7406F76605CD}" srcOrd="0" destOrd="0" presId="urn:microsoft.com/office/officeart/2018/2/layout/IconCircleList"/>
    <dgm:cxn modelId="{458CFAA5-5742-4144-A278-7A2CF3474608}" type="presOf" srcId="{C587F8A0-FC1A-4518-8F56-B8A294C4301E}" destId="{B62C6EF4-1574-4D78-A66A-36166111DBF3}" srcOrd="0" destOrd="0" presId="urn:microsoft.com/office/officeart/2018/2/layout/IconCircleList"/>
    <dgm:cxn modelId="{7A638BA8-B9D3-48A3-BEC7-A99A8C33D656}" srcId="{6D027F93-203E-4C0B-8F76-CB69E7F7F374}" destId="{C0CA1E05-1A32-4232-82F0-AD5BA647CAFF}" srcOrd="0" destOrd="0" parTransId="{A8AD55BD-265B-40FE-BBB3-F204281EFC37}" sibTransId="{0D22564B-DDAF-42C8-BD24-4FA473D79118}"/>
    <dgm:cxn modelId="{C97DD9E2-CA3A-4CA8-B0EB-9BB94715BC23}" type="presOf" srcId="{5DAFEA06-803D-4B97-AA4B-794E1D50DF9B}" destId="{9B70BAF7-35B5-4F7E-BE72-DB8DDF699184}" srcOrd="0" destOrd="0" presId="urn:microsoft.com/office/officeart/2018/2/layout/IconCircleList"/>
    <dgm:cxn modelId="{E19E05E5-C108-40E0-937D-69F79D64580D}" type="presOf" srcId="{C0CA1E05-1A32-4232-82F0-AD5BA647CAFF}" destId="{F97CA785-64AA-4311-8E19-34EA2D8EB386}" srcOrd="0" destOrd="0" presId="urn:microsoft.com/office/officeart/2018/2/layout/IconCircleList"/>
    <dgm:cxn modelId="{8040E6EF-3F97-4521-BFD3-15267EBED415}" type="presParOf" srcId="{5B9B1802-1233-47BB-915F-C4C652ED1176}" destId="{300FE26F-944D-44DE-8B93-0512D10A3C8F}" srcOrd="0" destOrd="0" presId="urn:microsoft.com/office/officeart/2018/2/layout/IconCircleList"/>
    <dgm:cxn modelId="{9AEC546D-3500-407E-9C8D-35E02EF3CACA}" type="presParOf" srcId="{300FE26F-944D-44DE-8B93-0512D10A3C8F}" destId="{AB545669-715E-43E4-BDE0-E56CFCB1754D}" srcOrd="0" destOrd="0" presId="urn:microsoft.com/office/officeart/2018/2/layout/IconCircleList"/>
    <dgm:cxn modelId="{32CCEB13-EFB6-465A-82B0-869F44821610}" type="presParOf" srcId="{AB545669-715E-43E4-BDE0-E56CFCB1754D}" destId="{4EF115E9-A847-4679-B475-B8F45870CB56}" srcOrd="0" destOrd="0" presId="urn:microsoft.com/office/officeart/2018/2/layout/IconCircleList"/>
    <dgm:cxn modelId="{CDC20E6F-E2ED-4BA5-BD39-867BE8A03EAA}" type="presParOf" srcId="{AB545669-715E-43E4-BDE0-E56CFCB1754D}" destId="{4FD8839B-C718-4D37-AE4B-313575F8018B}" srcOrd="1" destOrd="0" presId="urn:microsoft.com/office/officeart/2018/2/layout/IconCircleList"/>
    <dgm:cxn modelId="{7569CAF3-9857-4D09-B2F7-EF424F61E250}" type="presParOf" srcId="{AB545669-715E-43E4-BDE0-E56CFCB1754D}" destId="{CD984432-3587-4048-9F12-A3D548ED1BD7}" srcOrd="2" destOrd="0" presId="urn:microsoft.com/office/officeart/2018/2/layout/IconCircleList"/>
    <dgm:cxn modelId="{86C8F9F1-ECB8-4AA9-89F3-77950894754E}" type="presParOf" srcId="{AB545669-715E-43E4-BDE0-E56CFCB1754D}" destId="{F97CA785-64AA-4311-8E19-34EA2D8EB386}" srcOrd="3" destOrd="0" presId="urn:microsoft.com/office/officeart/2018/2/layout/IconCircleList"/>
    <dgm:cxn modelId="{CD3EC2C0-18EA-4860-B6B7-09124FB7A477}" type="presParOf" srcId="{300FE26F-944D-44DE-8B93-0512D10A3C8F}" destId="{7D773E78-3CD4-4451-BBD1-48DE525BEA2D}" srcOrd="1" destOrd="0" presId="urn:microsoft.com/office/officeart/2018/2/layout/IconCircleList"/>
    <dgm:cxn modelId="{FA48DB3E-9BD0-4C45-92EB-7739DEBD85A9}" type="presParOf" srcId="{300FE26F-944D-44DE-8B93-0512D10A3C8F}" destId="{8F0E6E01-1077-4402-AF21-30DDF097E062}" srcOrd="2" destOrd="0" presId="urn:microsoft.com/office/officeart/2018/2/layout/IconCircleList"/>
    <dgm:cxn modelId="{F83E4FEF-4E4C-4424-BF92-70EC9A106A1E}" type="presParOf" srcId="{8F0E6E01-1077-4402-AF21-30DDF097E062}" destId="{B4406DB2-80A8-4E41-8DAC-7F64C614EE9C}" srcOrd="0" destOrd="0" presId="urn:microsoft.com/office/officeart/2018/2/layout/IconCircleList"/>
    <dgm:cxn modelId="{9C25AFAC-235B-4DF9-B661-9F47316298E2}" type="presParOf" srcId="{8F0E6E01-1077-4402-AF21-30DDF097E062}" destId="{4F02B45C-C004-46AA-B455-EB1DD400F971}" srcOrd="1" destOrd="0" presId="urn:microsoft.com/office/officeart/2018/2/layout/IconCircleList"/>
    <dgm:cxn modelId="{1CBCEDA6-5E46-4287-AC84-E32B39791124}" type="presParOf" srcId="{8F0E6E01-1077-4402-AF21-30DDF097E062}" destId="{917915B1-C144-4925-B206-21F5D7FA3BBA}" srcOrd="2" destOrd="0" presId="urn:microsoft.com/office/officeart/2018/2/layout/IconCircleList"/>
    <dgm:cxn modelId="{8635F74A-2025-4FBF-BF47-BE646BCB1F55}" type="presParOf" srcId="{8F0E6E01-1077-4402-AF21-30DDF097E062}" destId="{9B70BAF7-35B5-4F7E-BE72-DB8DDF699184}" srcOrd="3" destOrd="0" presId="urn:microsoft.com/office/officeart/2018/2/layout/IconCircleList"/>
    <dgm:cxn modelId="{ECCD423C-0EF6-4E0B-B63A-1C637367284D}" type="presParOf" srcId="{300FE26F-944D-44DE-8B93-0512D10A3C8F}" destId="{5DC889B5-2322-41D3-9784-7406F76605CD}" srcOrd="3" destOrd="0" presId="urn:microsoft.com/office/officeart/2018/2/layout/IconCircleList"/>
    <dgm:cxn modelId="{E9C15C23-5606-4F20-B28B-0397C54CFE3C}" type="presParOf" srcId="{300FE26F-944D-44DE-8B93-0512D10A3C8F}" destId="{9068EFBA-0189-40AC-924A-F16E9FD7C0B7}" srcOrd="4" destOrd="0" presId="urn:microsoft.com/office/officeart/2018/2/layout/IconCircleList"/>
    <dgm:cxn modelId="{801FAF9D-CF83-41DA-ADED-2B9DFE3CCF10}" type="presParOf" srcId="{9068EFBA-0189-40AC-924A-F16E9FD7C0B7}" destId="{F580BC12-BC89-4076-B465-1DA7CAE23F94}" srcOrd="0" destOrd="0" presId="urn:microsoft.com/office/officeart/2018/2/layout/IconCircleList"/>
    <dgm:cxn modelId="{49A8717C-5342-45F4-B3FC-7384AB566C24}" type="presParOf" srcId="{9068EFBA-0189-40AC-924A-F16E9FD7C0B7}" destId="{9EB614D2-CB68-4493-8294-3C3C895DC34E}" srcOrd="1" destOrd="0" presId="urn:microsoft.com/office/officeart/2018/2/layout/IconCircleList"/>
    <dgm:cxn modelId="{745C3163-4C67-41CA-A7E1-4800F4E3EA66}" type="presParOf" srcId="{9068EFBA-0189-40AC-924A-F16E9FD7C0B7}" destId="{1399513C-731A-443D-B8EA-3B536134EB0A}" srcOrd="2" destOrd="0" presId="urn:microsoft.com/office/officeart/2018/2/layout/IconCircleList"/>
    <dgm:cxn modelId="{2C49A6D9-6D47-4C7D-9921-062173200A7B}" type="presParOf" srcId="{9068EFBA-0189-40AC-924A-F16E9FD7C0B7}" destId="{B62C6EF4-1574-4D78-A66A-36166111DBF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115E9-A847-4679-B475-B8F45870CB56}">
      <dsp:nvSpPr>
        <dsp:cNvPr id="0" name=""/>
        <dsp:cNvSpPr/>
      </dsp:nvSpPr>
      <dsp:spPr>
        <a:xfrm>
          <a:off x="969625" y="438590"/>
          <a:ext cx="584718" cy="5847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8839B-C718-4D37-AE4B-313575F8018B}">
      <dsp:nvSpPr>
        <dsp:cNvPr id="0" name=""/>
        <dsp:cNvSpPr/>
      </dsp:nvSpPr>
      <dsp:spPr>
        <a:xfrm>
          <a:off x="1092416" y="561381"/>
          <a:ext cx="339136" cy="339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CA785-64AA-4311-8E19-34EA2D8EB386}">
      <dsp:nvSpPr>
        <dsp:cNvPr id="0" name=""/>
        <dsp:cNvSpPr/>
      </dsp:nvSpPr>
      <dsp:spPr>
        <a:xfrm>
          <a:off x="1679641" y="438590"/>
          <a:ext cx="1378265" cy="584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Transparency can conflict with privacy.</a:t>
          </a:r>
          <a:endParaRPr lang="en-US" sz="1100" kern="1200"/>
        </a:p>
      </dsp:txBody>
      <dsp:txXfrm>
        <a:off x="1679641" y="438590"/>
        <a:ext cx="1378265" cy="584718"/>
      </dsp:txXfrm>
    </dsp:sp>
    <dsp:sp modelId="{B4406DB2-80A8-4E41-8DAC-7F64C614EE9C}">
      <dsp:nvSpPr>
        <dsp:cNvPr id="0" name=""/>
        <dsp:cNvSpPr/>
      </dsp:nvSpPr>
      <dsp:spPr>
        <a:xfrm>
          <a:off x="3298059" y="438590"/>
          <a:ext cx="584718" cy="5847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2B45C-C004-46AA-B455-EB1DD400F971}">
      <dsp:nvSpPr>
        <dsp:cNvPr id="0" name=""/>
        <dsp:cNvSpPr/>
      </dsp:nvSpPr>
      <dsp:spPr>
        <a:xfrm>
          <a:off x="3420850" y="561381"/>
          <a:ext cx="339136" cy="339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0BAF7-35B5-4F7E-BE72-DB8DDF699184}">
      <dsp:nvSpPr>
        <dsp:cNvPr id="0" name=""/>
        <dsp:cNvSpPr/>
      </dsp:nvSpPr>
      <dsp:spPr>
        <a:xfrm>
          <a:off x="4008075" y="438590"/>
          <a:ext cx="1378265" cy="584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Data protection may reduce model interpretability.</a:t>
          </a:r>
          <a:endParaRPr lang="en-US" sz="1100" kern="1200"/>
        </a:p>
      </dsp:txBody>
      <dsp:txXfrm>
        <a:off x="4008075" y="438590"/>
        <a:ext cx="1378265" cy="584718"/>
      </dsp:txXfrm>
    </dsp:sp>
    <dsp:sp modelId="{F580BC12-BC89-4076-B465-1DA7CAE23F94}">
      <dsp:nvSpPr>
        <dsp:cNvPr id="0" name=""/>
        <dsp:cNvSpPr/>
      </dsp:nvSpPr>
      <dsp:spPr>
        <a:xfrm>
          <a:off x="5626492" y="438590"/>
          <a:ext cx="584718" cy="5847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614D2-CB68-4493-8294-3C3C895DC34E}">
      <dsp:nvSpPr>
        <dsp:cNvPr id="0" name=""/>
        <dsp:cNvSpPr/>
      </dsp:nvSpPr>
      <dsp:spPr>
        <a:xfrm>
          <a:off x="5749283" y="561381"/>
          <a:ext cx="339136" cy="339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C6EF4-1574-4D78-A66A-36166111DBF3}">
      <dsp:nvSpPr>
        <dsp:cNvPr id="0" name=""/>
        <dsp:cNvSpPr/>
      </dsp:nvSpPr>
      <dsp:spPr>
        <a:xfrm>
          <a:off x="6336508" y="438590"/>
          <a:ext cx="1378265" cy="584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No single solution maximizes all responsible AI goals.</a:t>
          </a:r>
          <a:endParaRPr lang="en-US" sz="1100" kern="1200"/>
        </a:p>
      </dsp:txBody>
      <dsp:txXfrm>
        <a:off x="6336508" y="438590"/>
        <a:ext cx="1378265" cy="584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52EB725C-74DA-8F68-C3D5-C8C92C738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8BE035C0-94B7-8B44-0E36-0054BE40E5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04DCD46A-91FA-AEFE-FA40-5B1EB517D1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895D3F95-50CA-5E75-EA8E-CFA8C655F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988AED88-5CDF-FBB9-B6B6-9312833C08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68DE758C-FBAB-E17C-6270-B3064DEDC7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61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C99E08EA-C21D-1346-7121-92D22757C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83D0D241-D89B-5FFA-D14F-1AABA17512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8C999FEE-8929-7A1F-47AC-F99DE9BD7D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2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8E492605-F670-EF3E-BB75-8B88CF908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5B3B4FD4-4E0C-5D79-765A-0468287C2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07AD18AD-3E39-315B-9C94-C2DB31568B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16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E1031F3C-AAA4-08D3-4402-0AB3767A5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70C9128B-DACC-AFEB-3A7D-639BF3A66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8752CE81-6E9F-F52C-2EBC-68464D59E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6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126DE790-F63C-C980-91A7-7AF40B1CE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7531C192-514C-C08F-8C59-6C96D5FB71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07D91972-A779-82B9-58CB-92098EF1B4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02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600DE449-13CF-6960-462B-AEAFC87A9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411EFBFE-4228-7B16-FC2F-A6ACFC9F3E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4298CCF9-EAF9-9072-8D53-39695DED74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54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A1575CEB-63C4-6D30-E9C1-78D389961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78EB7B82-F845-FAB8-D01B-548B4244EA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9702FDFC-BBC6-8FD3-D895-97E2740D2F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06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993EEB7B-063A-6ED2-97E8-7FA25F34C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0B33ED90-BF00-ACA2-BEBC-9DF7F53FDC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E7848AF8-9307-E33E-9065-F53622B60C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title"/>
          </p:nvPr>
        </p:nvSpPr>
        <p:spPr>
          <a:xfrm>
            <a:off x="6096000" y="459580"/>
            <a:ext cx="2514600" cy="66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>
            <a:spLocks noGrp="1"/>
          </p:cNvSpPr>
          <p:nvPr>
            <p:ph type="pic" idx="2"/>
          </p:nvPr>
        </p:nvSpPr>
        <p:spPr>
          <a:xfrm>
            <a:off x="457200" y="459580"/>
            <a:ext cx="5486400" cy="3636169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>
            <a:off x="6096000" y="1200150"/>
            <a:ext cx="25146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57200" y="4762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 rot="5400000">
            <a:off x="3246438" y="-1284287"/>
            <a:ext cx="26511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>
            <a:spLocks noGrp="1"/>
          </p:cNvSpPr>
          <p:nvPr>
            <p:ph type="title"/>
          </p:nvPr>
        </p:nvSpPr>
        <p:spPr>
          <a:xfrm rot="5400000">
            <a:off x="5857724" y="1277143"/>
            <a:ext cx="357981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 rot="5400000">
            <a:off x="1677194" y="-704057"/>
            <a:ext cx="357981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457200" y="154305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>
                <a:solidFill>
                  <a:srgbClr val="006096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722313" y="2477691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cap="none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722313" y="1352550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457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2"/>
          </p:nvPr>
        </p:nvSpPr>
        <p:spPr>
          <a:xfrm>
            <a:off x="4648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457200" y="514350"/>
            <a:ext cx="4040188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457200" y="1288255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3"/>
          </p:nvPr>
        </p:nvSpPr>
        <p:spPr>
          <a:xfrm>
            <a:off x="4645026" y="514350"/>
            <a:ext cx="4041775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4"/>
          </p:nvPr>
        </p:nvSpPr>
        <p:spPr>
          <a:xfrm>
            <a:off x="4645026" y="1288255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32766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457201" y="4381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3575050" y="438151"/>
            <a:ext cx="51117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457201" y="1428750"/>
            <a:ext cx="3008313" cy="266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3563998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94310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doi.org/10.1007/978-3-030-76860-7" TargetMode="External"/><Relationship Id="rId7" Type="http://schemas.openxmlformats.org/officeDocument/2006/relationships/hyperlink" Target="https://github.com/microsoft/responsible-ai-toolbo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rusted-AI/AIF360" TargetMode="External"/><Relationship Id="rId5" Type="http://schemas.openxmlformats.org/officeDocument/2006/relationships/hyperlink" Target="https://developers.google.com/machine-learning/crash-course/fairness/types-of-bias" TargetMode="External"/><Relationship Id="rId4" Type="http://schemas.openxmlformats.org/officeDocument/2006/relationships/hyperlink" Target="https://github.com/aws-samples/aws-machine-learning-university-responsible-a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usted-AI/AIF36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microsoft/responsible-ai-toolbo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C3C01654-F283-75CD-9FD4-767A910A3754}"/>
              </a:ext>
            </a:extLst>
          </p:cNvPr>
          <p:cNvSpPr txBox="1">
            <a:spLocks/>
          </p:cNvSpPr>
          <p:nvPr/>
        </p:nvSpPr>
        <p:spPr>
          <a:xfrm>
            <a:off x="311700" y="1805250"/>
            <a:ext cx="8520600" cy="18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60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SzPts val="990"/>
            </a:pPr>
            <a:r>
              <a:rPr lang="en" sz="3920" b="1">
                <a:solidFill>
                  <a:srgbClr val="4A86E8"/>
                </a:solidFill>
              </a:rPr>
              <a:t> </a:t>
            </a:r>
            <a:r>
              <a:rPr lang="en" b="1">
                <a:solidFill>
                  <a:srgbClr val="4A86E8"/>
                </a:solidFill>
              </a:rPr>
              <a:t>Responsi</a:t>
            </a:r>
            <a:r>
              <a:rPr lang="en-US" b="1">
                <a:solidFill>
                  <a:srgbClr val="4A86E8"/>
                </a:solidFill>
              </a:rPr>
              <a:t>ble AI/ML: Principles and Practices</a:t>
            </a:r>
          </a:p>
          <a:p>
            <a:pPr>
              <a:buSzPts val="990"/>
            </a:pPr>
            <a:r>
              <a:rPr lang="en-US" sz="2000" b="1">
                <a:solidFill>
                  <a:srgbClr val="4A86E8"/>
                </a:solidFill>
              </a:rPr>
              <a:t>Ensuring Fairness, Transparency, and Accountability in AI system</a:t>
            </a:r>
            <a:endParaRPr lang="en-US" sz="2000" b="1" dirty="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28DB116A-3E67-028B-F916-7A4DB1EC6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28;p25">
            <a:extLst>
              <a:ext uri="{FF2B5EF4-FFF2-40B4-BE49-F238E27FC236}">
                <a16:creationId xmlns:a16="http://schemas.microsoft.com/office/drawing/2014/main" id="{949C3040-DDA3-5257-10A9-9009F298AD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b="1" dirty="0">
                <a:solidFill>
                  <a:schemeClr val="accent1"/>
                </a:solidFill>
              </a:rPr>
              <a:t>References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6" name="Google Shape;429;p25">
            <a:extLst>
              <a:ext uri="{FF2B5EF4-FFF2-40B4-BE49-F238E27FC236}">
                <a16:creationId xmlns:a16="http://schemas.microsoft.com/office/drawing/2014/main" id="{FB61BD27-91A9-8874-FE6A-1020720DBBA1}"/>
              </a:ext>
            </a:extLst>
          </p:cNvPr>
          <p:cNvSpPr txBox="1"/>
          <p:nvPr/>
        </p:nvSpPr>
        <p:spPr>
          <a:xfrm>
            <a:off x="223350" y="1205237"/>
            <a:ext cx="86973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Sray Agarwal, Shashin Mishra. 2021. Responsible AI - Implementing Ethical and Unbiased Algorithms. Publisher: Springer Cham. (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https://doi.org/10.1007/978-3-030-76860-7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University, Responsible AI. (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https://github.com/aws-samples/aws-machine-learning-university-responsible-ai</a:t>
            </a:r>
            <a:r>
              <a:rPr lang="en-US" sz="1600" dirty="0"/>
              <a:t>) </a:t>
            </a: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dirty="0">
                <a:solidFill>
                  <a:schemeClr val="dk2"/>
                </a:solidFill>
              </a:rPr>
              <a:t>Google’s ML Crash Course: Types of Bias. </a:t>
            </a:r>
            <a:r>
              <a:rPr lang="en" sz="1600" dirty="0">
                <a:solidFill>
                  <a:schemeClr val="dk2"/>
                </a:solidFill>
              </a:rPr>
              <a:t>(</a:t>
            </a:r>
            <a:r>
              <a:rPr lang="en" sz="1600" dirty="0">
                <a:solidFill>
                  <a:schemeClr val="dk2"/>
                </a:solidFill>
                <a:hlinkClick r:id="rId5"/>
              </a:rPr>
              <a:t>https://developers.google.com/machine-learning/crash-course/fairness/types-of-bias</a:t>
            </a:r>
            <a:r>
              <a:rPr lang="en-US" sz="1600" dirty="0">
                <a:solidFill>
                  <a:schemeClr val="dk2"/>
                </a:solidFill>
              </a:rPr>
              <a:t>) </a:t>
            </a:r>
          </a:p>
          <a:p>
            <a:pPr marL="457200" indent="-330200">
              <a:lnSpc>
                <a:spcPct val="115000"/>
              </a:lnSpc>
              <a:buSzPts val="1600"/>
              <a:buFont typeface="Arial"/>
              <a:buChar char="●"/>
            </a:pPr>
            <a:r>
              <a:rPr lang="en-US" sz="1600" dirty="0">
                <a:solidFill>
                  <a:schemeClr val="dk2"/>
                </a:solidFill>
              </a:rPr>
              <a:t>IBM AI Fairness 360 </a:t>
            </a:r>
            <a:r>
              <a:rPr lang="en-US" sz="1600" dirty="0"/>
              <a:t>(</a:t>
            </a:r>
            <a:r>
              <a:rPr lang="en-US" sz="1600" dirty="0">
                <a:hlinkClick r:id="rId6"/>
              </a:rPr>
              <a:t>https://github.com/Trusted-AI/AIF360</a:t>
            </a:r>
            <a:r>
              <a:rPr lang="en-US" sz="1600" dirty="0"/>
              <a:t>) </a:t>
            </a:r>
          </a:p>
          <a:p>
            <a:pPr marL="457200" indent="-330200">
              <a:lnSpc>
                <a:spcPct val="115000"/>
              </a:lnSpc>
              <a:buSzPts val="1600"/>
              <a:buFont typeface="Arial"/>
              <a:buChar char="●"/>
            </a:pPr>
            <a:r>
              <a:rPr lang="en-US" sz="1600" dirty="0"/>
              <a:t>Microsoft Responsible AI Toolkit (</a:t>
            </a:r>
            <a:r>
              <a:rPr lang="en-US" sz="1600" dirty="0">
                <a:hlinkClick r:id="rId7"/>
              </a:rPr>
              <a:t>https://github.com/microsoft/responsible-ai-toolbox</a:t>
            </a:r>
            <a:r>
              <a:rPr lang="en-US" sz="1600" dirty="0"/>
              <a:t>) 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431;p25">
            <a:extLst>
              <a:ext uri="{FF2B5EF4-FFF2-40B4-BE49-F238E27FC236}">
                <a16:creationId xmlns:a16="http://schemas.microsoft.com/office/drawing/2014/main" id="{CB8DCE90-12D6-A1A4-5B4A-4596666272C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95600" y="200620"/>
            <a:ext cx="607800" cy="60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209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0E880FC0-4A97-D62F-92B0-B689AB994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1;p14">
            <a:extLst>
              <a:ext uri="{FF2B5EF4-FFF2-40B4-BE49-F238E27FC236}">
                <a16:creationId xmlns:a16="http://schemas.microsoft.com/office/drawing/2014/main" id="{CD88EF24-7C0C-4F3B-5B66-5314FB9CA7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37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</a:rPr>
              <a:t>What are the goals of Responsible AI/ML?</a:t>
            </a:r>
            <a:endParaRPr b="1" dirty="0">
              <a:solidFill>
                <a:srgbClr val="4A86E8"/>
              </a:solidFill>
            </a:endParaRPr>
          </a:p>
        </p:txBody>
      </p:sp>
      <p:sp>
        <p:nvSpPr>
          <p:cNvPr id="9" name="Google Shape;65;p14">
            <a:extLst>
              <a:ext uri="{FF2B5EF4-FFF2-40B4-BE49-F238E27FC236}">
                <a16:creationId xmlns:a16="http://schemas.microsoft.com/office/drawing/2014/main" id="{490BAD3A-31FB-4F6B-96C9-A9F0B56E63DC}"/>
              </a:ext>
            </a:extLst>
          </p:cNvPr>
          <p:cNvSpPr txBox="1"/>
          <p:nvPr/>
        </p:nvSpPr>
        <p:spPr>
          <a:xfrm>
            <a:off x="62400" y="4153050"/>
            <a:ext cx="9019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(Agarwal and Mishra, 2021, https://</a:t>
            </a:r>
            <a:r>
              <a:rPr lang="en" sz="1200" dirty="0" err="1">
                <a:solidFill>
                  <a:schemeClr val="dk2"/>
                </a:solidFill>
              </a:rPr>
              <a:t>doi.org</a:t>
            </a:r>
            <a:r>
              <a:rPr lang="en" sz="1200" dirty="0">
                <a:solidFill>
                  <a:schemeClr val="dk2"/>
                </a:solidFill>
              </a:rPr>
              <a:t>/10.1007/978-3-030-76860-7)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2" name="Google Shape;64;p14">
            <a:extLst>
              <a:ext uri="{FF2B5EF4-FFF2-40B4-BE49-F238E27FC236}">
                <a16:creationId xmlns:a16="http://schemas.microsoft.com/office/drawing/2014/main" id="{B6B6D823-8A19-3163-2463-DCE046D13FFC}"/>
              </a:ext>
            </a:extLst>
          </p:cNvPr>
          <p:cNvSpPr txBox="1"/>
          <p:nvPr/>
        </p:nvSpPr>
        <p:spPr>
          <a:xfrm>
            <a:off x="419400" y="671550"/>
            <a:ext cx="8305200" cy="326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Reward merit </a:t>
            </a:r>
            <a:r>
              <a:rPr lang="en-US" sz="2000" dirty="0">
                <a:solidFill>
                  <a:schemeClr val="tx1"/>
                </a:solidFill>
              </a:rPr>
              <a:t>- Recognize and incentivize user achievements fairly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Eliminate bias </a:t>
            </a:r>
            <a:r>
              <a:rPr lang="en-US" sz="2000" dirty="0">
                <a:solidFill>
                  <a:schemeClr val="tx1"/>
                </a:solidFill>
              </a:rPr>
              <a:t>- Never penalize users for inherent attributes beyond their control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Future-proof fairness </a:t>
            </a:r>
            <a:r>
              <a:rPr lang="en-US" sz="2000" dirty="0">
                <a:solidFill>
                  <a:schemeClr val="tx1"/>
                </a:solidFill>
              </a:rPr>
              <a:t>- Maintain rigorous anti-bias standards as systems evolve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Enable equity </a:t>
            </a:r>
            <a:r>
              <a:rPr lang="en-US" sz="2000" dirty="0">
                <a:solidFill>
                  <a:schemeClr val="tx1"/>
                </a:solidFill>
              </a:rPr>
              <a:t>- Support affirmative measures to redress historical disadvantages</a:t>
            </a:r>
          </a:p>
        </p:txBody>
      </p:sp>
    </p:spTree>
    <p:extLst>
      <p:ext uri="{BB962C8B-B14F-4D97-AF65-F5344CB8AC3E}">
        <p14:creationId xmlns:p14="http://schemas.microsoft.com/office/powerpoint/2010/main" val="385534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3CF5B801-9EFA-FB2D-637A-401470F0B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5">
            <a:extLst>
              <a:ext uri="{FF2B5EF4-FFF2-40B4-BE49-F238E27FC236}">
                <a16:creationId xmlns:a16="http://schemas.microsoft.com/office/drawing/2014/main" id="{73C20812-6663-E2B2-DA94-38FEE17282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37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</a:rPr>
              <a:t>Core Facets of Responsible AI/ML</a:t>
            </a:r>
            <a:endParaRPr b="1" dirty="0">
              <a:solidFill>
                <a:srgbClr val="4A86E8"/>
              </a:solidFill>
            </a:endParaRPr>
          </a:p>
        </p:txBody>
      </p:sp>
      <p:sp>
        <p:nvSpPr>
          <p:cNvPr id="6" name="Google Shape;74;p15">
            <a:extLst>
              <a:ext uri="{FF2B5EF4-FFF2-40B4-BE49-F238E27FC236}">
                <a16:creationId xmlns:a16="http://schemas.microsoft.com/office/drawing/2014/main" id="{4B66746B-3327-73EE-918F-E5AAD2347438}"/>
              </a:ext>
            </a:extLst>
          </p:cNvPr>
          <p:cNvSpPr txBox="1"/>
          <p:nvPr/>
        </p:nvSpPr>
        <p:spPr>
          <a:xfrm>
            <a:off x="0" y="4153050"/>
            <a:ext cx="9019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(https://</a:t>
            </a:r>
            <a:r>
              <a:rPr lang="en" sz="1200" dirty="0" err="1">
                <a:solidFill>
                  <a:schemeClr val="dk2"/>
                </a:solidFill>
              </a:rPr>
              <a:t>github.com</a:t>
            </a:r>
            <a:r>
              <a:rPr lang="en" sz="1200" dirty="0">
                <a:solidFill>
                  <a:schemeClr val="dk2"/>
                </a:solidFill>
              </a:rPr>
              <a:t>/</a:t>
            </a:r>
            <a:r>
              <a:rPr lang="en" sz="1200" dirty="0" err="1">
                <a:solidFill>
                  <a:schemeClr val="dk2"/>
                </a:solidFill>
              </a:rPr>
              <a:t>aws</a:t>
            </a:r>
            <a:r>
              <a:rPr lang="en" sz="1200" dirty="0">
                <a:solidFill>
                  <a:schemeClr val="dk2"/>
                </a:solidFill>
              </a:rPr>
              <a:t>-samples/</a:t>
            </a:r>
            <a:r>
              <a:rPr lang="en" sz="1200" dirty="0" err="1">
                <a:solidFill>
                  <a:schemeClr val="dk2"/>
                </a:solidFill>
              </a:rPr>
              <a:t>aws</a:t>
            </a:r>
            <a:r>
              <a:rPr lang="en" sz="1200" dirty="0">
                <a:solidFill>
                  <a:schemeClr val="dk2"/>
                </a:solidFill>
              </a:rPr>
              <a:t>-machine-learning-university-responsible-ai)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EB000-3CB3-DFA4-24A1-2FCEFE207093}"/>
              </a:ext>
            </a:extLst>
          </p:cNvPr>
          <p:cNvSpPr txBox="1"/>
          <p:nvPr/>
        </p:nvSpPr>
        <p:spPr>
          <a:xfrm>
            <a:off x="311700" y="671550"/>
            <a:ext cx="8659580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Privacy &amp; Security</a:t>
            </a:r>
            <a:r>
              <a:rPr lang="en-US" sz="2000" dirty="0"/>
              <a:t> – Respect data privacy, legal compliance, and secure storage.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Fairness</a:t>
            </a:r>
            <a:r>
              <a:rPr lang="en-US" sz="2000" dirty="0"/>
              <a:t> – Avoid harmful disparities across populations.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Explainability</a:t>
            </a:r>
            <a:r>
              <a:rPr lang="en-US" sz="2000" dirty="0"/>
              <a:t> – Make model decisions understandable.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Robustness</a:t>
            </a:r>
            <a:r>
              <a:rPr lang="en-US" sz="2000" dirty="0"/>
              <a:t> – Resist adversarial or misleading inputs.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Transparency</a:t>
            </a:r>
            <a:r>
              <a:rPr lang="en-US" sz="2000" dirty="0"/>
              <a:t> – Enable informed user decisions.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Governance</a:t>
            </a:r>
            <a:r>
              <a:rPr lang="en-US" sz="2000" dirty="0"/>
              <a:t> – Ensure responsible practices are enforced.</a:t>
            </a:r>
          </a:p>
        </p:txBody>
      </p:sp>
    </p:spTree>
    <p:extLst>
      <p:ext uri="{BB962C8B-B14F-4D97-AF65-F5344CB8AC3E}">
        <p14:creationId xmlns:p14="http://schemas.microsoft.com/office/powerpoint/2010/main" val="205275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11E02680-6944-7157-A39C-BF0A0D206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9;p16">
            <a:extLst>
              <a:ext uri="{FF2B5EF4-FFF2-40B4-BE49-F238E27FC236}">
                <a16:creationId xmlns:a16="http://schemas.microsoft.com/office/drawing/2014/main" id="{D61821FB-29EC-47D6-9F30-F80C97285E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37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Tradeoffs in Responsible AI/ML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" name="Google Shape;82;p16">
            <a:extLst>
              <a:ext uri="{FF2B5EF4-FFF2-40B4-BE49-F238E27FC236}">
                <a16:creationId xmlns:a16="http://schemas.microsoft.com/office/drawing/2014/main" id="{640AB03E-0981-8D1E-B7C4-A847524D542A}"/>
              </a:ext>
            </a:extLst>
          </p:cNvPr>
          <p:cNvSpPr txBox="1"/>
          <p:nvPr/>
        </p:nvSpPr>
        <p:spPr>
          <a:xfrm>
            <a:off x="62400" y="4077613"/>
            <a:ext cx="9019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(https://</a:t>
            </a:r>
            <a:r>
              <a:rPr lang="en" sz="1200" dirty="0" err="1">
                <a:solidFill>
                  <a:schemeClr val="dk2"/>
                </a:solidFill>
              </a:rPr>
              <a:t>github.com</a:t>
            </a:r>
            <a:r>
              <a:rPr lang="en" sz="1200" dirty="0">
                <a:solidFill>
                  <a:schemeClr val="dk2"/>
                </a:solidFill>
              </a:rPr>
              <a:t>/</a:t>
            </a:r>
            <a:r>
              <a:rPr lang="en" sz="1200" dirty="0" err="1">
                <a:solidFill>
                  <a:schemeClr val="dk2"/>
                </a:solidFill>
              </a:rPr>
              <a:t>aws</a:t>
            </a:r>
            <a:r>
              <a:rPr lang="en" sz="1200" dirty="0">
                <a:solidFill>
                  <a:schemeClr val="dk2"/>
                </a:solidFill>
              </a:rPr>
              <a:t>-samples/</a:t>
            </a:r>
            <a:r>
              <a:rPr lang="en" sz="1200" dirty="0" err="1">
                <a:solidFill>
                  <a:schemeClr val="dk2"/>
                </a:solidFill>
              </a:rPr>
              <a:t>aws</a:t>
            </a:r>
            <a:r>
              <a:rPr lang="en" sz="1200" dirty="0">
                <a:solidFill>
                  <a:schemeClr val="dk2"/>
                </a:solidFill>
              </a:rPr>
              <a:t>-machine-learning-university-responsible-ai)</a:t>
            </a:r>
            <a:endParaRPr sz="1200" dirty="0">
              <a:solidFill>
                <a:schemeClr val="dk2"/>
              </a:solidFill>
            </a:endParaRPr>
          </a:p>
        </p:txBody>
      </p:sp>
      <p:pic>
        <p:nvPicPr>
          <p:cNvPr id="7" name="Google Shape;83;p16" descr="A diagram of a software model&#10;&#10;AI-generated content may be incorrect.">
            <a:extLst>
              <a:ext uri="{FF2B5EF4-FFF2-40B4-BE49-F238E27FC236}">
                <a16:creationId xmlns:a16="http://schemas.microsoft.com/office/drawing/2014/main" id="{F8958552-7E9D-75EB-E8D7-D70562DA6B0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450" y="671550"/>
            <a:ext cx="4354051" cy="1968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Google Shape;84;p16">
            <a:extLst>
              <a:ext uri="{FF2B5EF4-FFF2-40B4-BE49-F238E27FC236}">
                <a16:creationId xmlns:a16="http://schemas.microsoft.com/office/drawing/2014/main" id="{8308B98F-1C36-2BF7-A1B8-1DF0B4A6AA4D}"/>
              </a:ext>
            </a:extLst>
          </p:cNvPr>
          <p:cNvGraphicFramePr/>
          <p:nvPr/>
        </p:nvGraphicFramePr>
        <p:xfrm>
          <a:off x="313275" y="2775163"/>
          <a:ext cx="8684400" cy="146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189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C690CF78-5B41-97E8-2643-F8E585FB3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9;p16">
            <a:extLst>
              <a:ext uri="{FF2B5EF4-FFF2-40B4-BE49-F238E27FC236}">
                <a16:creationId xmlns:a16="http://schemas.microsoft.com/office/drawing/2014/main" id="{FC127531-7DA4-C6E4-534D-3DB72B40D2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37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4A86E8"/>
                </a:solidFill>
              </a:rPr>
              <a:t>Common Biases in AI/ML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9" name="Google Shape;123;p21">
            <a:extLst>
              <a:ext uri="{FF2B5EF4-FFF2-40B4-BE49-F238E27FC236}">
                <a16:creationId xmlns:a16="http://schemas.microsoft.com/office/drawing/2014/main" id="{D2A29CFE-8C3F-3654-8252-3C642F449C1A}"/>
              </a:ext>
            </a:extLst>
          </p:cNvPr>
          <p:cNvSpPr txBox="1"/>
          <p:nvPr/>
        </p:nvSpPr>
        <p:spPr>
          <a:xfrm>
            <a:off x="62400" y="4227040"/>
            <a:ext cx="9019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(https://</a:t>
            </a:r>
            <a:r>
              <a:rPr lang="en" sz="1200" dirty="0" err="1">
                <a:solidFill>
                  <a:schemeClr val="dk2"/>
                </a:solidFill>
              </a:rPr>
              <a:t>developers.google.com</a:t>
            </a:r>
            <a:r>
              <a:rPr lang="en" sz="1200" dirty="0">
                <a:solidFill>
                  <a:schemeClr val="dk2"/>
                </a:solidFill>
              </a:rPr>
              <a:t>/machine-learning/crash-course/fairness/types-of-bias)</a:t>
            </a:r>
            <a:endParaRPr sz="1200" dirty="0">
              <a:solidFill>
                <a:schemeClr val="dk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1F9D8-DA7D-13C6-CDDB-5CDF20210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500828"/>
            <a:ext cx="6797040" cy="360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44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8E510D0A-52F5-0D91-0C15-ACCD5A43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9;p16">
            <a:extLst>
              <a:ext uri="{FF2B5EF4-FFF2-40B4-BE49-F238E27FC236}">
                <a16:creationId xmlns:a16="http://schemas.microsoft.com/office/drawing/2014/main" id="{3954E86A-D3F1-8AF7-E6A1-2929052652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37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4A86E8"/>
                </a:solidFill>
              </a:rPr>
              <a:t>Fairness in the ML Lifecycle</a:t>
            </a:r>
            <a:endParaRPr lang="en-US" dirty="0">
              <a:solidFill>
                <a:srgbClr val="4A86E8"/>
              </a:solidFill>
            </a:endParaRPr>
          </a:p>
        </p:txBody>
      </p:sp>
      <p:pic>
        <p:nvPicPr>
          <p:cNvPr id="7" name="Google Shape;155;p25" descr="A diagram of data algorithm&#10;&#10;AI-generated content may be incorrect.">
            <a:extLst>
              <a:ext uri="{FF2B5EF4-FFF2-40B4-BE49-F238E27FC236}">
                <a16:creationId xmlns:a16="http://schemas.microsoft.com/office/drawing/2014/main" id="{A9AE06C5-0922-D56A-C315-1BE7764E58F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496" y="1414788"/>
            <a:ext cx="4366804" cy="26258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54;p25">
            <a:extLst>
              <a:ext uri="{FF2B5EF4-FFF2-40B4-BE49-F238E27FC236}">
                <a16:creationId xmlns:a16="http://schemas.microsoft.com/office/drawing/2014/main" id="{22A0E725-5AE4-A8A6-5A3F-B5E126D7F130}"/>
              </a:ext>
            </a:extLst>
          </p:cNvPr>
          <p:cNvSpPr txBox="1"/>
          <p:nvPr/>
        </p:nvSpPr>
        <p:spPr>
          <a:xfrm>
            <a:off x="0" y="4220043"/>
            <a:ext cx="9019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(https://</a:t>
            </a:r>
            <a:r>
              <a:rPr lang="en" sz="1200" dirty="0" err="1">
                <a:solidFill>
                  <a:schemeClr val="dk2"/>
                </a:solidFill>
              </a:rPr>
              <a:t>github.com</a:t>
            </a:r>
            <a:r>
              <a:rPr lang="en" sz="1200" dirty="0">
                <a:solidFill>
                  <a:schemeClr val="dk2"/>
                </a:solidFill>
              </a:rPr>
              <a:t>/</a:t>
            </a:r>
            <a:r>
              <a:rPr lang="en" sz="1200" dirty="0" err="1">
                <a:solidFill>
                  <a:schemeClr val="dk2"/>
                </a:solidFill>
              </a:rPr>
              <a:t>aws</a:t>
            </a:r>
            <a:r>
              <a:rPr lang="en" sz="1200" dirty="0">
                <a:solidFill>
                  <a:schemeClr val="dk2"/>
                </a:solidFill>
              </a:rPr>
              <a:t>-samples/</a:t>
            </a:r>
            <a:r>
              <a:rPr lang="en" sz="1200" dirty="0" err="1">
                <a:solidFill>
                  <a:schemeClr val="dk2"/>
                </a:solidFill>
              </a:rPr>
              <a:t>aws</a:t>
            </a:r>
            <a:r>
              <a:rPr lang="en" sz="1200" dirty="0">
                <a:solidFill>
                  <a:schemeClr val="dk2"/>
                </a:solidFill>
              </a:rPr>
              <a:t>-machine-learning-university-responsible-ai)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EA79D-5BB7-2220-AA2A-FCAC6E5A6FF2}"/>
              </a:ext>
            </a:extLst>
          </p:cNvPr>
          <p:cNvSpPr txBox="1"/>
          <p:nvPr/>
        </p:nvSpPr>
        <p:spPr>
          <a:xfrm>
            <a:off x="311700" y="904241"/>
            <a:ext cx="5306780" cy="2805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/>
              <a:t>Fairness must be embedded at every stage: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Problem formulation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preparation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Algorithm selection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Model training/evaluation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Deployment and interaction</a:t>
            </a:r>
          </a:p>
        </p:txBody>
      </p:sp>
    </p:spTree>
    <p:extLst>
      <p:ext uri="{BB962C8B-B14F-4D97-AF65-F5344CB8AC3E}">
        <p14:creationId xmlns:p14="http://schemas.microsoft.com/office/powerpoint/2010/main" val="192563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105A2B09-E99D-BF3D-8A7B-042CD6828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0;p44">
            <a:extLst>
              <a:ext uri="{FF2B5EF4-FFF2-40B4-BE49-F238E27FC236}">
                <a16:creationId xmlns:a16="http://schemas.microsoft.com/office/drawing/2014/main" id="{370C5B41-1B79-B09F-8C79-E024037402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37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 b="1" dirty="0">
                <a:solidFill>
                  <a:srgbClr val="4A86E8"/>
                </a:solidFill>
              </a:rPr>
              <a:t>Fairness Metrics</a:t>
            </a:r>
            <a:endParaRPr sz="2320" b="1" dirty="0">
              <a:solidFill>
                <a:srgbClr val="4A86E8"/>
              </a:solidFill>
            </a:endParaRPr>
          </a:p>
        </p:txBody>
      </p:sp>
      <p:sp>
        <p:nvSpPr>
          <p:cNvPr id="8" name="Google Shape;324;p44">
            <a:extLst>
              <a:ext uri="{FF2B5EF4-FFF2-40B4-BE49-F238E27FC236}">
                <a16:creationId xmlns:a16="http://schemas.microsoft.com/office/drawing/2014/main" id="{39381F98-F195-163D-C419-D47AD89C05EE}"/>
              </a:ext>
            </a:extLst>
          </p:cNvPr>
          <p:cNvSpPr txBox="1"/>
          <p:nvPr/>
        </p:nvSpPr>
        <p:spPr>
          <a:xfrm>
            <a:off x="62400" y="4248723"/>
            <a:ext cx="9019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(Agarwal and Mishra, 2021, https://doi.org/10.1007/978-3-030-76860-7)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DE0F8-90B3-AA5D-7AE3-AF16F41F9259}"/>
              </a:ext>
            </a:extLst>
          </p:cNvPr>
          <p:cNvSpPr txBox="1"/>
          <p:nvPr/>
        </p:nvSpPr>
        <p:spPr>
          <a:xfrm>
            <a:off x="311700" y="777578"/>
            <a:ext cx="5875740" cy="3370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Equal Opportunity</a:t>
            </a:r>
            <a:r>
              <a:rPr lang="en-US" sz="1600" dirty="0"/>
              <a:t>: Equal false negative rates (FNR) across groups.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Predictive Equality</a:t>
            </a:r>
            <a:r>
              <a:rPr lang="en-US" sz="1600" dirty="0"/>
              <a:t>: Equal false positive rates (FPR).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Equalized Odds</a:t>
            </a:r>
            <a:r>
              <a:rPr lang="en-US" sz="1600" dirty="0"/>
              <a:t>: Equal FPR and TPR across groups.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Predictive Parity</a:t>
            </a:r>
            <a:r>
              <a:rPr lang="en-US" sz="1600" dirty="0"/>
              <a:t>: Equal precision (PPV).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Demographic Parity</a:t>
            </a:r>
            <a:r>
              <a:rPr lang="en-US" sz="1600" dirty="0"/>
              <a:t>: Group membership should not affect outcomes.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Average Odds Difference</a:t>
            </a:r>
            <a:r>
              <a:rPr lang="en-US" sz="1600" dirty="0"/>
              <a:t>: Combines FPR and TPR differences between groups.</a:t>
            </a:r>
          </a:p>
        </p:txBody>
      </p:sp>
      <p:pic>
        <p:nvPicPr>
          <p:cNvPr id="10" name="Google Shape;306;p42">
            <a:extLst>
              <a:ext uri="{FF2B5EF4-FFF2-40B4-BE49-F238E27FC236}">
                <a16:creationId xmlns:a16="http://schemas.microsoft.com/office/drawing/2014/main" id="{AB4A0386-080A-C9B9-99B9-5E98E24D52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520" y="1278161"/>
            <a:ext cx="2944089" cy="2031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163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9EEB025E-2556-C3D1-DD9E-4D0F0DEAC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5;p53">
            <a:extLst>
              <a:ext uri="{FF2B5EF4-FFF2-40B4-BE49-F238E27FC236}">
                <a16:creationId xmlns:a16="http://schemas.microsoft.com/office/drawing/2014/main" id="{7FD61AFF-9EA5-3CF1-30E9-896A1E882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37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320" b="1" dirty="0">
                <a:solidFill>
                  <a:srgbClr val="4A86E8"/>
                </a:solidFill>
              </a:rPr>
              <a:t>Bias Mitigation Techniques</a:t>
            </a:r>
            <a:endParaRPr sz="2320" b="1" dirty="0">
              <a:solidFill>
                <a:srgbClr val="4A86E8"/>
              </a:solidFill>
            </a:endParaRPr>
          </a:p>
        </p:txBody>
      </p:sp>
      <p:sp>
        <p:nvSpPr>
          <p:cNvPr id="6" name="Google Shape;409;p53">
            <a:extLst>
              <a:ext uri="{FF2B5EF4-FFF2-40B4-BE49-F238E27FC236}">
                <a16:creationId xmlns:a16="http://schemas.microsoft.com/office/drawing/2014/main" id="{18957866-4A0F-0B7B-77E6-6A7B250994F1}"/>
              </a:ext>
            </a:extLst>
          </p:cNvPr>
          <p:cNvSpPr txBox="1"/>
          <p:nvPr/>
        </p:nvSpPr>
        <p:spPr>
          <a:xfrm>
            <a:off x="62400" y="4233851"/>
            <a:ext cx="90192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</a:rPr>
              <a:t>(Agarwal and Mishra, 2021, https://</a:t>
            </a:r>
            <a:r>
              <a:rPr lang="en" sz="1200" dirty="0" err="1">
                <a:solidFill>
                  <a:schemeClr val="dk2"/>
                </a:solidFill>
              </a:rPr>
              <a:t>doi.org</a:t>
            </a:r>
            <a:r>
              <a:rPr lang="en" sz="1200" dirty="0">
                <a:solidFill>
                  <a:schemeClr val="dk2"/>
                </a:solidFill>
              </a:rPr>
              <a:t>/10.1007/978-3-030-76860-7)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F0DA3-D469-B7ED-A723-41327DB6F47F}"/>
              </a:ext>
            </a:extLst>
          </p:cNvPr>
          <p:cNvSpPr txBox="1"/>
          <p:nvPr/>
        </p:nvSpPr>
        <p:spPr>
          <a:xfrm>
            <a:off x="311700" y="459382"/>
            <a:ext cx="8110940" cy="3739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/>
              <a:t>Reweighting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Adjust data weights to balance representation.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Easy to apply and model-agnostic.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dirty="0"/>
              <a:t>Additive Counterfactual Fairness (ACF)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Removes discriminatory influence of protected attributes.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Handles multiple protected features without losing interpretability.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dirty="0"/>
              <a:t>Reject Option Classifier (ROC)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Abstains from uncertain predictions.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Useful in high-risk scenarios (e.g., medical).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Quote</a:t>
            </a:r>
            <a:r>
              <a:rPr lang="en-US" sz="1600" dirty="0"/>
              <a:t>: "Reweighting data can reduce bias without altering the dataset itself."</a:t>
            </a:r>
          </a:p>
        </p:txBody>
      </p:sp>
    </p:spTree>
    <p:extLst>
      <p:ext uri="{BB962C8B-B14F-4D97-AF65-F5344CB8AC3E}">
        <p14:creationId xmlns:p14="http://schemas.microsoft.com/office/powerpoint/2010/main" val="428542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194B1C66-26FE-4DCF-CA72-C111603EA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94;p63">
            <a:extLst>
              <a:ext uri="{FF2B5EF4-FFF2-40B4-BE49-F238E27FC236}">
                <a16:creationId xmlns:a16="http://schemas.microsoft.com/office/drawing/2014/main" id="{7B773CC0-A156-5A17-068D-9D12D82A6F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37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 b="1" dirty="0">
                <a:solidFill>
                  <a:srgbClr val="4A86E8"/>
                </a:solidFill>
              </a:rPr>
              <a:t>Responsible AI Tools</a:t>
            </a:r>
            <a:endParaRPr sz="2320" b="1" dirty="0">
              <a:solidFill>
                <a:srgbClr val="4A86E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78510-DE6E-CB24-0B8E-3795A73D35CC}"/>
              </a:ext>
            </a:extLst>
          </p:cNvPr>
          <p:cNvSpPr txBox="1"/>
          <p:nvPr/>
        </p:nvSpPr>
        <p:spPr>
          <a:xfrm>
            <a:off x="458100" y="671550"/>
            <a:ext cx="8374200" cy="3739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/>
              <a:t>IBM AI Fairness 360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Open-source fairness toolkit.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Includes bias detection and mitigation methods like reweighting, adversarial debiasing, etc.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dirty="0">
                <a:hlinkClick r:id="rId3"/>
              </a:rPr>
              <a:t>https://github.com/Trusted-AI/AIF360</a:t>
            </a:r>
            <a:r>
              <a:rPr lang="en-US" sz="1600" dirty="0"/>
              <a:t>) 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1" dirty="0"/>
              <a:t>Microsoft Responsible AI Toolkit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Offers fairness, explainability, and privacy tools.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Supports LIME, SHAP, and differential privacy.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dirty="0">
                <a:hlinkClick r:id="rId4"/>
              </a:rPr>
              <a:t>https://github.com/microsoft/responsible-ai-toolbox</a:t>
            </a:r>
            <a:r>
              <a:rPr lang="en-US" sz="1600" dirty="0"/>
              <a:t>)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Call to Action: "Explore these tools to audit your models for fairness gaps."</a:t>
            </a:r>
          </a:p>
        </p:txBody>
      </p:sp>
    </p:spTree>
    <p:extLst>
      <p:ext uri="{BB962C8B-B14F-4D97-AF65-F5344CB8AC3E}">
        <p14:creationId xmlns:p14="http://schemas.microsoft.com/office/powerpoint/2010/main" val="104242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618</Words>
  <Application>Microsoft Macintosh PowerPoint</Application>
  <PresentationFormat>On-screen Show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Helvetica Neue</vt:lpstr>
      <vt:lpstr>Office Theme</vt:lpstr>
      <vt:lpstr>PowerPoint Presentation</vt:lpstr>
      <vt:lpstr>What are the goals of Responsible AI/ML?</vt:lpstr>
      <vt:lpstr>Core Facets of Responsible AI/ML</vt:lpstr>
      <vt:lpstr>Tradeoffs in Responsible AI/ML</vt:lpstr>
      <vt:lpstr>Common Biases in AI/ML</vt:lpstr>
      <vt:lpstr>Fairness in the ML Lifecycle</vt:lpstr>
      <vt:lpstr>Fairness Metrics</vt:lpstr>
      <vt:lpstr>Bias Mitigation Techniques</vt:lpstr>
      <vt:lpstr>Responsible AI Tools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Gail Armstrong</dc:creator>
  <cp:lastModifiedBy>Chen, Chuming</cp:lastModifiedBy>
  <cp:revision>67</cp:revision>
  <dcterms:created xsi:type="dcterms:W3CDTF">2014-12-16T17:00:44Z</dcterms:created>
  <dcterms:modified xsi:type="dcterms:W3CDTF">2025-04-14T17:56:23Z</dcterms:modified>
</cp:coreProperties>
</file>