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0fbf5b7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0fbf5b7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9a121413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9a12141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9a121413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9a12141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9a121413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a9a12141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9a121413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9a12141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9a121413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9a12141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9a121413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9a12141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ec10044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ec100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bec100447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bec1004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bec10044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bec1004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bec100447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bec1004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a9a1211f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a9a1211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ec100447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ec1004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bec100447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bec1004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bec100447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bec10044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ec100447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ec10044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9a1211f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9a1211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9a1211fb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a9a1211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a9a121413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a9a1214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9a121413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9a1214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a9a121413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a9a1214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a9a121413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a9a1214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9a121413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9a12141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hyperlink" Target="https://github.com/FAIRMetrics/Metric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hyperlink" Target="https://github.com/FAIRMetrics/Metrics/blob/master/MaturityIndicators/Gen2/Gen2_MI_F1A.md" TargetMode="External"/><Relationship Id="rId9" Type="http://schemas.openxmlformats.org/officeDocument/2006/relationships/hyperlink" Target="https://github.com/FAIRMetrics/Metrics/blob/master/MaturityIndicators/Gen2/Gen2_MI_F4.md" TargetMode="External"/><Relationship Id="rId5" Type="http://schemas.openxmlformats.org/officeDocument/2006/relationships/hyperlink" Target="https://github.com/FAIRMetrics/Metrics/blob/master/MaturityIndicators/Gen2/Gen2_MI_F1B.md" TargetMode="External"/><Relationship Id="rId6" Type="http://schemas.openxmlformats.org/officeDocument/2006/relationships/hyperlink" Target="https://github.com/FAIRMetrics/Metrics/blob/master/MaturityIndicators/Gen2/Gen2_MI_F2A.md" TargetMode="External"/><Relationship Id="rId7" Type="http://schemas.openxmlformats.org/officeDocument/2006/relationships/hyperlink" Target="https://github.com/FAIRMetrics/Metrics/blob/master/MaturityIndicators/Gen2/Gen2_MI_F2B.md" TargetMode="External"/><Relationship Id="rId8" Type="http://schemas.openxmlformats.org/officeDocument/2006/relationships/hyperlink" Target="https://github.com/FAIRMetrics/Metrics/blob/master/MaturityIndicators/Gen2/Gen2_MI_F3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github.com/FAIRMetrics/Metrics/blob/master/MaturityIndicators/Gen2/Gen2_MI_A1.1.md" TargetMode="External"/><Relationship Id="rId5" Type="http://schemas.openxmlformats.org/officeDocument/2006/relationships/hyperlink" Target="https://github.com/FAIRMetrics/Metrics/blob/master/MaturityIndicators/Gen2/Gen2_MI_A1.2.md" TargetMode="External"/><Relationship Id="rId6" Type="http://schemas.openxmlformats.org/officeDocument/2006/relationships/hyperlink" Target="https://github.com/FAIRMetrics/Metrics/blob/master/MaturityIndicators/Gen2/Gen2_MI_A2.m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hyperlink" Target="https://github.com/FAIRMetrics/Metrics/blob/master/MaturityIndicators/Gen2/Gen2_MI_I1A.md" TargetMode="External"/><Relationship Id="rId5" Type="http://schemas.openxmlformats.org/officeDocument/2006/relationships/hyperlink" Target="https://github.com/FAIRMetrics/Metrics/blob/master/MaturityIndicators/Gen2/Gen2_MI_I1B.md" TargetMode="External"/><Relationship Id="rId6" Type="http://schemas.openxmlformats.org/officeDocument/2006/relationships/hyperlink" Target="https://github.com/FAIRMetrics/Metrics/blob/master/MaturityIndicators/Gen2/Gen2_MI_I2A.md" TargetMode="External"/><Relationship Id="rId7" Type="http://schemas.openxmlformats.org/officeDocument/2006/relationships/hyperlink" Target="https://github.com/FAIRMetrics/Metrics/blob/master/MaturityIndicators/Gen2/Gen2_MI_I2B.md" TargetMode="External"/><Relationship Id="rId8" Type="http://schemas.openxmlformats.org/officeDocument/2006/relationships/hyperlink" Target="https://github.com/FAIRMetrics/Metrics/blob/master/MaturityIndicators/Gen2/Gen2_MI_I3.m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hyperlink" Target="https://github.com/FAIRMetrics/Metrics/blob/master/MaturityIndicators/Gen2/Gen2_MI_R1.1.md" TargetMode="External"/><Relationship Id="rId5" Type="http://schemas.openxmlformats.org/officeDocument/2006/relationships/hyperlink" Target="https://github.com/FAIRMetrics/Metrics/blob/master/MaturityIndicators/Gen1/FM_R1.2.md" TargetMode="External"/><Relationship Id="rId6" Type="http://schemas.openxmlformats.org/officeDocument/2006/relationships/hyperlink" Target="https://github.com/FAIRMetrics/Metrics/blob/master/MaturityIndicators/Gen1/FM_R1.3.m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hyperlink" Target="https://fairsharing.github.io/FAIR-Evaluator-FrontEn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20">
                <a:solidFill>
                  <a:srgbClr val="4A86E8"/>
                </a:solidFill>
              </a:rPr>
              <a:t> Overview of the</a:t>
            </a:r>
            <a:endParaRPr b="1" sz="392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920">
                <a:solidFill>
                  <a:srgbClr val="4A86E8"/>
                </a:solidFill>
              </a:rPr>
              <a:t> FAIR Data Principles</a:t>
            </a:r>
            <a:endParaRPr b="1" sz="392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20">
              <a:solidFill>
                <a:srgbClr val="4A86E8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Individuals are responsible for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data available in the free and open resource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Or, for storing sensitive/private data with the proper protocols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Keeping metadata, even if primary data can no longer be stored</a:t>
            </a:r>
            <a:endParaRPr sz="2100">
              <a:solidFill>
                <a:schemeClr val="dk2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Metadata is often valuable on its own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Usually smaller and cheaper to store</a:t>
            </a:r>
            <a:endParaRPr sz="19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custom scripts available in a public repository like GitHub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Provide submitted manuscripts as pre-prints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80325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I2. (Meta)data use vocabularies that follow FAIR principles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I3. (Meta)data include qualified references to other (meta)data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943925"/>
            <a:ext cx="87177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Storing (meta)data in standard formats</a:t>
            </a:r>
            <a:endParaRPr sz="19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If using proprietary software, export your data in a standard format that can be opened by other programs</a:t>
            </a:r>
            <a:endParaRPr sz="17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ontologies/controlled vocabularies to tag your data</a:t>
            </a:r>
            <a:endParaRPr sz="19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Ontologies have structure and standardized descriptions, so all researchers and computers know what is in your (meta)data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This also makes your data more Findable</a:t>
            </a:r>
            <a:endParaRPr sz="17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standardized language to describe your data when writing/presenting</a:t>
            </a:r>
            <a:endParaRPr sz="19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Jargon is a large barrier to entry for people from even slightly different fields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</a:t>
            </a:r>
            <a:r>
              <a:rPr lang="en">
                <a:solidFill>
                  <a:srgbClr val="4A86E8"/>
                </a:solidFill>
              </a:rPr>
              <a:t>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R1.2 (Meta)data are associated with detailed provenance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R1.3 (Meta)data meet domain-relevant community standards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68875" y="943925"/>
            <a:ext cx="84084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Ensuring that other researchers know how your data can be used</a:t>
            </a:r>
            <a:endParaRPr sz="19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Release your data with a usage license</a:t>
            </a:r>
            <a:endParaRPr sz="16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It should be clear how each piece of (meta)data was produced (detailed provenance)</a:t>
            </a:r>
            <a:endParaRPr sz="19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Another researcher should be able to tell where each piece of data originated</a:t>
            </a:r>
            <a:endParaRPr sz="16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Making (meta)data available in a common, expected format</a:t>
            </a:r>
            <a:endParaRPr sz="19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 more similar datasets are, the better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Potential obstacles to FAIR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17775" y="943925"/>
            <a:ext cx="8314500" cy="3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 ARE MANY!!!  Some Examples: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Findable:</a:t>
            </a:r>
            <a:r>
              <a:rPr lang="en" sz="1600">
                <a:solidFill>
                  <a:schemeClr val="dk2"/>
                </a:solidFill>
              </a:rPr>
              <a:t> 		No universal search engine for all data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Accessible:</a:t>
            </a:r>
            <a:r>
              <a:rPr lang="en" sz="1600">
                <a:solidFill>
                  <a:schemeClr val="dk2"/>
                </a:solidFill>
              </a:rPr>
              <a:t> 		So much data…how can we keep it available?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Interoperable:</a:t>
            </a:r>
            <a:r>
              <a:rPr lang="en" sz="1600">
                <a:solidFill>
                  <a:schemeClr val="dk2"/>
                </a:solidFill>
              </a:rPr>
              <a:t> 	Proprietary software formats limit universal access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Reusable:</a:t>
            </a:r>
            <a:r>
              <a:rPr lang="en" sz="1600">
                <a:solidFill>
                  <a:schemeClr val="dk2"/>
                </a:solidFill>
              </a:rPr>
              <a:t> 		Incomplete metadata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Can you think of more?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920">
                <a:solidFill>
                  <a:srgbClr val="4A86E8"/>
                </a:solidFill>
              </a:rPr>
              <a:t>FAIRness </a:t>
            </a:r>
            <a:endParaRPr b="1" sz="392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920">
                <a:solidFill>
                  <a:srgbClr val="4A86E8"/>
                </a:solidFill>
              </a:rPr>
              <a:t>Metrics</a:t>
            </a:r>
            <a:endParaRPr b="1" sz="392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20">
              <a:solidFill>
                <a:srgbClr val="4A86E8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Why FAIRness metrics?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FAIR principles are aspirational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They do not strictly define how to achieve a state of “FAIRness”.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They describe a continuum of features, attributes, and behaviors that will move a digital resource closer to that goal.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FAIRness metrics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https://github.com/FAIRMetrics/Metrics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Provides the qualitative and quantitative ways to measure the FAIRness of a digital resource.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(https://www.nature.com/articles/sdata2018118)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The quality of a FAIR metric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Clear: </a:t>
            </a:r>
            <a:r>
              <a:rPr lang="en" sz="1800">
                <a:solidFill>
                  <a:schemeClr val="dk2"/>
                </a:solidFill>
              </a:rPr>
              <a:t>anyone can understand the purpose of the metric.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Realistic: </a:t>
            </a:r>
            <a:r>
              <a:rPr lang="en" sz="1800">
                <a:solidFill>
                  <a:schemeClr val="dk2"/>
                </a:solidFill>
              </a:rPr>
              <a:t>it should be simple enough for a resource to comply.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Discriminating:</a:t>
            </a:r>
            <a:r>
              <a:rPr lang="en" sz="1800">
                <a:solidFill>
                  <a:schemeClr val="dk2"/>
                </a:solidFill>
              </a:rPr>
              <a:t> it should measure something important for FAIRness, distinguish the degree to which that resource meets that objective, and be able to provide instruction as to what would maximize that value.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Measurable:</a:t>
            </a:r>
            <a:r>
              <a:rPr lang="en" sz="1800">
                <a:solidFill>
                  <a:schemeClr val="dk2"/>
                </a:solidFill>
              </a:rPr>
              <a:t> the assessment can be made in an objective, quantitative, machine-interpretable, scalable, and reproducible manner.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Universal:</a:t>
            </a:r>
            <a:r>
              <a:rPr lang="en" sz="1800">
                <a:solidFill>
                  <a:schemeClr val="dk2"/>
                </a:solidFill>
              </a:rPr>
              <a:t> it should be applicable to all digital resources.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(https://www.nature.com/articles/sdata2018118)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b="1" lang="en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49100" y="866575"/>
            <a:ext cx="83832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F1. (Meta)data are assigned a globally unique and persistent identifier</a:t>
            </a:r>
            <a:endParaRPr sz="21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Identifier Uniqueness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Gen2_MI_F1A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Identifier Persistence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Gen2_MI_F1B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F2. Data are described with rich metadata</a:t>
            </a:r>
            <a:endParaRPr sz="20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Structured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Gen2_MI_F2A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Grounded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Gen2_MI_F2B</a:t>
            </a:r>
            <a:r>
              <a:rPr lang="en" sz="1800">
                <a:solidFill>
                  <a:schemeClr val="dk2"/>
                </a:solidFill>
              </a:rPr>
              <a:t>) </a:t>
            </a:r>
            <a:endParaRPr sz="18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0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Use of GUIDs in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Gen2_MI_F3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F4. (Meta)data are registered or indexed in a searchable resource</a:t>
            </a:r>
            <a:endParaRPr sz="20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Metadata indexed in a searchable resource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Gen2_MI_F4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68655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50" y="385823"/>
            <a:ext cx="3895725" cy="1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338" y="1276350"/>
            <a:ext cx="3895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350" y="2291275"/>
            <a:ext cx="4076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3350" y="3392800"/>
            <a:ext cx="3895725" cy="1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b="1" lang="en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49050" y="955375"/>
            <a:ext cx="82251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A1.1 The protocol is open, free, and universally implementable</a:t>
            </a:r>
            <a:endParaRPr sz="1800">
              <a:solidFill>
                <a:schemeClr val="dk2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b="1" lang="en" sz="1700">
                <a:solidFill>
                  <a:schemeClr val="dk2"/>
                </a:solidFill>
              </a:rPr>
              <a:t>Open protocol for (meta)data retrieval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Gen2_MI_A1.1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800">
              <a:solidFill>
                <a:schemeClr val="dk2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b="1" lang="en" sz="1700">
                <a:solidFill>
                  <a:schemeClr val="dk2"/>
                </a:solidFill>
              </a:rPr>
              <a:t>Protocol supports authentication/authorization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Gen2_MI_A1.2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b="1" lang="en" sz="1700">
                <a:solidFill>
                  <a:schemeClr val="dk2"/>
                </a:solidFill>
              </a:rPr>
              <a:t>Metadata persistence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Gen2_MI_A2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6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b="1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80325" y="777650"/>
            <a:ext cx="82251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0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b="1" lang="en" sz="1700">
                <a:solidFill>
                  <a:schemeClr val="dk2"/>
                </a:solidFill>
              </a:rPr>
              <a:t>Use a Knowledge Representation Language (soft)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Gen2_MI_I1A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b="1" lang="en" sz="1700">
                <a:solidFill>
                  <a:schemeClr val="dk2"/>
                </a:solidFill>
              </a:rPr>
              <a:t>Use a Knowledge Representation Language (strict)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Gen2_MI_I1B</a:t>
            </a:r>
            <a:r>
              <a:rPr lang="en" sz="1700">
                <a:solidFill>
                  <a:schemeClr val="dk2"/>
                </a:solidFill>
              </a:rPr>
              <a:t>) </a:t>
            </a:r>
            <a:endParaRPr sz="17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I2. (Meta)data use vocabularies that follow FAIR principles</a:t>
            </a:r>
            <a:endParaRPr sz="20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b="1" lang="en" sz="1700">
                <a:solidFill>
                  <a:schemeClr val="dk2"/>
                </a:solidFill>
              </a:rPr>
              <a:t>Uses FAIR Vocabularies (loose)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Gen2_MI_I2A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b="1" lang="en" sz="1700">
                <a:solidFill>
                  <a:schemeClr val="dk2"/>
                </a:solidFill>
              </a:rPr>
              <a:t>Uses FAIR Vocabularies (strict)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Gen2_MI_I2B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I3. (Meta)data include qualified references to other (meta)data</a:t>
            </a:r>
            <a:endParaRPr sz="20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b="1" lang="en" sz="1700">
                <a:solidFill>
                  <a:schemeClr val="dk2"/>
                </a:solidFill>
              </a:rPr>
              <a:t>Qualified outward links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8"/>
              </a:rPr>
              <a:t>Gen2_MI_I3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b="1" lang="en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1700">
              <a:solidFill>
                <a:schemeClr val="dk2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b="1" lang="en" sz="1700">
                <a:solidFill>
                  <a:schemeClr val="dk2"/>
                </a:solidFill>
              </a:rPr>
              <a:t>Metadata contains link to license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Gen2_MI_R1.1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R1.2 (Meta)data are associated with detailed provenance</a:t>
            </a:r>
            <a:endParaRPr sz="1700">
              <a:solidFill>
                <a:schemeClr val="dk2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b="1" lang="en" sz="1700">
                <a:solidFill>
                  <a:schemeClr val="dk2"/>
                </a:solidFill>
              </a:rPr>
              <a:t>Detailed Provenance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FM-R1.2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R1.3 (Meta)data meet domain-relevant community standards</a:t>
            </a:r>
            <a:endParaRPr sz="1700">
              <a:solidFill>
                <a:schemeClr val="dk2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b="1" lang="en" sz="1700">
                <a:solidFill>
                  <a:schemeClr val="dk2"/>
                </a:solidFill>
              </a:rPr>
              <a:t>Meets Community Standards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FM-R1.3)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139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 Evaluation Services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282000" y="746975"/>
            <a:ext cx="8580000" cy="3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Purpose: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Helps evaluate the FAIRness (Findable, Accessible, Interoperable, Reusable) of digital resources.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Functionality: 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Assesses a resource based on FAIR metrics associated with each FAIR principle.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Benefits: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Researchers and data providers can utilize the FAIR Evaluator to identify areas for improvement in making their data more findable, accessible, interoperable, and reusable.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Available at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https://fairsharing.github.io/FAIR-Evaluator-FrontEnd/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663" y="92025"/>
            <a:ext cx="6213399" cy="39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625" y="4168897"/>
            <a:ext cx="4591475" cy="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01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the goal of FAIR 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1975" y="840825"/>
            <a:ext cx="83052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FAIR was introduced in a 2016 paper to improve the Findability, Accessibility, Interoperability, and Reusability of digital data 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(Wilkinson et al. 2016)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Broadly, the goal is to make data more freely available and usable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More narrowly, there is great benefit for the individual researcher</a:t>
            </a:r>
            <a:endParaRPr sz="20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If your data is easy to use, more people will use it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(Which means more citations)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4768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00" y="938800"/>
            <a:ext cx="85153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Metadata?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06325" y="829375"/>
            <a:ext cx="80991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Data that describes your data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Any data you collect along the way that is not the “main” data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One person’s data is another person’s metadata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Examples: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Sampling locations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Bacterial strain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Sequencing platform and statistics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Assay type and conditions (Lab Methods)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Analysis type and parameters (Analysis Methods)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49050" y="955375"/>
            <a:ext cx="83832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F1. (Meta)data are assigned a globally unique and persistent identifier</a:t>
            </a:r>
            <a:endParaRPr sz="2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F2. Data are described with rich metadata</a:t>
            </a:r>
            <a:endParaRPr sz="2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F4. (Meta)data are registered or indexed in a searchable resource</a:t>
            </a:r>
            <a:endParaRPr sz="2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A1.1 The protocol is open, free, and universally implementable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9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