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h6oOzut7SITLkDFcnSK+LKd2/QI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6678AF-509A-414D-A6EB-20C0C31DA238}">
  <a:tblStyle styleId="{0C6678AF-509A-414D-A6EB-20C0C31DA238}"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7"/>
  </p:normalViewPr>
  <p:slideViewPr>
    <p:cSldViewPr snapToGrid="0">
      <p:cViewPr varScale="1">
        <p:scale>
          <a:sx n="123" d="100"/>
          <a:sy n="123" d="100"/>
        </p:scale>
        <p:origin x="888"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 name="Google Shape;4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400"/>
              <a:buNone/>
            </a:pPr>
            <a:endParaRPr sz="700">
              <a:solidFill>
                <a:schemeClr val="dk1"/>
              </a:solidFill>
            </a:endParaRPr>
          </a:p>
          <a:p>
            <a:pPr marL="0" lvl="0" indent="0" algn="l" rtl="0">
              <a:lnSpc>
                <a:spcPct val="115000"/>
              </a:lnSpc>
              <a:spcBef>
                <a:spcPts val="0"/>
              </a:spcBef>
              <a:spcAft>
                <a:spcPts val="0"/>
              </a:spcAft>
              <a:buSzPts val="1400"/>
              <a:buNone/>
            </a:pPr>
            <a:endParaRPr sz="700">
              <a:solidFill>
                <a:schemeClr val="dk1"/>
              </a:solidFill>
            </a:endParaRPr>
          </a:p>
          <a:p>
            <a:pPr marL="0" lvl="0" indent="0" algn="l" rtl="0">
              <a:lnSpc>
                <a:spcPct val="115000"/>
              </a:lnSpc>
              <a:spcBef>
                <a:spcPts val="0"/>
              </a:spcBef>
              <a:spcAft>
                <a:spcPts val="0"/>
              </a:spcAft>
              <a:buSzPts val="1400"/>
              <a:buNone/>
            </a:pPr>
            <a:endParaRPr sz="700">
              <a:solidFill>
                <a:schemeClr val="dk1"/>
              </a:solidFill>
            </a:endParaRPr>
          </a:p>
          <a:p>
            <a:pPr marL="0" lvl="0" indent="0" algn="l" rtl="0">
              <a:lnSpc>
                <a:spcPct val="115000"/>
              </a:lnSpc>
              <a:spcBef>
                <a:spcPts val="0"/>
              </a:spcBef>
              <a:spcAft>
                <a:spcPts val="0"/>
              </a:spcAft>
              <a:buSzPts val="1400"/>
              <a:buNone/>
            </a:pPr>
            <a:endParaRPr sz="700">
              <a:solidFill>
                <a:schemeClr val="dk1"/>
              </a:solidFill>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Clr>
                <a:schemeClr val="dk1"/>
              </a:buClr>
              <a:buSzPts val="1800"/>
              <a:buFont typeface="Roboto"/>
              <a:buNone/>
            </a:pPr>
            <a:endParaRPr sz="1800">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20650" lvl="0" indent="0" algn="l" rtl="0">
              <a:lnSpc>
                <a:spcPct val="100000"/>
              </a:lnSpc>
              <a:spcBef>
                <a:spcPts val="0"/>
              </a:spcBef>
              <a:spcAft>
                <a:spcPts val="0"/>
              </a:spcAft>
              <a:buClr>
                <a:schemeClr val="dk1"/>
              </a:buClr>
              <a:buSzPts val="1700"/>
              <a:buFont typeface="Roboto"/>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1" name="Google Shape;3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5" name="Google Shape;35;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7" name="Google Shape;37;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0" name="Google Shape;4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4" name="Google Shape;4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hyperlink" Target="https://doi.org/10.1038/s41580-021-00407-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hyperlink" Target="http://dx.doi.org/10.1016/j.aca.2015.04.045" TargetMode="Externa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sz="4000" dirty="0">
                <a:solidFill>
                  <a:srgbClr val="4A86E8"/>
                </a:solidFill>
              </a:rPr>
              <a:t>AI/ML Basic Concepts</a:t>
            </a:r>
            <a:endParaRPr sz="4000" dirty="0">
              <a:solidFill>
                <a:srgbClr val="4A86E8"/>
              </a:solidFill>
            </a:endParaRPr>
          </a:p>
        </p:txBody>
      </p:sp>
      <p:pic>
        <p:nvPicPr>
          <p:cNvPr id="52" name="Google Shape;52;p1"/>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53" name="Google Shape;53;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10"/>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46" name="Google Shape;146;p10"/>
          <p:cNvSpPr txBox="1">
            <a:spLocks noGrp="1"/>
          </p:cNvSpPr>
          <p:nvPr>
            <p:ph type="title"/>
          </p:nvPr>
        </p:nvSpPr>
        <p:spPr>
          <a:xfrm>
            <a:off x="311700" y="174300"/>
            <a:ext cx="8520600" cy="683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a:solidFill>
                  <a:schemeClr val="accent1"/>
                </a:solidFill>
              </a:rPr>
              <a:t>Bias-Variance Tradeoff</a:t>
            </a:r>
            <a:endParaRPr>
              <a:solidFill>
                <a:schemeClr val="accent1"/>
              </a:solidFill>
            </a:endParaRPr>
          </a:p>
        </p:txBody>
      </p:sp>
      <p:sp>
        <p:nvSpPr>
          <p:cNvPr id="147" name="Google Shape;147;p10"/>
          <p:cNvSpPr txBox="1">
            <a:spLocks noGrp="1"/>
          </p:cNvSpPr>
          <p:nvPr>
            <p:ph type="sldNum" idx="12"/>
          </p:nvPr>
        </p:nvSpPr>
        <p:spPr>
          <a:xfrm>
            <a:off x="8" y="47300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latin typeface="Arial"/>
                <a:ea typeface="Arial"/>
                <a:cs typeface="Arial"/>
                <a:sym typeface="Arial"/>
              </a:rPr>
              <a:t>10</a:t>
            </a:fld>
            <a:endParaRPr>
              <a:solidFill>
                <a:schemeClr val="lt1"/>
              </a:solidFill>
              <a:latin typeface="Arial"/>
              <a:ea typeface="Arial"/>
              <a:cs typeface="Arial"/>
              <a:sym typeface="Arial"/>
            </a:endParaRPr>
          </a:p>
        </p:txBody>
      </p:sp>
      <p:sp>
        <p:nvSpPr>
          <p:cNvPr id="148" name="Google Shape;148;p10"/>
          <p:cNvSpPr txBox="1"/>
          <p:nvPr/>
        </p:nvSpPr>
        <p:spPr>
          <a:xfrm>
            <a:off x="548708" y="1082049"/>
            <a:ext cx="7939800" cy="25296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Roboto"/>
              <a:buChar char="●"/>
            </a:pPr>
            <a:r>
              <a:rPr lang="en" sz="1800" b="0" i="0" u="none" strike="noStrike" cap="none">
                <a:solidFill>
                  <a:srgbClr val="000000"/>
                </a:solidFill>
                <a:latin typeface="Roboto"/>
                <a:ea typeface="Roboto"/>
                <a:cs typeface="Roboto"/>
                <a:sym typeface="Roboto"/>
              </a:rPr>
              <a:t>The variance of a model describes how much the trained model changes in response to training on different training datasets.</a:t>
            </a:r>
            <a:endParaRPr sz="1800" b="0" i="0" u="none" strike="noStrike" cap="none">
              <a:solidFill>
                <a:srgbClr val="000000"/>
              </a:solidFill>
              <a:latin typeface="Roboto"/>
              <a:ea typeface="Roboto"/>
              <a:cs typeface="Roboto"/>
              <a:sym typeface="Roboto"/>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Roboto"/>
              <a:ea typeface="Roboto"/>
              <a:cs typeface="Roboto"/>
              <a:sym typeface="Roboto"/>
            </a:endParaRPr>
          </a:p>
          <a:p>
            <a:pPr marL="457200" marR="0" lvl="0" indent="-342900" algn="l" rtl="0">
              <a:lnSpc>
                <a:spcPct val="100000"/>
              </a:lnSpc>
              <a:spcBef>
                <a:spcPts val="0"/>
              </a:spcBef>
              <a:spcAft>
                <a:spcPts val="0"/>
              </a:spcAft>
              <a:buClr>
                <a:srgbClr val="000000"/>
              </a:buClr>
              <a:buSzPts val="1800"/>
              <a:buFont typeface="Roboto"/>
              <a:buChar char="●"/>
            </a:pPr>
            <a:r>
              <a:rPr lang="en" sz="1800" b="0" i="0" u="none" strike="noStrike" cap="none">
                <a:solidFill>
                  <a:srgbClr val="000000"/>
                </a:solidFill>
                <a:latin typeface="Roboto"/>
                <a:ea typeface="Roboto"/>
                <a:cs typeface="Roboto"/>
                <a:sym typeface="Roboto"/>
              </a:rPr>
              <a:t>In general, we like models with very low bias and low variance, although these objectives are often in conflict as a model with low bias will often learn different signals on different training sets. </a:t>
            </a:r>
            <a:endParaRPr sz="1800" b="0" i="0" u="none" strike="noStrike" cap="none">
              <a:solidFill>
                <a:srgbClr val="000000"/>
              </a:solidFill>
              <a:latin typeface="Roboto"/>
              <a:ea typeface="Roboto"/>
              <a:cs typeface="Roboto"/>
              <a:sym typeface="Roboto"/>
            </a:endParaRPr>
          </a:p>
          <a:p>
            <a:pPr marL="457200" marR="0" lvl="0" indent="-342900" algn="l" rtl="0">
              <a:lnSpc>
                <a:spcPct val="100000"/>
              </a:lnSpc>
              <a:spcBef>
                <a:spcPts val="1000"/>
              </a:spcBef>
              <a:spcAft>
                <a:spcPts val="1000"/>
              </a:spcAft>
              <a:buClr>
                <a:srgbClr val="000000"/>
              </a:buClr>
              <a:buSzPts val="1800"/>
              <a:buFont typeface="Roboto"/>
              <a:buChar char="●"/>
            </a:pPr>
            <a:r>
              <a:rPr lang="en" sz="1800" b="0" i="0" u="none" strike="noStrike" cap="none">
                <a:solidFill>
                  <a:srgbClr val="000000"/>
                </a:solidFill>
                <a:latin typeface="Roboto"/>
                <a:ea typeface="Roboto"/>
                <a:cs typeface="Roboto"/>
                <a:sym typeface="Roboto"/>
              </a:rPr>
              <a:t>Controlling the bias–variance trade-off is key to avoiding overfitting or underfitting.</a:t>
            </a:r>
            <a:endParaRPr sz="1800" b="0" i="0" u="none" strike="noStrike" cap="non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pic>
        <p:nvPicPr>
          <p:cNvPr id="154" name="Google Shape;154;p11" descr="Diagram&#10;&#10;Description automatically generated"/>
          <p:cNvPicPr preferRelativeResize="0"/>
          <p:nvPr/>
        </p:nvPicPr>
        <p:blipFill rotWithShape="1">
          <a:blip r:embed="rId3">
            <a:alphaModFix/>
          </a:blip>
          <a:srcRect/>
          <a:stretch/>
        </p:blipFill>
        <p:spPr>
          <a:xfrm>
            <a:off x="577216" y="100582"/>
            <a:ext cx="7772400" cy="4792079"/>
          </a:xfrm>
          <a:prstGeom prst="rect">
            <a:avLst/>
          </a:prstGeom>
          <a:noFill/>
          <a:ln>
            <a:noFill/>
          </a:ln>
        </p:spPr>
      </p:pic>
      <p:pic>
        <p:nvPicPr>
          <p:cNvPr id="155" name="Google Shape;155;p11"/>
          <p:cNvPicPr preferRelativeResize="0"/>
          <p:nvPr/>
        </p:nvPicPr>
        <p:blipFill rotWithShape="1">
          <a:blip r:embed="rId4">
            <a:alphaModFix/>
          </a:blip>
          <a:srcRect/>
          <a:stretch/>
        </p:blipFill>
        <p:spPr>
          <a:xfrm>
            <a:off x="0" y="4710300"/>
            <a:ext cx="9144000" cy="433200"/>
          </a:xfrm>
          <a:prstGeom prst="rect">
            <a:avLst/>
          </a:prstGeom>
          <a:noFill/>
          <a:ln>
            <a:noFill/>
          </a:ln>
        </p:spPr>
      </p:pic>
      <p:cxnSp>
        <p:nvCxnSpPr>
          <p:cNvPr id="156" name="Google Shape;156;p11"/>
          <p:cNvCxnSpPr/>
          <p:nvPr/>
        </p:nvCxnSpPr>
        <p:spPr>
          <a:xfrm flipH="1">
            <a:off x="5123027" y="964504"/>
            <a:ext cx="533664" cy="244707"/>
          </a:xfrm>
          <a:prstGeom prst="straightConnector1">
            <a:avLst/>
          </a:prstGeom>
          <a:noFill/>
          <a:ln w="19050" cap="flat" cmpd="sng">
            <a:solidFill>
              <a:schemeClr val="dk1"/>
            </a:solidFill>
            <a:prstDash val="solid"/>
            <a:round/>
            <a:headEnd type="none" w="sm" len="sm"/>
            <a:tailEnd type="none" w="sm" len="sm"/>
          </a:ln>
        </p:spPr>
      </p:cxnSp>
      <p:sp>
        <p:nvSpPr>
          <p:cNvPr id="157" name="Google Shape;157;p11"/>
          <p:cNvSpPr/>
          <p:nvPr/>
        </p:nvSpPr>
        <p:spPr>
          <a:xfrm>
            <a:off x="5656691" y="311874"/>
            <a:ext cx="958552" cy="974857"/>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p:nvPr/>
        </p:nvSpPr>
        <p:spPr>
          <a:xfrm rot="5400000">
            <a:off x="-798075" y="798000"/>
            <a:ext cx="4709400" cy="3113400"/>
          </a:xfrm>
          <a:prstGeom prst="snip2SameRect">
            <a:avLst>
              <a:gd name="adj1" fmla="val 16667"/>
              <a:gd name="adj2" fmla="val 0"/>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3" name="Google Shape;163;p12"/>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64" name="Google Shape;164;p12"/>
          <p:cNvSpPr txBox="1">
            <a:spLocks noGrp="1"/>
          </p:cNvSpPr>
          <p:nvPr>
            <p:ph type="title"/>
          </p:nvPr>
        </p:nvSpPr>
        <p:spPr>
          <a:xfrm>
            <a:off x="471200" y="1841975"/>
            <a:ext cx="24465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a:solidFill>
                  <a:srgbClr val="4A86E8"/>
                </a:solidFill>
              </a:rPr>
              <a:t>Machine learning applications</a:t>
            </a:r>
            <a:endParaRPr>
              <a:solidFill>
                <a:srgbClr val="4A86E8"/>
              </a:solidFill>
            </a:endParaRPr>
          </a:p>
        </p:txBody>
      </p:sp>
      <p:sp>
        <p:nvSpPr>
          <p:cNvPr id="165" name="Google Shape;165;p12"/>
          <p:cNvSpPr txBox="1">
            <a:spLocks noGrp="1"/>
          </p:cNvSpPr>
          <p:nvPr>
            <p:ph type="sldNum" idx="12"/>
          </p:nvPr>
        </p:nvSpPr>
        <p:spPr>
          <a:xfrm>
            <a:off x="8" y="47102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latin typeface="Arial"/>
                <a:ea typeface="Arial"/>
                <a:cs typeface="Arial"/>
                <a:sym typeface="Arial"/>
              </a:rPr>
              <a:t>12</a:t>
            </a:fld>
            <a:endParaRPr>
              <a:solidFill>
                <a:schemeClr val="lt1"/>
              </a:solidFill>
              <a:latin typeface="Arial"/>
              <a:ea typeface="Arial"/>
              <a:cs typeface="Arial"/>
              <a:sym typeface="Arial"/>
            </a:endParaRPr>
          </a:p>
        </p:txBody>
      </p:sp>
      <p:pic>
        <p:nvPicPr>
          <p:cNvPr id="166" name="Google Shape;166;p12"/>
          <p:cNvPicPr preferRelativeResize="0"/>
          <p:nvPr/>
        </p:nvPicPr>
        <p:blipFill rotWithShape="1">
          <a:blip r:embed="rId4">
            <a:alphaModFix/>
          </a:blip>
          <a:srcRect/>
          <a:stretch/>
        </p:blipFill>
        <p:spPr>
          <a:xfrm>
            <a:off x="3363125" y="102740"/>
            <a:ext cx="5253171" cy="4503926"/>
          </a:xfrm>
          <a:prstGeom prst="rect">
            <a:avLst/>
          </a:prstGeom>
          <a:noFill/>
          <a:ln>
            <a:noFill/>
          </a:ln>
        </p:spPr>
      </p:pic>
      <p:sp>
        <p:nvSpPr>
          <p:cNvPr id="167" name="Google Shape;167;p12"/>
          <p:cNvSpPr txBox="1"/>
          <p:nvPr/>
        </p:nvSpPr>
        <p:spPr>
          <a:xfrm>
            <a:off x="6843200" y="4250675"/>
            <a:ext cx="23007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(source: javatpoint.com)</a:t>
            </a:r>
            <a:endParaRPr sz="1400" b="0" i="0" u="none" strike="noStrike" cap="none">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13"/>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73" name="Google Shape;173;p13"/>
          <p:cNvSpPr txBox="1">
            <a:spLocks noGrp="1"/>
          </p:cNvSpPr>
          <p:nvPr>
            <p:ph type="title"/>
          </p:nvPr>
        </p:nvSpPr>
        <p:spPr>
          <a:xfrm>
            <a:off x="311700" y="109850"/>
            <a:ext cx="8520600" cy="6078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solidFill>
                  <a:srgbClr val="4A86E8"/>
                </a:solidFill>
              </a:rPr>
              <a:t>References</a:t>
            </a:r>
            <a:endParaRPr>
              <a:solidFill>
                <a:srgbClr val="4A86E8"/>
              </a:solidFill>
            </a:endParaRPr>
          </a:p>
        </p:txBody>
      </p:sp>
      <p:sp>
        <p:nvSpPr>
          <p:cNvPr id="174" name="Google Shape;174;p13"/>
          <p:cNvSpPr txBox="1"/>
          <p:nvPr/>
        </p:nvSpPr>
        <p:spPr>
          <a:xfrm>
            <a:off x="311700" y="1081800"/>
            <a:ext cx="8697300" cy="301618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15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Artem Oppermann. Artificial Intelligence vs. Machine Learning vs. Deep Learning. Oct 29, 2019. (https://towardsdatascience.com/artificial-intelligence-vs-machine-learning-vs-deep-learning-2210ba8cc4ac)</a:t>
            </a:r>
            <a:endParaRPr sz="1600" b="0" i="0" u="none" strike="noStrike" cap="none">
              <a:solidFill>
                <a:srgbClr val="000000"/>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Dipanjan Sarkar, Raghav Bali and Tushar Sharma. 2018. Practical Machine Learning with Python. A Problem-Solver's Guide to Building Real-World Intelligent Systems. Apress. (https://doi.org/10.1007/978-1-4842-3207-1), Chapter 1, 2.</a:t>
            </a:r>
            <a:endParaRPr sz="1600" b="0" i="0" u="none" strike="noStrike" cap="none">
              <a:solidFill>
                <a:srgbClr val="000000"/>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Machine Learning Tutorial. (https://www.javatpoint.com/machine-learning)</a:t>
            </a:r>
            <a:endParaRPr sz="1600" b="0" i="0" u="none" strike="noStrike" cap="none">
              <a:solidFill>
                <a:srgbClr val="000000"/>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Greener, J.G., Kandathil, S.M., Moffat, L. et al. A guide to machine learning for biologists. Nat Rev Mol Cell Biol 23, 40–55 (2022). </a:t>
            </a:r>
            <a:r>
              <a:rPr lang="en" sz="1600" b="0" i="0" u="sng" strike="noStrike" cap="none">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https://doi.org/10.1038/s41580-021-00407-0</a:t>
            </a:r>
            <a:endParaRPr sz="1600" b="0" i="0" u="none" strike="noStrike" cap="none">
              <a:solidFill>
                <a:srgbClr val="000000"/>
              </a:solidFill>
              <a:latin typeface="Arial"/>
              <a:ea typeface="Arial"/>
              <a:cs typeface="Arial"/>
              <a:sym typeface="Arial"/>
            </a:endParaRPr>
          </a:p>
          <a:p>
            <a:pPr marL="457200" marR="0" lvl="0" indent="-330200" algn="l" rtl="0">
              <a:lnSpc>
                <a:spcPct val="115000"/>
              </a:lnSpc>
              <a:spcBef>
                <a:spcPts val="0"/>
              </a:spcBef>
              <a:spcAft>
                <a:spcPts val="0"/>
              </a:spcAft>
              <a:buClr>
                <a:srgbClr val="000000"/>
              </a:buClr>
              <a:buSzPts val="1600"/>
              <a:buFont typeface="Arial"/>
              <a:buChar char="●"/>
            </a:pPr>
            <a:r>
              <a:rPr lang="en" sz="1600" b="0" i="0" u="none" strike="noStrike" cap="none">
                <a:solidFill>
                  <a:srgbClr val="000000"/>
                </a:solidFill>
                <a:latin typeface="Arial"/>
                <a:ea typeface="Arial"/>
                <a:cs typeface="Arial"/>
                <a:sym typeface="Arial"/>
              </a:rPr>
              <a:t>Robert Hoyt and Robert Muenchen, Introduction to biomedical data science, Chapter 9.</a:t>
            </a:r>
            <a:endParaRPr sz="1600" b="0" i="0" u="none" strike="noStrike" cap="none">
              <a:solidFill>
                <a:srgbClr val="000000"/>
              </a:solidFill>
              <a:latin typeface="Arial"/>
              <a:ea typeface="Arial"/>
              <a:cs typeface="Arial"/>
              <a:sym typeface="Arial"/>
            </a:endParaRPr>
          </a:p>
        </p:txBody>
      </p:sp>
      <p:sp>
        <p:nvSpPr>
          <p:cNvPr id="175" name="Google Shape;175;p13"/>
          <p:cNvSpPr txBox="1">
            <a:spLocks noGrp="1"/>
          </p:cNvSpPr>
          <p:nvPr>
            <p:ph type="sldNum" idx="12"/>
          </p:nvPr>
        </p:nvSpPr>
        <p:spPr>
          <a:xfrm>
            <a:off x="78108" y="47300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latin typeface="Arial"/>
                <a:ea typeface="Arial"/>
                <a:cs typeface="Arial"/>
                <a:sym typeface="Arial"/>
              </a:rPr>
              <a:t>13</a:t>
            </a:fld>
            <a:endParaRPr>
              <a:solidFill>
                <a:schemeClr val="lt1"/>
              </a:solidFill>
              <a:latin typeface="Arial"/>
              <a:ea typeface="Arial"/>
              <a:cs typeface="Arial"/>
              <a:sym typeface="Arial"/>
            </a:endParaRPr>
          </a:p>
        </p:txBody>
      </p:sp>
      <p:pic>
        <p:nvPicPr>
          <p:cNvPr id="176" name="Google Shape;176;p13"/>
          <p:cNvPicPr preferRelativeResize="0"/>
          <p:nvPr/>
        </p:nvPicPr>
        <p:blipFill rotWithShape="1">
          <a:blip r:embed="rId5">
            <a:alphaModFix/>
          </a:blip>
          <a:srcRect/>
          <a:stretch/>
        </p:blipFill>
        <p:spPr>
          <a:xfrm>
            <a:off x="2989025" y="90475"/>
            <a:ext cx="607800" cy="60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pic>
        <p:nvPicPr>
          <p:cNvPr id="59" name="Google Shape;59;p2" descr="Diagram&#10;&#10;Description automatically generated"/>
          <p:cNvPicPr preferRelativeResize="0"/>
          <p:nvPr/>
        </p:nvPicPr>
        <p:blipFill rotWithShape="1">
          <a:blip r:embed="rId3">
            <a:alphaModFix/>
          </a:blip>
          <a:srcRect/>
          <a:stretch/>
        </p:blipFill>
        <p:spPr>
          <a:xfrm>
            <a:off x="577216" y="8957"/>
            <a:ext cx="7772400" cy="4792079"/>
          </a:xfrm>
          <a:prstGeom prst="rect">
            <a:avLst/>
          </a:prstGeom>
          <a:noFill/>
          <a:ln>
            <a:noFill/>
          </a:ln>
        </p:spPr>
      </p:pic>
      <p:pic>
        <p:nvPicPr>
          <p:cNvPr id="60" name="Google Shape;60;p2"/>
          <p:cNvPicPr preferRelativeResize="0"/>
          <p:nvPr/>
        </p:nvPicPr>
        <p:blipFill rotWithShape="1">
          <a:blip r:embed="rId4">
            <a:alphaModFix/>
          </a:blip>
          <a:srcRect/>
          <a:stretch/>
        </p:blipFill>
        <p:spPr>
          <a:xfrm>
            <a:off x="0" y="4710300"/>
            <a:ext cx="9144000" cy="433200"/>
          </a:xfrm>
          <a:prstGeom prst="rect">
            <a:avLst/>
          </a:prstGeom>
          <a:noFill/>
          <a:ln>
            <a:noFill/>
          </a:ln>
        </p:spPr>
      </p:pic>
      <p:cxnSp>
        <p:nvCxnSpPr>
          <p:cNvPr id="61" name="Google Shape;61;p2"/>
          <p:cNvCxnSpPr/>
          <p:nvPr/>
        </p:nvCxnSpPr>
        <p:spPr>
          <a:xfrm flipH="1">
            <a:off x="2981195" y="1846502"/>
            <a:ext cx="821644" cy="558495"/>
          </a:xfrm>
          <a:prstGeom prst="straightConnector1">
            <a:avLst/>
          </a:prstGeom>
          <a:noFill/>
          <a:ln w="19050" cap="flat" cmpd="sng">
            <a:solidFill>
              <a:schemeClr val="dk1"/>
            </a:solidFill>
            <a:prstDash val="solid"/>
            <a:round/>
            <a:headEnd type="none" w="sm" len="sm"/>
            <a:tailEnd type="none" w="sm" len="sm"/>
          </a:ln>
        </p:spPr>
      </p:cxnSp>
      <p:sp>
        <p:nvSpPr>
          <p:cNvPr id="62" name="Google Shape;62;p2"/>
          <p:cNvSpPr/>
          <p:nvPr/>
        </p:nvSpPr>
        <p:spPr>
          <a:xfrm>
            <a:off x="2110325" y="2199094"/>
            <a:ext cx="968721" cy="974857"/>
          </a:xfrm>
          <a:prstGeom prst="ellipse">
            <a:avLst/>
          </a:prstGeom>
          <a:no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accent2"/>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pic>
        <p:nvPicPr>
          <p:cNvPr id="67" name="Google Shape;67;p3"/>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68" name="Google Shape;68;p3"/>
          <p:cNvSpPr txBox="1">
            <a:spLocks noGrp="1"/>
          </p:cNvSpPr>
          <p:nvPr>
            <p:ph type="title"/>
          </p:nvPr>
        </p:nvSpPr>
        <p:spPr>
          <a:xfrm>
            <a:off x="311700" y="1743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solidFill>
                  <a:srgbClr val="4A86E8"/>
                </a:solidFill>
              </a:rPr>
              <a:t>Classes and Labels</a:t>
            </a:r>
            <a:endParaRPr>
              <a:solidFill>
                <a:srgbClr val="4A86E8"/>
              </a:solidFill>
            </a:endParaRPr>
          </a:p>
        </p:txBody>
      </p:sp>
      <p:sp>
        <p:nvSpPr>
          <p:cNvPr id="69" name="Google Shape;69;p3"/>
          <p:cNvSpPr txBox="1">
            <a:spLocks noGrp="1"/>
          </p:cNvSpPr>
          <p:nvPr>
            <p:ph type="sldNum" idx="12"/>
          </p:nvPr>
        </p:nvSpPr>
        <p:spPr>
          <a:xfrm>
            <a:off x="8" y="47102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latin typeface="Arial"/>
                <a:ea typeface="Arial"/>
                <a:cs typeface="Arial"/>
                <a:sym typeface="Arial"/>
              </a:rPr>
              <a:t>3</a:t>
            </a:fld>
            <a:endParaRPr>
              <a:solidFill>
                <a:schemeClr val="lt1"/>
              </a:solidFill>
              <a:latin typeface="Arial"/>
              <a:ea typeface="Arial"/>
              <a:cs typeface="Arial"/>
              <a:sym typeface="Arial"/>
            </a:endParaRPr>
          </a:p>
        </p:txBody>
      </p:sp>
      <p:sp>
        <p:nvSpPr>
          <p:cNvPr id="70" name="Google Shape;70;p3"/>
          <p:cNvSpPr txBox="1"/>
          <p:nvPr/>
        </p:nvSpPr>
        <p:spPr>
          <a:xfrm>
            <a:off x="428250" y="782100"/>
            <a:ext cx="3582000" cy="2508349"/>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1000"/>
              </a:spcBef>
              <a:spcAft>
                <a:spcPts val="0"/>
              </a:spcAft>
              <a:buClr>
                <a:srgbClr val="000000"/>
              </a:buClr>
              <a:buSzPts val="1800"/>
              <a:buFont typeface="Roboto"/>
              <a:buChar char="●"/>
            </a:pPr>
            <a:r>
              <a:rPr lang="en" sz="1800" b="0" i="0" u="none" strike="noStrike" cap="none">
                <a:solidFill>
                  <a:schemeClr val="accent1"/>
                </a:solidFill>
                <a:latin typeface="Roboto"/>
                <a:ea typeface="Roboto"/>
                <a:cs typeface="Roboto"/>
                <a:sym typeface="Roboto"/>
              </a:rPr>
              <a:t>Labels</a:t>
            </a:r>
            <a:r>
              <a:rPr lang="en" sz="1800" b="0" i="0" u="none" strike="noStrike" cap="none">
                <a:solidFill>
                  <a:srgbClr val="000000"/>
                </a:solidFill>
                <a:latin typeface="Roboto"/>
                <a:ea typeface="Roboto"/>
                <a:cs typeface="Roboto"/>
                <a:sym typeface="Roboto"/>
              </a:rPr>
              <a:t>: When the set of values are not mutually exclusive</a:t>
            </a:r>
            <a:endParaRPr/>
          </a:p>
          <a:p>
            <a:pPr marL="457200" marR="0" lvl="0" indent="-342900" algn="l" rtl="0">
              <a:lnSpc>
                <a:spcPct val="100000"/>
              </a:lnSpc>
              <a:spcBef>
                <a:spcPts val="1000"/>
              </a:spcBef>
              <a:spcAft>
                <a:spcPts val="0"/>
              </a:spcAft>
              <a:buClr>
                <a:srgbClr val="000000"/>
              </a:buClr>
              <a:buSzPts val="1800"/>
              <a:buFont typeface="Roboto"/>
              <a:buChar char="●"/>
            </a:pPr>
            <a:r>
              <a:rPr lang="en" sz="1800" b="0" i="0" u="none" strike="noStrike" cap="none">
                <a:solidFill>
                  <a:srgbClr val="4A86E8"/>
                </a:solidFill>
                <a:latin typeface="Roboto"/>
                <a:ea typeface="Roboto"/>
                <a:cs typeface="Roboto"/>
                <a:sym typeface="Roboto"/>
              </a:rPr>
              <a:t>Classes</a:t>
            </a:r>
            <a:r>
              <a:rPr lang="en" sz="1800" b="0" i="0" u="none" strike="noStrike" cap="none">
                <a:solidFill>
                  <a:srgbClr val="000000"/>
                </a:solidFill>
                <a:latin typeface="Roboto"/>
                <a:ea typeface="Roboto"/>
                <a:cs typeface="Roboto"/>
                <a:sym typeface="Roboto"/>
              </a:rPr>
              <a:t>: A discrete set of mutually exclusive values returned by a classifier </a:t>
            </a:r>
            <a:endParaRPr/>
          </a:p>
          <a:p>
            <a:pPr marL="457200" marR="0" lvl="0" indent="-228600" algn="l" rtl="0">
              <a:lnSpc>
                <a:spcPct val="100000"/>
              </a:lnSpc>
              <a:spcBef>
                <a:spcPts val="1000"/>
              </a:spcBef>
              <a:spcAft>
                <a:spcPts val="0"/>
              </a:spcAft>
              <a:buClr>
                <a:srgbClr val="000000"/>
              </a:buClr>
              <a:buSzPts val="1800"/>
              <a:buFont typeface="Roboto"/>
              <a:buNone/>
            </a:pPr>
            <a:endParaRPr sz="1800" b="0" i="0" u="none" strike="noStrike" cap="none">
              <a:solidFill>
                <a:srgbClr val="000000"/>
              </a:solidFill>
              <a:latin typeface="Roboto"/>
              <a:ea typeface="Roboto"/>
              <a:cs typeface="Roboto"/>
              <a:sym typeface="Roboto"/>
            </a:endParaRPr>
          </a:p>
        </p:txBody>
      </p:sp>
      <p:pic>
        <p:nvPicPr>
          <p:cNvPr id="71" name="Google Shape;71;p3"/>
          <p:cNvPicPr preferRelativeResize="0"/>
          <p:nvPr/>
        </p:nvPicPr>
        <p:blipFill rotWithShape="1">
          <a:blip r:embed="rId4">
            <a:alphaModFix/>
          </a:blip>
          <a:srcRect/>
          <a:stretch/>
        </p:blipFill>
        <p:spPr>
          <a:xfrm>
            <a:off x="3370421" y="2807696"/>
            <a:ext cx="3581950" cy="1768942"/>
          </a:xfrm>
          <a:prstGeom prst="rect">
            <a:avLst/>
          </a:prstGeom>
          <a:noFill/>
          <a:ln>
            <a:noFill/>
          </a:ln>
        </p:spPr>
      </p:pic>
      <p:sp>
        <p:nvSpPr>
          <p:cNvPr id="72" name="Google Shape;72;p3"/>
          <p:cNvSpPr txBox="1"/>
          <p:nvPr/>
        </p:nvSpPr>
        <p:spPr>
          <a:xfrm>
            <a:off x="428250" y="2940500"/>
            <a:ext cx="3384900" cy="12930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chemeClr val="dk1"/>
              </a:buClr>
              <a:buSzPts val="1800"/>
              <a:buFont typeface="Roboto"/>
              <a:buChar char="●"/>
            </a:pPr>
            <a:r>
              <a:rPr lang="en" sz="1800" b="0" i="0" u="none" strike="noStrike" cap="none">
                <a:solidFill>
                  <a:schemeClr val="dk1"/>
                </a:solidFill>
                <a:latin typeface="Roboto"/>
                <a:ea typeface="Roboto"/>
                <a:cs typeface="Roboto"/>
                <a:sym typeface="Roboto"/>
              </a:rPr>
              <a:t>Classes and labels are usually represented by an encoding (e.g. one-hot encoding).</a:t>
            </a:r>
            <a:endParaRPr sz="1400" b="0" i="0" u="none" strike="noStrike" cap="none">
              <a:solidFill>
                <a:srgbClr val="000000"/>
              </a:solidFill>
              <a:latin typeface="Arial"/>
              <a:ea typeface="Arial"/>
              <a:cs typeface="Arial"/>
              <a:sym typeface="Arial"/>
            </a:endParaRPr>
          </a:p>
        </p:txBody>
      </p:sp>
      <p:pic>
        <p:nvPicPr>
          <p:cNvPr id="73" name="Google Shape;73;p3"/>
          <p:cNvPicPr preferRelativeResize="0"/>
          <p:nvPr/>
        </p:nvPicPr>
        <p:blipFill rotWithShape="1">
          <a:blip r:embed="rId5">
            <a:alphaModFix/>
          </a:blip>
          <a:srcRect r="16569" b="39690"/>
          <a:stretch/>
        </p:blipFill>
        <p:spPr>
          <a:xfrm>
            <a:off x="4325075" y="656888"/>
            <a:ext cx="4507225" cy="2280725"/>
          </a:xfrm>
          <a:prstGeom prst="rect">
            <a:avLst/>
          </a:prstGeom>
          <a:noFill/>
          <a:ln>
            <a:noFill/>
          </a:ln>
        </p:spPr>
      </p:pic>
      <p:sp>
        <p:nvSpPr>
          <p:cNvPr id="74" name="Google Shape;74;p3"/>
          <p:cNvSpPr txBox="1"/>
          <p:nvPr/>
        </p:nvSpPr>
        <p:spPr>
          <a:xfrm>
            <a:off x="7038800" y="2438400"/>
            <a:ext cx="18441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1" u="none" strike="noStrike" cap="none">
                <a:solidFill>
                  <a:srgbClr val="000000"/>
                </a:solidFill>
                <a:latin typeface="Arial"/>
                <a:ea typeface="Arial"/>
                <a:cs typeface="Arial"/>
                <a:sym typeface="Arial"/>
              </a:rPr>
              <a:t>Created in Biorender</a:t>
            </a:r>
            <a:endParaRPr sz="1200" b="0" i="1" u="none" strike="noStrike" cap="none">
              <a:solidFill>
                <a:srgbClr val="000000"/>
              </a:solidFill>
              <a:latin typeface="Arial"/>
              <a:ea typeface="Arial"/>
              <a:cs typeface="Arial"/>
              <a:sym typeface="Arial"/>
            </a:endParaRPr>
          </a:p>
        </p:txBody>
      </p:sp>
      <p:sp>
        <p:nvSpPr>
          <p:cNvPr id="75" name="Google Shape;75;p3"/>
          <p:cNvSpPr txBox="1"/>
          <p:nvPr/>
        </p:nvSpPr>
        <p:spPr>
          <a:xfrm>
            <a:off x="6543250" y="4266900"/>
            <a:ext cx="26007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000000"/>
                </a:solidFill>
                <a:latin typeface="Roboto"/>
                <a:ea typeface="Roboto"/>
                <a:cs typeface="Roboto"/>
                <a:sym typeface="Roboto"/>
              </a:rPr>
              <a:t>(source: Greener et al. 2022)</a:t>
            </a:r>
            <a:endParaRPr sz="1400" b="0" i="0" u="none" strike="noStrike" cap="none">
              <a:solidFill>
                <a:srgbClr val="0000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4"/>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81" name="Google Shape;81;p4"/>
          <p:cNvSpPr txBox="1">
            <a:spLocks noGrp="1"/>
          </p:cNvSpPr>
          <p:nvPr>
            <p:ph type="title"/>
          </p:nvPr>
        </p:nvSpPr>
        <p:spPr>
          <a:xfrm>
            <a:off x="311700" y="1743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solidFill>
                  <a:schemeClr val="accent1"/>
                </a:solidFill>
              </a:rPr>
              <a:t>Loss or Cost Functions</a:t>
            </a:r>
            <a:endParaRPr>
              <a:solidFill>
                <a:schemeClr val="accent1"/>
              </a:solidFill>
            </a:endParaRPr>
          </a:p>
        </p:txBody>
      </p:sp>
      <p:sp>
        <p:nvSpPr>
          <p:cNvPr id="82" name="Google Shape;82;p4"/>
          <p:cNvSpPr txBox="1">
            <a:spLocks noGrp="1"/>
          </p:cNvSpPr>
          <p:nvPr>
            <p:ph type="sldNum" idx="12"/>
          </p:nvPr>
        </p:nvSpPr>
        <p:spPr>
          <a:xfrm>
            <a:off x="8" y="47300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latin typeface="Arial"/>
                <a:ea typeface="Arial"/>
                <a:cs typeface="Arial"/>
                <a:sym typeface="Arial"/>
              </a:rPr>
              <a:t>4</a:t>
            </a:fld>
            <a:endParaRPr>
              <a:solidFill>
                <a:schemeClr val="lt1"/>
              </a:solidFill>
              <a:latin typeface="Arial"/>
              <a:ea typeface="Arial"/>
              <a:cs typeface="Arial"/>
              <a:sym typeface="Arial"/>
            </a:endParaRPr>
          </a:p>
        </p:txBody>
      </p:sp>
      <p:sp>
        <p:nvSpPr>
          <p:cNvPr id="83" name="Google Shape;83;p4"/>
          <p:cNvSpPr txBox="1"/>
          <p:nvPr/>
        </p:nvSpPr>
        <p:spPr>
          <a:xfrm>
            <a:off x="473500" y="1292075"/>
            <a:ext cx="8138100" cy="21036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Roboto"/>
              <a:buChar char="●"/>
            </a:pPr>
            <a:r>
              <a:rPr lang="en" sz="1800" b="0" i="0" u="none" strike="noStrike" cap="none">
                <a:solidFill>
                  <a:srgbClr val="000000"/>
                </a:solidFill>
                <a:latin typeface="Roboto"/>
                <a:ea typeface="Roboto"/>
                <a:cs typeface="Roboto"/>
                <a:sym typeface="Roboto"/>
              </a:rPr>
              <a:t>The mathematical functions that measure the amount of ‘disagreement’ between the obtained and ideal outputs in ML. </a:t>
            </a:r>
            <a:endParaRPr sz="1800" b="0" i="0" u="none" strike="noStrike" cap="none">
              <a:solidFill>
                <a:srgbClr val="000000"/>
              </a:solidFill>
              <a:latin typeface="Roboto"/>
              <a:ea typeface="Roboto"/>
              <a:cs typeface="Roboto"/>
              <a:sym typeface="Roboto"/>
            </a:endParaRPr>
          </a:p>
          <a:p>
            <a:pPr marL="457200" marR="0" lvl="0" indent="-342900" algn="l" rtl="0">
              <a:lnSpc>
                <a:spcPct val="100000"/>
              </a:lnSpc>
              <a:spcBef>
                <a:spcPts val="1000"/>
              </a:spcBef>
              <a:spcAft>
                <a:spcPts val="0"/>
              </a:spcAft>
              <a:buClr>
                <a:srgbClr val="000000"/>
              </a:buClr>
              <a:buSzPts val="1800"/>
              <a:buFont typeface="Roboto"/>
              <a:buChar char="●"/>
            </a:pPr>
            <a:r>
              <a:rPr lang="en" sz="1800" b="0" i="0" u="none" strike="noStrike" cap="none">
                <a:solidFill>
                  <a:srgbClr val="000000"/>
                </a:solidFill>
                <a:latin typeface="Roboto"/>
                <a:ea typeface="Roboto"/>
                <a:cs typeface="Roboto"/>
                <a:sym typeface="Roboto"/>
              </a:rPr>
              <a:t>In supervised ML, the loss function would be a measure of deviation from the predicted output relative to the ground truth output.</a:t>
            </a:r>
            <a:endParaRPr sz="1800" b="0" i="0" u="none" strike="noStrike" cap="none">
              <a:solidFill>
                <a:srgbClr val="000000"/>
              </a:solidFill>
              <a:latin typeface="Roboto"/>
              <a:ea typeface="Roboto"/>
              <a:cs typeface="Roboto"/>
              <a:sym typeface="Roboto"/>
            </a:endParaRPr>
          </a:p>
          <a:p>
            <a:pPr marL="457200" marR="0" lvl="0" indent="-342900" algn="l" rtl="0">
              <a:lnSpc>
                <a:spcPct val="100000"/>
              </a:lnSpc>
              <a:spcBef>
                <a:spcPts val="1000"/>
              </a:spcBef>
              <a:spcAft>
                <a:spcPts val="1000"/>
              </a:spcAft>
              <a:buClr>
                <a:srgbClr val="000000"/>
              </a:buClr>
              <a:buSzPts val="1800"/>
              <a:buFont typeface="Roboto"/>
              <a:buChar char="●"/>
            </a:pPr>
            <a:r>
              <a:rPr lang="en" sz="1800" b="0" i="0" u="none" strike="noStrike" cap="none">
                <a:solidFill>
                  <a:srgbClr val="000000"/>
                </a:solidFill>
                <a:latin typeface="Roboto"/>
                <a:ea typeface="Roboto"/>
                <a:cs typeface="Roboto"/>
                <a:sym typeface="Roboto"/>
              </a:rPr>
              <a:t>e.g. </a:t>
            </a:r>
            <a:r>
              <a:rPr lang="en" sz="1800" b="1" i="0" u="none" strike="noStrike" cap="none">
                <a:solidFill>
                  <a:srgbClr val="000000"/>
                </a:solidFill>
                <a:latin typeface="Roboto"/>
                <a:ea typeface="Roboto"/>
                <a:cs typeface="Roboto"/>
                <a:sym typeface="Roboto"/>
              </a:rPr>
              <a:t>mean squared error loss </a:t>
            </a:r>
            <a:r>
              <a:rPr lang="en" sz="1800" b="0" i="0" u="none" strike="noStrike" cap="none">
                <a:solidFill>
                  <a:srgbClr val="000000"/>
                </a:solidFill>
                <a:latin typeface="Roboto"/>
                <a:ea typeface="Roboto"/>
                <a:cs typeface="Roboto"/>
                <a:sym typeface="Roboto"/>
              </a:rPr>
              <a:t>for regression problem and </a:t>
            </a:r>
            <a:r>
              <a:rPr lang="en" sz="1800" b="1" i="0" u="none" strike="noStrike" cap="none">
                <a:solidFill>
                  <a:srgbClr val="000000"/>
                </a:solidFill>
                <a:latin typeface="Roboto"/>
                <a:ea typeface="Roboto"/>
                <a:cs typeface="Roboto"/>
                <a:sym typeface="Roboto"/>
              </a:rPr>
              <a:t>binary cross entropy loss</a:t>
            </a:r>
            <a:r>
              <a:rPr lang="en" sz="1800" b="0" i="0" u="none" strike="noStrike" cap="none">
                <a:solidFill>
                  <a:srgbClr val="000000"/>
                </a:solidFill>
                <a:latin typeface="Roboto"/>
                <a:ea typeface="Roboto"/>
                <a:cs typeface="Roboto"/>
                <a:sym typeface="Roboto"/>
              </a:rPr>
              <a:t> for classification problems.</a:t>
            </a:r>
            <a:endParaRPr sz="1800" b="0" i="0" u="none" strike="noStrike" cap="non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5"/>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89" name="Google Shape;89;p5"/>
          <p:cNvSpPr txBox="1">
            <a:spLocks noGrp="1"/>
          </p:cNvSpPr>
          <p:nvPr>
            <p:ph type="title"/>
          </p:nvPr>
        </p:nvSpPr>
        <p:spPr>
          <a:xfrm>
            <a:off x="311700" y="174300"/>
            <a:ext cx="8520600" cy="593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11111"/>
              <a:buNone/>
            </a:pPr>
            <a:r>
              <a:rPr lang="en">
                <a:solidFill>
                  <a:schemeClr val="accent1"/>
                </a:solidFill>
              </a:rPr>
              <a:t>Parameters and Hyperparameters</a:t>
            </a:r>
            <a:endParaRPr>
              <a:solidFill>
                <a:schemeClr val="accent1"/>
              </a:solidFill>
            </a:endParaRPr>
          </a:p>
        </p:txBody>
      </p:sp>
      <p:sp>
        <p:nvSpPr>
          <p:cNvPr id="90" name="Google Shape;90;p5"/>
          <p:cNvSpPr txBox="1">
            <a:spLocks noGrp="1"/>
          </p:cNvSpPr>
          <p:nvPr>
            <p:ph type="sldNum" idx="12"/>
          </p:nvPr>
        </p:nvSpPr>
        <p:spPr>
          <a:xfrm>
            <a:off x="8" y="47300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latin typeface="Arial"/>
                <a:ea typeface="Arial"/>
                <a:cs typeface="Arial"/>
                <a:sym typeface="Arial"/>
              </a:rPr>
              <a:t>5</a:t>
            </a:fld>
            <a:endParaRPr>
              <a:solidFill>
                <a:schemeClr val="lt1"/>
              </a:solidFill>
              <a:latin typeface="Arial"/>
              <a:ea typeface="Arial"/>
              <a:cs typeface="Arial"/>
              <a:sym typeface="Arial"/>
            </a:endParaRPr>
          </a:p>
        </p:txBody>
      </p:sp>
      <p:sp>
        <p:nvSpPr>
          <p:cNvPr id="91" name="Google Shape;91;p5"/>
          <p:cNvSpPr txBox="1"/>
          <p:nvPr/>
        </p:nvSpPr>
        <p:spPr>
          <a:xfrm>
            <a:off x="422825" y="767900"/>
            <a:ext cx="8138100" cy="38481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0000"/>
              </a:buClr>
              <a:buSzPts val="1700"/>
              <a:buFont typeface="Roboto"/>
              <a:buChar char="●"/>
            </a:pPr>
            <a:r>
              <a:rPr lang="en" sz="1700" b="1" i="0" u="none" strike="noStrike" cap="none">
                <a:solidFill>
                  <a:srgbClr val="000000"/>
                </a:solidFill>
                <a:latin typeface="Roboto"/>
                <a:ea typeface="Roboto"/>
                <a:cs typeface="Roboto"/>
                <a:sym typeface="Roboto"/>
              </a:rPr>
              <a:t>Parameters</a:t>
            </a:r>
            <a:r>
              <a:rPr lang="en" sz="1700" b="0" i="0" u="none" strike="noStrike" cap="none">
                <a:solidFill>
                  <a:srgbClr val="000000"/>
                </a:solidFill>
                <a:latin typeface="Roboto"/>
                <a:ea typeface="Roboto"/>
                <a:cs typeface="Roboto"/>
                <a:sym typeface="Roboto"/>
              </a:rPr>
              <a:t>:</a:t>
            </a:r>
            <a:endParaRPr sz="1700" b="0" i="0" u="none" strike="noStrike" cap="none">
              <a:solidFill>
                <a:srgbClr val="000000"/>
              </a:solidFill>
              <a:latin typeface="Roboto"/>
              <a:ea typeface="Roboto"/>
              <a:cs typeface="Roboto"/>
              <a:sym typeface="Roboto"/>
            </a:endParaRPr>
          </a:p>
          <a:p>
            <a:pPr marL="914400" marR="0" lvl="1" indent="-336550" algn="l" rtl="0">
              <a:lnSpc>
                <a:spcPct val="100000"/>
              </a:lnSpc>
              <a:spcBef>
                <a:spcPts val="0"/>
              </a:spcBef>
              <a:spcAft>
                <a:spcPts val="0"/>
              </a:spcAft>
              <a:buClr>
                <a:srgbClr val="000000"/>
              </a:buClr>
              <a:buSzPts val="1700"/>
              <a:buFont typeface="Roboto"/>
              <a:buChar char="○"/>
            </a:pPr>
            <a:r>
              <a:rPr lang="en" sz="1700" b="0" i="0" u="none" strike="noStrike" cap="none">
                <a:solidFill>
                  <a:srgbClr val="000000"/>
                </a:solidFill>
                <a:latin typeface="Roboto"/>
                <a:ea typeface="Roboto"/>
                <a:cs typeface="Roboto"/>
                <a:sym typeface="Roboto"/>
              </a:rPr>
              <a:t>Models usually contain adjustable parameters whose values can be changed over the training process to achieve the best performance of the model.</a:t>
            </a:r>
            <a:endParaRPr sz="1700" b="0" i="0" u="none" strike="noStrike" cap="none">
              <a:solidFill>
                <a:srgbClr val="000000"/>
              </a:solidFill>
              <a:latin typeface="Roboto"/>
              <a:ea typeface="Roboto"/>
              <a:cs typeface="Roboto"/>
              <a:sym typeface="Roboto"/>
            </a:endParaRPr>
          </a:p>
          <a:p>
            <a:pPr marL="577850" marR="0" lvl="4" indent="0" algn="l" rtl="0">
              <a:lnSpc>
                <a:spcPct val="100000"/>
              </a:lnSpc>
              <a:spcBef>
                <a:spcPts val="0"/>
              </a:spcBef>
              <a:spcAft>
                <a:spcPts val="0"/>
              </a:spcAft>
              <a:buNone/>
            </a:pPr>
            <a:r>
              <a:rPr lang="en" sz="1700" b="0" i="0" u="none" strike="noStrike" cap="none">
                <a:solidFill>
                  <a:srgbClr val="000000"/>
                </a:solidFill>
                <a:latin typeface="Roboto"/>
                <a:ea typeface="Roboto"/>
                <a:cs typeface="Roboto"/>
                <a:sym typeface="Roboto"/>
              </a:rPr>
              <a:t>		e.g. in a simple regression model, each feature has a parameter 		that is multiplied by the feature value and these are added 		together to make the prediction.</a:t>
            </a:r>
            <a:endParaRPr sz="1700" b="0" i="0" u="none" strike="noStrike" cap="none">
              <a:solidFill>
                <a:srgbClr val="000000"/>
              </a:solidFill>
              <a:latin typeface="Roboto"/>
              <a:ea typeface="Roboto"/>
              <a:cs typeface="Roboto"/>
              <a:sym typeface="Roboto"/>
            </a:endParaRPr>
          </a:p>
          <a:p>
            <a:pPr marL="91440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Roboto"/>
              <a:ea typeface="Roboto"/>
              <a:cs typeface="Roboto"/>
              <a:sym typeface="Roboto"/>
            </a:endParaRPr>
          </a:p>
          <a:p>
            <a:pPr marL="457200" marR="0" lvl="0" indent="-336550" algn="l" rtl="0">
              <a:lnSpc>
                <a:spcPct val="100000"/>
              </a:lnSpc>
              <a:spcBef>
                <a:spcPts val="0"/>
              </a:spcBef>
              <a:spcAft>
                <a:spcPts val="0"/>
              </a:spcAft>
              <a:buClr>
                <a:srgbClr val="000000"/>
              </a:buClr>
              <a:buSzPts val="1700"/>
              <a:buFont typeface="Roboto"/>
              <a:buChar char="●"/>
            </a:pPr>
            <a:r>
              <a:rPr lang="en" sz="1700" b="1" i="0" u="none" strike="noStrike" cap="none">
                <a:solidFill>
                  <a:srgbClr val="000000"/>
                </a:solidFill>
                <a:latin typeface="Roboto"/>
                <a:ea typeface="Roboto"/>
                <a:cs typeface="Roboto"/>
                <a:sym typeface="Roboto"/>
              </a:rPr>
              <a:t>Hyperparameters</a:t>
            </a:r>
            <a:r>
              <a:rPr lang="en" sz="1700" b="0" i="0" u="none" strike="noStrike" cap="none">
                <a:solidFill>
                  <a:srgbClr val="000000"/>
                </a:solidFill>
                <a:latin typeface="Roboto"/>
                <a:ea typeface="Roboto"/>
                <a:cs typeface="Roboto"/>
                <a:sym typeface="Roboto"/>
              </a:rPr>
              <a:t>:</a:t>
            </a:r>
            <a:endParaRPr sz="1700" b="0" i="0" u="none" strike="noStrike" cap="none">
              <a:solidFill>
                <a:srgbClr val="000000"/>
              </a:solidFill>
              <a:latin typeface="Roboto"/>
              <a:ea typeface="Roboto"/>
              <a:cs typeface="Roboto"/>
              <a:sym typeface="Roboto"/>
            </a:endParaRPr>
          </a:p>
          <a:p>
            <a:pPr marL="914400" marR="0" lvl="1" indent="-336550" algn="l" rtl="0">
              <a:lnSpc>
                <a:spcPct val="100000"/>
              </a:lnSpc>
              <a:spcBef>
                <a:spcPts val="0"/>
              </a:spcBef>
              <a:spcAft>
                <a:spcPts val="0"/>
              </a:spcAft>
              <a:buClr>
                <a:srgbClr val="000000"/>
              </a:buClr>
              <a:buSzPts val="1700"/>
              <a:buFont typeface="Roboto"/>
              <a:buChar char="○"/>
            </a:pPr>
            <a:r>
              <a:rPr lang="en" sz="1700" b="0" i="0" u="none" strike="noStrike" cap="none">
                <a:solidFill>
                  <a:srgbClr val="000000"/>
                </a:solidFill>
                <a:latin typeface="Roboto"/>
                <a:ea typeface="Roboto"/>
                <a:cs typeface="Roboto"/>
                <a:sym typeface="Roboto"/>
              </a:rPr>
              <a:t>Are adjustable values that are not considered part of the model itself in that they are not updated during the training process, but still have impact on the training of the model and its performance.</a:t>
            </a:r>
            <a:endParaRPr sz="1700" b="0" i="0" u="none" strike="noStrike" cap="none">
              <a:solidFill>
                <a:srgbClr val="000000"/>
              </a:solidFill>
              <a:latin typeface="Roboto"/>
              <a:ea typeface="Roboto"/>
              <a:cs typeface="Roboto"/>
              <a:sym typeface="Roboto"/>
            </a:endParaRPr>
          </a:p>
          <a:p>
            <a:pPr marL="577850" marR="0" lvl="1" indent="0" algn="l" rtl="0">
              <a:lnSpc>
                <a:spcPct val="100000"/>
              </a:lnSpc>
              <a:spcBef>
                <a:spcPts val="0"/>
              </a:spcBef>
              <a:spcAft>
                <a:spcPts val="0"/>
              </a:spcAft>
              <a:buNone/>
            </a:pPr>
            <a:r>
              <a:rPr lang="en" sz="1700" b="0" i="0" u="none" strike="noStrike" cap="none">
                <a:solidFill>
                  <a:srgbClr val="000000"/>
                </a:solidFill>
                <a:latin typeface="Roboto"/>
                <a:ea typeface="Roboto"/>
                <a:cs typeface="Roboto"/>
                <a:sym typeface="Roboto"/>
              </a:rPr>
              <a:t>		e.g. learning rate, which controls the rate with which the 			model’s parameters are changed during training.</a:t>
            </a:r>
            <a:endParaRPr sz="1700" b="0" i="0" u="none" strike="noStrike" cap="none">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96" name="Google Shape;96;p6"/>
          <p:cNvPicPr preferRelativeResize="0"/>
          <p:nvPr/>
        </p:nvPicPr>
        <p:blipFill rotWithShape="1">
          <a:blip r:embed="rId3">
            <a:alphaModFix/>
          </a:blip>
          <a:srcRect/>
          <a:stretch/>
        </p:blipFill>
        <p:spPr>
          <a:xfrm>
            <a:off x="4742451" y="1934000"/>
            <a:ext cx="3433825" cy="2379875"/>
          </a:xfrm>
          <a:prstGeom prst="rect">
            <a:avLst/>
          </a:prstGeom>
          <a:noFill/>
          <a:ln>
            <a:noFill/>
          </a:ln>
        </p:spPr>
      </p:pic>
      <p:pic>
        <p:nvPicPr>
          <p:cNvPr id="97" name="Google Shape;97;p6"/>
          <p:cNvPicPr preferRelativeResize="0"/>
          <p:nvPr/>
        </p:nvPicPr>
        <p:blipFill rotWithShape="1">
          <a:blip r:embed="rId4">
            <a:alphaModFix/>
          </a:blip>
          <a:srcRect/>
          <a:stretch/>
        </p:blipFill>
        <p:spPr>
          <a:xfrm>
            <a:off x="0" y="4710300"/>
            <a:ext cx="9144000" cy="433200"/>
          </a:xfrm>
          <a:prstGeom prst="rect">
            <a:avLst/>
          </a:prstGeom>
          <a:noFill/>
          <a:ln>
            <a:noFill/>
          </a:ln>
        </p:spPr>
      </p:pic>
      <p:sp>
        <p:nvSpPr>
          <p:cNvPr id="98" name="Google Shape;98;p6"/>
          <p:cNvSpPr txBox="1">
            <a:spLocks noGrp="1"/>
          </p:cNvSpPr>
          <p:nvPr>
            <p:ph type="title"/>
          </p:nvPr>
        </p:nvSpPr>
        <p:spPr>
          <a:xfrm>
            <a:off x="311700" y="174300"/>
            <a:ext cx="8520600" cy="6162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a:solidFill>
                  <a:schemeClr val="accent1"/>
                </a:solidFill>
              </a:rPr>
              <a:t>Inductive Bias</a:t>
            </a:r>
            <a:endParaRPr>
              <a:solidFill>
                <a:schemeClr val="accent1"/>
              </a:solidFill>
            </a:endParaRPr>
          </a:p>
        </p:txBody>
      </p:sp>
      <p:sp>
        <p:nvSpPr>
          <p:cNvPr id="99" name="Google Shape;99;p6"/>
          <p:cNvSpPr txBox="1">
            <a:spLocks noGrp="1"/>
          </p:cNvSpPr>
          <p:nvPr>
            <p:ph type="sldNum" idx="12"/>
          </p:nvPr>
        </p:nvSpPr>
        <p:spPr>
          <a:xfrm>
            <a:off x="8" y="47300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latin typeface="Arial"/>
                <a:ea typeface="Arial"/>
                <a:cs typeface="Arial"/>
                <a:sym typeface="Arial"/>
              </a:rPr>
              <a:t>6</a:t>
            </a:fld>
            <a:endParaRPr>
              <a:solidFill>
                <a:schemeClr val="lt1"/>
              </a:solidFill>
              <a:latin typeface="Arial"/>
              <a:ea typeface="Arial"/>
              <a:cs typeface="Arial"/>
              <a:sym typeface="Arial"/>
            </a:endParaRPr>
          </a:p>
        </p:txBody>
      </p:sp>
      <p:sp>
        <p:nvSpPr>
          <p:cNvPr id="100" name="Google Shape;100;p6"/>
          <p:cNvSpPr txBox="1"/>
          <p:nvPr/>
        </p:nvSpPr>
        <p:spPr>
          <a:xfrm>
            <a:off x="311700" y="790500"/>
            <a:ext cx="8272200" cy="13596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0"/>
              </a:spcAft>
              <a:buClr>
                <a:srgbClr val="000000"/>
              </a:buClr>
              <a:buSzPts val="1700"/>
              <a:buFont typeface="Roboto"/>
              <a:buChar char="●"/>
            </a:pPr>
            <a:r>
              <a:rPr lang="en" sz="1700" b="0" i="0" u="none" strike="noStrike" cap="none">
                <a:solidFill>
                  <a:srgbClr val="000000"/>
                </a:solidFill>
                <a:latin typeface="Roboto"/>
                <a:ea typeface="Roboto"/>
                <a:cs typeface="Roboto"/>
                <a:sym typeface="Roboto"/>
              </a:rPr>
              <a:t>The set of assumptions made in the learning algorithm that leads it to favor a particular solution to a learning problem over others. </a:t>
            </a:r>
            <a:endParaRPr sz="1700" b="0" i="0" u="none" strike="noStrike" cap="none">
              <a:solidFill>
                <a:srgbClr val="000000"/>
              </a:solidFill>
              <a:latin typeface="Roboto"/>
              <a:ea typeface="Roboto"/>
              <a:cs typeface="Roboto"/>
              <a:sym typeface="Roboto"/>
            </a:endParaRPr>
          </a:p>
          <a:p>
            <a:pPr marL="457200" marR="0" lvl="0" indent="-336550" algn="l" rtl="0">
              <a:lnSpc>
                <a:spcPct val="100000"/>
              </a:lnSpc>
              <a:spcBef>
                <a:spcPts val="1000"/>
              </a:spcBef>
              <a:spcAft>
                <a:spcPts val="1000"/>
              </a:spcAft>
              <a:buClr>
                <a:srgbClr val="000000"/>
              </a:buClr>
              <a:buSzPts val="1700"/>
              <a:buFont typeface="Roboto"/>
              <a:buChar char="●"/>
            </a:pPr>
            <a:r>
              <a:rPr lang="en" sz="1700" b="0" i="0" u="none" strike="noStrike" cap="none">
                <a:solidFill>
                  <a:srgbClr val="000000"/>
                </a:solidFill>
                <a:latin typeface="Roboto"/>
                <a:ea typeface="Roboto"/>
                <a:cs typeface="Roboto"/>
                <a:sym typeface="Roboto"/>
              </a:rPr>
              <a:t>Often programmed into the model using its specific mathematical form and/or by using a particular loss function.</a:t>
            </a:r>
            <a:endParaRPr sz="1700" b="0" i="0" u="none" strike="noStrike" cap="none">
              <a:solidFill>
                <a:srgbClr val="000000"/>
              </a:solidFill>
              <a:latin typeface="Roboto"/>
              <a:ea typeface="Roboto"/>
              <a:cs typeface="Roboto"/>
              <a:sym typeface="Roboto"/>
            </a:endParaRPr>
          </a:p>
        </p:txBody>
      </p:sp>
      <p:sp>
        <p:nvSpPr>
          <p:cNvPr id="101" name="Google Shape;101;p6"/>
          <p:cNvSpPr txBox="1"/>
          <p:nvPr/>
        </p:nvSpPr>
        <p:spPr>
          <a:xfrm>
            <a:off x="6299603" y="4360800"/>
            <a:ext cx="2532600" cy="369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Roboto"/>
                <a:ea typeface="Roboto"/>
                <a:cs typeface="Roboto"/>
                <a:sym typeface="Roboto"/>
              </a:rPr>
              <a:t>(source: Greener et al. 2022)</a:t>
            </a:r>
            <a:endParaRPr sz="1200" b="0" i="0" u="none" strike="noStrike" cap="none">
              <a:solidFill>
                <a:srgbClr val="000000"/>
              </a:solidFill>
              <a:latin typeface="Roboto"/>
              <a:ea typeface="Roboto"/>
              <a:cs typeface="Roboto"/>
              <a:sym typeface="Roboto"/>
            </a:endParaRPr>
          </a:p>
        </p:txBody>
      </p:sp>
      <p:sp>
        <p:nvSpPr>
          <p:cNvPr id="102" name="Google Shape;102;p6"/>
          <p:cNvSpPr txBox="1"/>
          <p:nvPr/>
        </p:nvSpPr>
        <p:spPr>
          <a:xfrm>
            <a:off x="311700" y="2150100"/>
            <a:ext cx="4221600" cy="22779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00000"/>
              </a:lnSpc>
              <a:spcBef>
                <a:spcPts val="0"/>
              </a:spcBef>
              <a:spcAft>
                <a:spcPts val="1000"/>
              </a:spcAft>
              <a:buClr>
                <a:schemeClr val="dk1"/>
              </a:buClr>
              <a:buSzPts val="1700"/>
              <a:buFont typeface="Roboto"/>
              <a:buChar char="●"/>
            </a:pPr>
            <a:r>
              <a:rPr lang="en" sz="1700" b="0" i="0" u="none" strike="noStrike" cap="none">
                <a:solidFill>
                  <a:schemeClr val="dk1"/>
                </a:solidFill>
                <a:latin typeface="Roboto"/>
                <a:ea typeface="Roboto"/>
                <a:cs typeface="Roboto"/>
                <a:sym typeface="Roboto"/>
              </a:rPr>
              <a:t>For example, the inductive bias of recurrent neural networks (RNNs) is that there are sequential dependencies in the input data such as a DNA sequence. This dependence is explicitly accounted for in the mathematical form of an RNN.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7"/>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08" name="Google Shape;108;p7"/>
          <p:cNvSpPr txBox="1">
            <a:spLocks noGrp="1"/>
          </p:cNvSpPr>
          <p:nvPr>
            <p:ph type="title"/>
          </p:nvPr>
        </p:nvSpPr>
        <p:spPr>
          <a:xfrm>
            <a:off x="311700" y="174300"/>
            <a:ext cx="8520600" cy="683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a:solidFill>
                  <a:schemeClr val="accent1"/>
                </a:solidFill>
              </a:rPr>
              <a:t>Bias and Variance</a:t>
            </a:r>
            <a:endParaRPr>
              <a:solidFill>
                <a:schemeClr val="accent1"/>
              </a:solidFill>
            </a:endParaRPr>
          </a:p>
        </p:txBody>
      </p:sp>
      <p:sp>
        <p:nvSpPr>
          <p:cNvPr id="109" name="Google Shape;109;p7"/>
          <p:cNvSpPr txBox="1">
            <a:spLocks noGrp="1"/>
          </p:cNvSpPr>
          <p:nvPr>
            <p:ph type="sldNum" idx="12"/>
          </p:nvPr>
        </p:nvSpPr>
        <p:spPr>
          <a:xfrm>
            <a:off x="8" y="47300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latin typeface="Arial"/>
                <a:ea typeface="Arial"/>
                <a:cs typeface="Arial"/>
                <a:sym typeface="Arial"/>
              </a:rPr>
              <a:t>7</a:t>
            </a:fld>
            <a:endParaRPr>
              <a:solidFill>
                <a:schemeClr val="lt1"/>
              </a:solidFill>
              <a:latin typeface="Arial"/>
              <a:ea typeface="Arial"/>
              <a:cs typeface="Arial"/>
              <a:sym typeface="Arial"/>
            </a:endParaRPr>
          </a:p>
        </p:txBody>
      </p:sp>
      <p:graphicFrame>
        <p:nvGraphicFramePr>
          <p:cNvPr id="110" name="Google Shape;110;p7"/>
          <p:cNvGraphicFramePr/>
          <p:nvPr/>
        </p:nvGraphicFramePr>
        <p:xfrm>
          <a:off x="1316610" y="949970"/>
          <a:ext cx="3000000" cy="3000000"/>
        </p:xfrm>
        <a:graphic>
          <a:graphicData uri="http://schemas.openxmlformats.org/drawingml/2006/table">
            <a:tbl>
              <a:tblPr firstRow="1" bandRow="1">
                <a:noFill/>
                <a:tableStyleId>{0C6678AF-509A-414D-A6EB-20C0C31DA238}</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en" sz="1400" u="none" strike="noStrike" cap="none"/>
                        <a:t>Bias</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Variance</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n" sz="1400" u="none" strike="noStrike" cap="none"/>
                        <a:t>Phenomenon that skews the result of an algorithm in favor or against an idea.</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Changes in the model when using different portions of the training data set.</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en" sz="1400" u="none" strike="noStrike" cap="none"/>
                        <a:t>Difference between your model’s expected predictions and the true values</a:t>
                      </a:r>
                      <a:endParaRPr/>
                    </a:p>
                  </a:txBody>
                  <a:tcPr marL="91450" marR="91450" marT="45725" marB="45725"/>
                </a:tc>
                <a:tc>
                  <a:txBody>
                    <a:bodyPr/>
                    <a:lstStyle/>
                    <a:p>
                      <a:pPr marL="0" marR="0" lvl="0" indent="0" algn="l" rtl="0">
                        <a:lnSpc>
                          <a:spcPct val="100000"/>
                        </a:lnSpc>
                        <a:spcBef>
                          <a:spcPts val="0"/>
                        </a:spcBef>
                        <a:spcAft>
                          <a:spcPts val="0"/>
                        </a:spcAft>
                        <a:buNone/>
                      </a:pPr>
                      <a:r>
                        <a:rPr lang="en" sz="1400" u="none" strike="noStrike" cap="none"/>
                        <a:t>High variance algorithms will produce drastically different models depending on the training set</a:t>
                      </a:r>
                      <a:endParaRPr/>
                    </a:p>
                  </a:txBody>
                  <a:tcPr marL="91450" marR="91450" marT="45725" marB="45725"/>
                </a:tc>
                <a:extLst>
                  <a:ext uri="{0D108BD9-81ED-4DB2-BD59-A6C34878D82A}">
                    <a16:rowId xmlns:a16="http://schemas.microsoft.com/office/drawing/2014/main" val="10002"/>
                  </a:ext>
                </a:extLst>
              </a:tr>
            </a:tbl>
          </a:graphicData>
        </a:graphic>
      </p:graphicFrame>
      <p:pic>
        <p:nvPicPr>
          <p:cNvPr id="111" name="Google Shape;111;p7" descr="Bias vs. Variance Results"/>
          <p:cNvPicPr preferRelativeResize="0"/>
          <p:nvPr/>
        </p:nvPicPr>
        <p:blipFill rotWithShape="1">
          <a:blip r:embed="rId4">
            <a:alphaModFix/>
          </a:blip>
          <a:srcRect/>
          <a:stretch/>
        </p:blipFill>
        <p:spPr>
          <a:xfrm>
            <a:off x="1316610" y="2783850"/>
            <a:ext cx="3048049" cy="1832562"/>
          </a:xfrm>
          <a:prstGeom prst="rect">
            <a:avLst/>
          </a:prstGeom>
          <a:noFill/>
          <a:ln>
            <a:noFill/>
          </a:ln>
        </p:spPr>
      </p:pic>
      <p:sp>
        <p:nvSpPr>
          <p:cNvPr id="112" name="Google Shape;112;p7"/>
          <p:cNvSpPr txBox="1"/>
          <p:nvPr/>
        </p:nvSpPr>
        <p:spPr>
          <a:xfrm>
            <a:off x="1140027" y="4555634"/>
            <a:ext cx="4572000" cy="215444"/>
          </a:xfrm>
          <a:prstGeom prst="rect">
            <a:avLst/>
          </a:prstGeom>
          <a:noFill/>
          <a:ln>
            <a:noFill/>
          </a:ln>
        </p:spPr>
        <p:txBody>
          <a:bodyPr spcFirstLastPara="1" wrap="square" lIns="91425" tIns="45700" rIns="91425" bIns="45700" anchor="t" anchorCtr="0">
            <a:spAutoFit/>
          </a:bodyPr>
          <a:lstStyle/>
          <a:p>
            <a:pPr marL="120650" marR="0" lvl="0" indent="0" algn="l" rtl="0">
              <a:lnSpc>
                <a:spcPct val="100000"/>
              </a:lnSpc>
              <a:spcBef>
                <a:spcPts val="0"/>
              </a:spcBef>
              <a:spcAft>
                <a:spcPts val="0"/>
              </a:spcAft>
              <a:buNone/>
            </a:pPr>
            <a:r>
              <a:rPr lang="en" sz="800" b="0" i="0" u="none" strike="noStrike" cap="none">
                <a:solidFill>
                  <a:srgbClr val="000000"/>
                </a:solidFill>
                <a:latin typeface="Arial"/>
                <a:ea typeface="Arial"/>
                <a:cs typeface="Arial"/>
                <a:sym typeface="Arial"/>
              </a:rPr>
              <a:t>Source:https://elitedatascience.com/bias-variance-tradeoff</a:t>
            </a:r>
            <a:endParaRPr/>
          </a:p>
        </p:txBody>
      </p:sp>
      <p:sp>
        <p:nvSpPr>
          <p:cNvPr id="113" name="Google Shape;113;p7"/>
          <p:cNvSpPr txBox="1"/>
          <p:nvPr/>
        </p:nvSpPr>
        <p:spPr>
          <a:xfrm>
            <a:off x="4458878" y="2876420"/>
            <a:ext cx="2953732"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Bias vs. variance refers to the accuracy vs. consistency of the models trained by your algorithm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pic>
        <p:nvPicPr>
          <p:cNvPr id="119" name="Google Shape;119;p8"/>
          <p:cNvPicPr preferRelativeResize="0"/>
          <p:nvPr/>
        </p:nvPicPr>
        <p:blipFill rotWithShape="1">
          <a:blip r:embed="rId3">
            <a:alphaModFix/>
          </a:blip>
          <a:srcRect/>
          <a:stretch/>
        </p:blipFill>
        <p:spPr>
          <a:xfrm>
            <a:off x="551059" y="1046032"/>
            <a:ext cx="3317072" cy="3317072"/>
          </a:xfrm>
          <a:prstGeom prst="rect">
            <a:avLst/>
          </a:prstGeom>
          <a:noFill/>
          <a:ln>
            <a:noFill/>
          </a:ln>
        </p:spPr>
      </p:pic>
      <p:sp>
        <p:nvSpPr>
          <p:cNvPr id="120" name="Google Shape;120;p8"/>
          <p:cNvSpPr txBox="1"/>
          <p:nvPr/>
        </p:nvSpPr>
        <p:spPr>
          <a:xfrm>
            <a:off x="623268" y="4722318"/>
            <a:ext cx="437809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Arial"/>
                <a:ea typeface="Arial"/>
                <a:cs typeface="Arial"/>
                <a:sym typeface="Arial"/>
              </a:rPr>
              <a:t>Source: Seth Mottaghinejad, </a:t>
            </a:r>
            <a:endParaRPr/>
          </a:p>
          <a:p>
            <a:pPr marL="0" marR="0" lvl="0" indent="0" algn="l" rtl="0">
              <a:lnSpc>
                <a:spcPct val="100000"/>
              </a:lnSpc>
              <a:spcBef>
                <a:spcPts val="0"/>
              </a:spcBef>
              <a:spcAft>
                <a:spcPts val="0"/>
              </a:spcAft>
              <a:buNone/>
            </a:pPr>
            <a:r>
              <a:rPr lang="en" sz="800" b="0" i="0" u="none" strike="noStrike" cap="none">
                <a:solidFill>
                  <a:srgbClr val="000000"/>
                </a:solidFill>
                <a:latin typeface="Arial"/>
                <a:ea typeface="Arial"/>
                <a:cs typeface="Arial"/>
                <a:sym typeface="Arial"/>
              </a:rPr>
              <a:t>https://towardsdatascience.com/bias-and-variance-but-what-are-they-really-ac539817e171</a:t>
            </a:r>
            <a:endParaRPr/>
          </a:p>
        </p:txBody>
      </p:sp>
      <p:sp>
        <p:nvSpPr>
          <p:cNvPr id="121" name="Google Shape;121;p8"/>
          <p:cNvSpPr txBox="1"/>
          <p:nvPr/>
        </p:nvSpPr>
        <p:spPr>
          <a:xfrm rot="-5400000">
            <a:off x="99653" y="2576334"/>
            <a:ext cx="59503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BIAS</a:t>
            </a:r>
            <a:endParaRPr/>
          </a:p>
        </p:txBody>
      </p:sp>
      <p:sp>
        <p:nvSpPr>
          <p:cNvPr id="122" name="Google Shape;122;p8"/>
          <p:cNvSpPr txBox="1"/>
          <p:nvPr/>
        </p:nvSpPr>
        <p:spPr>
          <a:xfrm>
            <a:off x="1920726" y="4245406"/>
            <a:ext cx="89159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Variance</a:t>
            </a:r>
            <a:endParaRPr/>
          </a:p>
        </p:txBody>
      </p:sp>
      <p:grpSp>
        <p:nvGrpSpPr>
          <p:cNvPr id="123" name="Google Shape;123;p8"/>
          <p:cNvGrpSpPr/>
          <p:nvPr/>
        </p:nvGrpSpPr>
        <p:grpSpPr>
          <a:xfrm>
            <a:off x="4572000" y="1770440"/>
            <a:ext cx="3730776" cy="2514600"/>
            <a:chOff x="4741682" y="2148616"/>
            <a:chExt cx="3730776" cy="2514600"/>
          </a:xfrm>
        </p:grpSpPr>
        <p:pic>
          <p:nvPicPr>
            <p:cNvPr id="124" name="Google Shape;124;p8"/>
            <p:cNvPicPr preferRelativeResize="0"/>
            <p:nvPr/>
          </p:nvPicPr>
          <p:blipFill rotWithShape="1">
            <a:blip r:embed="rId4">
              <a:alphaModFix/>
            </a:blip>
            <a:srcRect/>
            <a:stretch/>
          </p:blipFill>
          <p:spPr>
            <a:xfrm>
              <a:off x="4929158" y="2148616"/>
              <a:ext cx="3543300" cy="2514600"/>
            </a:xfrm>
            <a:prstGeom prst="rect">
              <a:avLst/>
            </a:prstGeom>
            <a:noFill/>
            <a:ln>
              <a:noFill/>
            </a:ln>
          </p:spPr>
        </p:pic>
        <p:sp>
          <p:nvSpPr>
            <p:cNvPr id="125" name="Google Shape;125;p8"/>
            <p:cNvSpPr/>
            <p:nvPr/>
          </p:nvSpPr>
          <p:spPr>
            <a:xfrm>
              <a:off x="4741682" y="2148616"/>
              <a:ext cx="320512" cy="208085"/>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126" name="Google Shape;126;p8"/>
          <p:cNvSpPr txBox="1"/>
          <p:nvPr/>
        </p:nvSpPr>
        <p:spPr>
          <a:xfrm>
            <a:off x="5460675" y="4810596"/>
            <a:ext cx="4378098" cy="2462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800" b="0" i="0" u="none" strike="noStrike" cap="none">
                <a:solidFill>
                  <a:srgbClr val="000000"/>
                </a:solidFill>
                <a:latin typeface="Arial"/>
                <a:ea typeface="Arial"/>
                <a:cs typeface="Arial"/>
                <a:sym typeface="Arial"/>
              </a:rPr>
              <a:t>Source: </a:t>
            </a:r>
            <a:r>
              <a:rPr lang="en" sz="1000" b="0" i="0" u="none" strike="noStrike" cap="none">
                <a:solidFill>
                  <a:srgbClr val="000000"/>
                </a:solidFill>
                <a:latin typeface="Arial"/>
                <a:ea typeface="Arial"/>
                <a:cs typeface="Arial"/>
                <a:sym typeface="Arial"/>
              </a:rPr>
              <a:t>DOI: </a:t>
            </a:r>
            <a:r>
              <a:rPr lang="en" sz="1000" b="0" i="0" u="sng" strike="noStrike" cap="none">
                <a:solidFill>
                  <a:srgbClr val="000000"/>
                </a:solidFill>
                <a:latin typeface="Arial"/>
                <a:ea typeface="Arial"/>
                <a:cs typeface="Arial"/>
                <a:sym typeface="Arial"/>
                <a:hlinkClick r:id="rId5">
                  <a:extLst>
                    <a:ext uri="{A12FA001-AC4F-418D-AE19-62706E023703}">
                      <ahyp:hlinkClr xmlns:ahyp="http://schemas.microsoft.com/office/drawing/2018/hyperlinkcolor" val="tx"/>
                    </a:ext>
                  </a:extLst>
                </a:hlinkClick>
              </a:rPr>
              <a:t>10.1016/j.aca.2015.04.045</a:t>
            </a:r>
            <a:endParaRPr sz="1000" b="0" i="0" u="none" strike="noStrike" cap="none">
              <a:solidFill>
                <a:srgbClr val="000000"/>
              </a:solidFill>
              <a:latin typeface="Arial"/>
              <a:ea typeface="Arial"/>
              <a:cs typeface="Arial"/>
              <a:sym typeface="Arial"/>
            </a:endParaRPr>
          </a:p>
        </p:txBody>
      </p:sp>
      <p:sp>
        <p:nvSpPr>
          <p:cNvPr id="127" name="Google Shape;127;p8"/>
          <p:cNvSpPr txBox="1">
            <a:spLocks noGrp="1"/>
          </p:cNvSpPr>
          <p:nvPr>
            <p:ph type="title"/>
          </p:nvPr>
        </p:nvSpPr>
        <p:spPr>
          <a:xfrm>
            <a:off x="311700" y="174300"/>
            <a:ext cx="8520600" cy="683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a:solidFill>
                  <a:schemeClr val="accent1"/>
                </a:solidFill>
              </a:rPr>
              <a:t>Bias-Variance Tradeoff</a:t>
            </a:r>
            <a:endParaRPr>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9"/>
          <p:cNvPicPr preferRelativeResize="0"/>
          <p:nvPr/>
        </p:nvPicPr>
        <p:blipFill rotWithShape="1">
          <a:blip r:embed="rId3">
            <a:alphaModFix/>
          </a:blip>
          <a:srcRect/>
          <a:stretch/>
        </p:blipFill>
        <p:spPr>
          <a:xfrm>
            <a:off x="0" y="4710300"/>
            <a:ext cx="9144000" cy="433200"/>
          </a:xfrm>
          <a:prstGeom prst="rect">
            <a:avLst/>
          </a:prstGeom>
          <a:noFill/>
          <a:ln>
            <a:noFill/>
          </a:ln>
        </p:spPr>
      </p:pic>
      <p:sp>
        <p:nvSpPr>
          <p:cNvPr id="133" name="Google Shape;133;p9"/>
          <p:cNvSpPr txBox="1">
            <a:spLocks noGrp="1"/>
          </p:cNvSpPr>
          <p:nvPr>
            <p:ph type="title"/>
          </p:nvPr>
        </p:nvSpPr>
        <p:spPr>
          <a:xfrm>
            <a:off x="311700" y="174300"/>
            <a:ext cx="8520600" cy="6831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a:solidFill>
                  <a:schemeClr val="accent1"/>
                </a:solidFill>
              </a:rPr>
              <a:t>Generalization in ML</a:t>
            </a:r>
            <a:endParaRPr>
              <a:solidFill>
                <a:schemeClr val="accent1"/>
              </a:solidFill>
            </a:endParaRPr>
          </a:p>
        </p:txBody>
      </p:sp>
      <p:sp>
        <p:nvSpPr>
          <p:cNvPr id="134" name="Google Shape;134;p9"/>
          <p:cNvSpPr txBox="1">
            <a:spLocks noGrp="1"/>
          </p:cNvSpPr>
          <p:nvPr>
            <p:ph type="sldNum" idx="12"/>
          </p:nvPr>
        </p:nvSpPr>
        <p:spPr>
          <a:xfrm>
            <a:off x="8" y="4730092"/>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solidFill>
                  <a:schemeClr val="lt1"/>
                </a:solidFill>
                <a:latin typeface="Arial"/>
                <a:ea typeface="Arial"/>
                <a:cs typeface="Arial"/>
                <a:sym typeface="Arial"/>
              </a:rPr>
              <a:t>9</a:t>
            </a:fld>
            <a:endParaRPr>
              <a:solidFill>
                <a:schemeClr val="lt1"/>
              </a:solidFill>
              <a:latin typeface="Arial"/>
              <a:ea typeface="Arial"/>
              <a:cs typeface="Arial"/>
              <a:sym typeface="Arial"/>
            </a:endParaRPr>
          </a:p>
        </p:txBody>
      </p:sp>
      <p:sp>
        <p:nvSpPr>
          <p:cNvPr id="135" name="Google Shape;135;p9"/>
          <p:cNvSpPr txBox="1"/>
          <p:nvPr/>
        </p:nvSpPr>
        <p:spPr>
          <a:xfrm>
            <a:off x="548708" y="534852"/>
            <a:ext cx="7939800" cy="156963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Roboto"/>
              <a:ea typeface="Roboto"/>
              <a:cs typeface="Roboto"/>
              <a:sym typeface="Roboto"/>
            </a:endParaRPr>
          </a:p>
          <a:p>
            <a:pPr marL="457200" marR="0" lvl="0" indent="-342900" algn="l" rtl="0">
              <a:lnSpc>
                <a:spcPct val="100000"/>
              </a:lnSpc>
              <a:spcBef>
                <a:spcPts val="0"/>
              </a:spcBef>
              <a:spcAft>
                <a:spcPts val="0"/>
              </a:spcAft>
              <a:buClr>
                <a:srgbClr val="000000"/>
              </a:buClr>
              <a:buSzPts val="1800"/>
              <a:buFont typeface="Roboto"/>
              <a:buChar char="●"/>
            </a:pPr>
            <a:r>
              <a:rPr lang="en" sz="2400" b="0" i="0" u="none" strike="noStrike" cap="none">
                <a:solidFill>
                  <a:srgbClr val="000000"/>
                </a:solidFill>
                <a:latin typeface="Arial"/>
                <a:ea typeface="Arial"/>
                <a:cs typeface="Arial"/>
                <a:sym typeface="Arial"/>
              </a:rPr>
              <a:t>how well the concepts learned by a machine learning model apply to specific examples not seen by the model when it was learning</a:t>
            </a:r>
            <a:endParaRPr sz="1800" b="0" i="0" u="none" strike="noStrike" cap="none">
              <a:solidFill>
                <a:srgbClr val="000000"/>
              </a:solidFill>
              <a:latin typeface="Roboto"/>
              <a:ea typeface="Roboto"/>
              <a:cs typeface="Roboto"/>
              <a:sym typeface="Roboto"/>
            </a:endParaRPr>
          </a:p>
        </p:txBody>
      </p:sp>
      <p:sp>
        <p:nvSpPr>
          <p:cNvPr id="136" name="Google Shape;136;p9"/>
          <p:cNvSpPr txBox="1"/>
          <p:nvPr/>
        </p:nvSpPr>
        <p:spPr>
          <a:xfrm>
            <a:off x="3022847" y="3723691"/>
            <a:ext cx="2433600" cy="338524"/>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Roboto"/>
                <a:ea typeface="Roboto"/>
                <a:cs typeface="Roboto"/>
                <a:sym typeface="Roboto"/>
              </a:rPr>
              <a:t>(source: Greener et al. 2022)</a:t>
            </a:r>
            <a:endParaRPr sz="1000" b="0" i="0" u="none" strike="noStrike" cap="none">
              <a:solidFill>
                <a:srgbClr val="000000"/>
              </a:solidFill>
              <a:latin typeface="Roboto"/>
              <a:ea typeface="Roboto"/>
              <a:cs typeface="Roboto"/>
              <a:sym typeface="Roboto"/>
            </a:endParaRPr>
          </a:p>
        </p:txBody>
      </p:sp>
      <p:grpSp>
        <p:nvGrpSpPr>
          <p:cNvPr id="137" name="Google Shape;137;p9"/>
          <p:cNvGrpSpPr/>
          <p:nvPr/>
        </p:nvGrpSpPr>
        <p:grpSpPr>
          <a:xfrm>
            <a:off x="1728373" y="2331353"/>
            <a:ext cx="5022548" cy="1500075"/>
            <a:chOff x="980975" y="3040162"/>
            <a:chExt cx="5022548" cy="1500075"/>
          </a:xfrm>
        </p:grpSpPr>
        <p:pic>
          <p:nvPicPr>
            <p:cNvPr id="138" name="Google Shape;138;p9"/>
            <p:cNvPicPr preferRelativeResize="0"/>
            <p:nvPr/>
          </p:nvPicPr>
          <p:blipFill rotWithShape="1">
            <a:blip r:embed="rId4">
              <a:alphaModFix/>
            </a:blip>
            <a:srcRect/>
            <a:stretch/>
          </p:blipFill>
          <p:spPr>
            <a:xfrm>
              <a:off x="980975" y="3040162"/>
              <a:ext cx="5022548" cy="1500075"/>
            </a:xfrm>
            <a:prstGeom prst="rect">
              <a:avLst/>
            </a:prstGeom>
            <a:noFill/>
            <a:ln>
              <a:noFill/>
            </a:ln>
          </p:spPr>
        </p:pic>
        <p:sp>
          <p:nvSpPr>
            <p:cNvPr id="139" name="Google Shape;139;p9"/>
            <p:cNvSpPr/>
            <p:nvPr/>
          </p:nvSpPr>
          <p:spPr>
            <a:xfrm>
              <a:off x="1043525" y="3137825"/>
              <a:ext cx="313200" cy="2769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0" name="Google Shape;140;p9"/>
          <p:cNvSpPr txBox="1"/>
          <p:nvPr/>
        </p:nvSpPr>
        <p:spPr>
          <a:xfrm>
            <a:off x="1613005" y="4175651"/>
            <a:ext cx="581120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400" b="0" i="0" u="none" strike="noStrike" cap="none">
                <a:solidFill>
                  <a:srgbClr val="000000"/>
                </a:solidFill>
                <a:latin typeface="Arial"/>
                <a:ea typeface="Arial"/>
                <a:cs typeface="Arial"/>
                <a:sym typeface="Arial"/>
              </a:rPr>
              <a:t>Overfitting and underfitting are major cause of poor model performance</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759</Words>
  <Application>Microsoft Macintosh PowerPoint</Application>
  <PresentationFormat>On-screen Show (16:9)</PresentationFormat>
  <Paragraphs>73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Roboto</vt:lpstr>
      <vt:lpstr>Arial</vt:lpstr>
      <vt:lpstr>Times New Roman</vt:lpstr>
      <vt:lpstr>Simple Light</vt:lpstr>
      <vt:lpstr>AI/ML Basic Concepts</vt:lpstr>
      <vt:lpstr>PowerPoint Presentation</vt:lpstr>
      <vt:lpstr>Classes and Labels</vt:lpstr>
      <vt:lpstr>Loss or Cost Functions</vt:lpstr>
      <vt:lpstr>Parameters and Hyperparameters</vt:lpstr>
      <vt:lpstr>Inductive Bias</vt:lpstr>
      <vt:lpstr>Bias and Variance</vt:lpstr>
      <vt:lpstr>Bias-Variance Tradeoff</vt:lpstr>
      <vt:lpstr>Generalization in ML</vt:lpstr>
      <vt:lpstr>Bias-Variance Tradeoff</vt:lpstr>
      <vt:lpstr>PowerPoint Presentation</vt:lpstr>
      <vt:lpstr>Machine learning applications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Chen, Chuming</cp:lastModifiedBy>
  <cp:revision>2</cp:revision>
  <dcterms:modified xsi:type="dcterms:W3CDTF">2024-10-12T15:16:57Z</dcterms:modified>
</cp:coreProperties>
</file>