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8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6508BB-78FA-4EC7-99CE-6FA68C18F29C}">
  <a:tblStyle styleId="{206508BB-78FA-4EC7-99CE-6FA68C18F2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>
      <p:cViewPr varScale="1">
        <p:scale>
          <a:sx n="123" d="100"/>
          <a:sy n="123" d="100"/>
        </p:scale>
        <p:origin x="88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10cd4518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10cd4518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16cbeaf3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16cbeaf3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16cbeaf38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16cbeaf38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6cbeaf38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6cbeaf38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6cbeaf380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6cbeaf380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6cbeaf380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16cbeaf380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16cbeaf38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16cbeaf38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16cbeaf38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16cbeaf38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16cbeaf380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16cbeaf380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ctrTitle" idx="4294967295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accent2"/>
                </a:solidFill>
              </a:rPr>
              <a:t>AI/</a:t>
            </a:r>
            <a:r>
              <a:rPr lang="en" sz="4000">
                <a:solidFill>
                  <a:schemeClr val="accent2"/>
                </a:solidFill>
              </a:rPr>
              <a:t>ML Applications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185" name="Google Shape;185;p3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54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69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References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45" name="Google Shape;545;p69"/>
          <p:cNvSpPr txBox="1"/>
          <p:nvPr/>
        </p:nvSpPr>
        <p:spPr>
          <a:xfrm>
            <a:off x="311700" y="639725"/>
            <a:ext cx="8697300" cy="36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Greener, J.G., Kandathil, S.M., Moffat, L. et al. A guide to machine learning for biologists. Nat Rev Mol Cell Biol 23, 40–55 (2022). (https://doi.org/10.1038/s41580-021-00407-0)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random forest? (https://www.tibco.com/reference-center/what-is-a-random-forest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Gene-expression data to hit one million deposited data sets). (https://www.kurzweilai.net/gene-expression-data-to-hit-one-million-deposited-data-sets)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Matt Ross. Mar 29, 2020. COVID-CXR: An open source explainable deep CNN model for predicting the presence of COVID-19 in chest X-rays. (https://towardsdatascience.com/covid-cxr-an-open-source-explainable-deep-cnn-model-for-predicting-the-presence-of-covid-19-in-75a83b26cab5)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Ruggles KV, Krug K, Wang X, Clauser KR, Wang J, Payne SH, Fenyö D, Zhang B, Mani DR. Methods, Tools and Current Perspectives in Proteogenomics. Mol Cell Proteomics. 2017 Jun;16(6):959-981. doi: 10.1074/mcp.MR117.000024. Epub 2017 Apr 29. PMID: 28456751; PMCID: PMC5461547.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Jumper, J., Evans, R., Pritzel, A. et al. Highly accurate protein structure prediction with AlphaFold. Nature 596, 583–589 (2021). https://doi.org/10.1038/s41586-021-03819-2</a:t>
            </a:r>
            <a:endParaRPr/>
          </a:p>
        </p:txBody>
      </p:sp>
      <p:sp>
        <p:nvSpPr>
          <p:cNvPr id="546" name="Google Shape;546;p69"/>
          <p:cNvSpPr txBox="1">
            <a:spLocks noGrp="1"/>
          </p:cNvSpPr>
          <p:nvPr>
            <p:ph type="sldNum" idx="12"/>
          </p:nvPr>
        </p:nvSpPr>
        <p:spPr>
          <a:xfrm>
            <a:off x="6" y="47102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2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Nucleotide Sequence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44" name="Google Shape;344;p52"/>
          <p:cNvSpPr txBox="1"/>
          <p:nvPr/>
        </p:nvSpPr>
        <p:spPr>
          <a:xfrm>
            <a:off x="5459150" y="884700"/>
            <a:ext cx="3592200" cy="3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Example prediction tasks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DNA accessibility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3D genome organization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Enhancer-promoter interactions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Recommended models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1D CNNs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RNNs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Challenges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Repetitive regions in genome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long sequences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52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46" name="Google Shape;34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56" y="840825"/>
            <a:ext cx="3592144" cy="3810374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2"/>
          <p:cNvSpPr txBox="1"/>
          <p:nvPr/>
        </p:nvSpPr>
        <p:spPr>
          <a:xfrm>
            <a:off x="3250871" y="4224025"/>
            <a:ext cx="1388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(source: Genbank)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8" name="Google Shape;348;p52"/>
          <p:cNvPicPr preferRelativeResize="0"/>
          <p:nvPr/>
        </p:nvPicPr>
        <p:blipFill rotWithShape="1">
          <a:blip r:embed="rId5">
            <a:alphaModFix/>
          </a:blip>
          <a:srcRect l="22076" t="8783" r="25783" b="78065"/>
          <a:stretch/>
        </p:blipFill>
        <p:spPr>
          <a:xfrm>
            <a:off x="4612588" y="2057975"/>
            <a:ext cx="1072724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2"/>
          <p:cNvPicPr preferRelativeResize="0"/>
          <p:nvPr/>
        </p:nvPicPr>
        <p:blipFill rotWithShape="1">
          <a:blip r:embed="rId5">
            <a:alphaModFix/>
          </a:blip>
          <a:srcRect l="25151" t="21935" r="29751" b="59044"/>
          <a:stretch/>
        </p:blipFill>
        <p:spPr>
          <a:xfrm>
            <a:off x="4828179" y="1049600"/>
            <a:ext cx="641542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2"/>
          <p:cNvPicPr preferRelativeResize="0"/>
          <p:nvPr/>
        </p:nvPicPr>
        <p:blipFill rotWithShape="1">
          <a:blip r:embed="rId5">
            <a:alphaModFix/>
          </a:blip>
          <a:srcRect l="23880" t="43490" r="31019" b="38469"/>
          <a:stretch/>
        </p:blipFill>
        <p:spPr>
          <a:xfrm>
            <a:off x="4828175" y="3066350"/>
            <a:ext cx="641550" cy="6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3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Protein Sequence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57" name="Google Shape;357;p53"/>
          <p:cNvSpPr txBox="1"/>
          <p:nvPr/>
        </p:nvSpPr>
        <p:spPr>
          <a:xfrm>
            <a:off x="4989075" y="827425"/>
            <a:ext cx="42354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Example prediction tasks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Protein structure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Protein function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Protein-protein interactions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Recommended models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2D CNNs and residual networks using co-variation data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Multilayer perceptrons with windowing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Challenges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leakage (from homology) can make validation difficult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3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59" name="Google Shape;35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775" y="1329150"/>
            <a:ext cx="4137324" cy="205860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3"/>
          <p:cNvSpPr txBox="1"/>
          <p:nvPr/>
        </p:nvSpPr>
        <p:spPr>
          <a:xfrm>
            <a:off x="1042713" y="3268300"/>
            <a:ext cx="198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(source: UniProt)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1" name="Google Shape;361;p53"/>
          <p:cNvPicPr preferRelativeResize="0"/>
          <p:nvPr/>
        </p:nvPicPr>
        <p:blipFill rotWithShape="1">
          <a:blip r:embed="rId5">
            <a:alphaModFix/>
          </a:blip>
          <a:srcRect l="22076" t="8783" r="25783" b="78065"/>
          <a:stretch/>
        </p:blipFill>
        <p:spPr>
          <a:xfrm>
            <a:off x="4383988" y="2057975"/>
            <a:ext cx="1072724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3"/>
          <p:cNvPicPr preferRelativeResize="0"/>
          <p:nvPr/>
        </p:nvPicPr>
        <p:blipFill rotWithShape="1">
          <a:blip r:embed="rId5">
            <a:alphaModFix/>
          </a:blip>
          <a:srcRect l="25151" t="21935" r="29751" b="59044"/>
          <a:stretch/>
        </p:blipFill>
        <p:spPr>
          <a:xfrm>
            <a:off x="4599579" y="1049600"/>
            <a:ext cx="641542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53"/>
          <p:cNvPicPr preferRelativeResize="0"/>
          <p:nvPr/>
        </p:nvPicPr>
        <p:blipFill rotWithShape="1">
          <a:blip r:embed="rId5">
            <a:alphaModFix/>
          </a:blip>
          <a:srcRect l="23880" t="43490" r="31019" b="38469"/>
          <a:stretch/>
        </p:blipFill>
        <p:spPr>
          <a:xfrm>
            <a:off x="4599575" y="3066350"/>
            <a:ext cx="641550" cy="6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4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Protein 3D Structure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70" name="Google Shape;370;p54"/>
          <p:cNvSpPr txBox="1"/>
          <p:nvPr/>
        </p:nvSpPr>
        <p:spPr>
          <a:xfrm>
            <a:off x="4996775" y="717650"/>
            <a:ext cx="40671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Example prediction tasks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Protein model refinement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Protein model quality assessment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in stability upon mutation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Recommended models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GCNs using molecular graph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3D CNNs using coordinates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Clustering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Challenges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Lack of data, particularly on protein complexes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Lack of data on disordered proteins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4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72" name="Google Shape;37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270" y="1050000"/>
            <a:ext cx="3970301" cy="2917222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4"/>
          <p:cNvSpPr txBox="1"/>
          <p:nvPr/>
        </p:nvSpPr>
        <p:spPr>
          <a:xfrm>
            <a:off x="1522588" y="4091750"/>
            <a:ext cx="198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(source: PDBe)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4" name="Google Shape;374;p54"/>
          <p:cNvPicPr preferRelativeResize="0"/>
          <p:nvPr/>
        </p:nvPicPr>
        <p:blipFill rotWithShape="1">
          <a:blip r:embed="rId5">
            <a:alphaModFix/>
          </a:blip>
          <a:srcRect l="22076" t="8783" r="25783" b="78065"/>
          <a:stretch/>
        </p:blipFill>
        <p:spPr>
          <a:xfrm>
            <a:off x="4383988" y="2057975"/>
            <a:ext cx="1072724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4"/>
          <p:cNvPicPr preferRelativeResize="0"/>
          <p:nvPr/>
        </p:nvPicPr>
        <p:blipFill rotWithShape="1">
          <a:blip r:embed="rId5">
            <a:alphaModFix/>
          </a:blip>
          <a:srcRect l="25151" t="21935" r="29751" b="59044"/>
          <a:stretch/>
        </p:blipFill>
        <p:spPr>
          <a:xfrm>
            <a:off x="4599579" y="1049600"/>
            <a:ext cx="641542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54"/>
          <p:cNvPicPr preferRelativeResize="0"/>
          <p:nvPr/>
        </p:nvPicPr>
        <p:blipFill rotWithShape="1">
          <a:blip r:embed="rId5">
            <a:alphaModFix/>
          </a:blip>
          <a:srcRect l="23880" t="43490" r="31019" b="38469"/>
          <a:stretch/>
        </p:blipFill>
        <p:spPr>
          <a:xfrm>
            <a:off x="4599575" y="3497500"/>
            <a:ext cx="641550" cy="6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5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Gene Expression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83" name="Google Shape;383;p55"/>
          <p:cNvSpPr txBox="1"/>
          <p:nvPr/>
        </p:nvSpPr>
        <p:spPr>
          <a:xfrm>
            <a:off x="5180100" y="786400"/>
            <a:ext cx="3804600" cy="3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Example prediction tasks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Intergenic interactions or co-expression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Organization of transcription machinery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Recommended models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Clustering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CNNs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Autoencoders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Challenges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Unclear link between co-expression and function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dimensionality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noise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384" name="Google Shape;384;p55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385" name="Google Shape;38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25" y="870050"/>
            <a:ext cx="3538675" cy="35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5"/>
          <p:cNvSpPr txBox="1"/>
          <p:nvPr/>
        </p:nvSpPr>
        <p:spPr>
          <a:xfrm>
            <a:off x="850504" y="4310100"/>
            <a:ext cx="257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(source: kurzweilai.net)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7" name="Google Shape;387;p55"/>
          <p:cNvPicPr preferRelativeResize="0"/>
          <p:nvPr/>
        </p:nvPicPr>
        <p:blipFill rotWithShape="1">
          <a:blip r:embed="rId5">
            <a:alphaModFix/>
          </a:blip>
          <a:srcRect l="22076" t="8783" r="25783" b="78065"/>
          <a:stretch/>
        </p:blipFill>
        <p:spPr>
          <a:xfrm>
            <a:off x="4383988" y="2057975"/>
            <a:ext cx="1072724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5"/>
          <p:cNvPicPr preferRelativeResize="0"/>
          <p:nvPr/>
        </p:nvPicPr>
        <p:blipFill rotWithShape="1">
          <a:blip r:embed="rId5">
            <a:alphaModFix/>
          </a:blip>
          <a:srcRect l="25151" t="21935" r="29751" b="59044"/>
          <a:stretch/>
        </p:blipFill>
        <p:spPr>
          <a:xfrm>
            <a:off x="4599579" y="1049600"/>
            <a:ext cx="641542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5"/>
          <p:cNvPicPr preferRelativeResize="0"/>
          <p:nvPr/>
        </p:nvPicPr>
        <p:blipFill rotWithShape="1">
          <a:blip r:embed="rId5">
            <a:alphaModFix/>
          </a:blip>
          <a:srcRect l="23880" t="43490" r="31019" b="38469"/>
          <a:stretch/>
        </p:blipFill>
        <p:spPr>
          <a:xfrm>
            <a:off x="4599575" y="3066350"/>
            <a:ext cx="641550" cy="6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6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Mass Spectrometry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96" name="Google Shape;396;p56"/>
          <p:cNvSpPr txBox="1"/>
          <p:nvPr/>
        </p:nvSpPr>
        <p:spPr>
          <a:xfrm>
            <a:off x="5105400" y="1024250"/>
            <a:ext cx="3637500" cy="3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Example prediction tasks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Detecting peaks in spectra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Metabolite annotation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Recommended models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CNNs using spectral data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Traditional ML methods using derived features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Challenges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Lack of standardized benchmarks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Normalization required between different datasets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6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98" name="Google Shape;398;p56"/>
          <p:cNvSpPr txBox="1"/>
          <p:nvPr/>
        </p:nvSpPr>
        <p:spPr>
          <a:xfrm>
            <a:off x="875563" y="4063313"/>
            <a:ext cx="198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(source: wikipedia)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9" name="Google Shape;39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000" y="975025"/>
            <a:ext cx="3418350" cy="308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56"/>
          <p:cNvPicPr preferRelativeResize="0"/>
          <p:nvPr/>
        </p:nvPicPr>
        <p:blipFill rotWithShape="1">
          <a:blip r:embed="rId5">
            <a:alphaModFix/>
          </a:blip>
          <a:srcRect l="22076" t="8783" r="25783" b="78065"/>
          <a:stretch/>
        </p:blipFill>
        <p:spPr>
          <a:xfrm>
            <a:off x="4383988" y="2057975"/>
            <a:ext cx="1072724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6"/>
          <p:cNvPicPr preferRelativeResize="0"/>
          <p:nvPr/>
        </p:nvPicPr>
        <p:blipFill rotWithShape="1">
          <a:blip r:embed="rId5">
            <a:alphaModFix/>
          </a:blip>
          <a:srcRect l="25151" t="21935" r="29751" b="59044"/>
          <a:stretch/>
        </p:blipFill>
        <p:spPr>
          <a:xfrm>
            <a:off x="4599579" y="1049600"/>
            <a:ext cx="641542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56"/>
          <p:cNvPicPr preferRelativeResize="0"/>
          <p:nvPr/>
        </p:nvPicPr>
        <p:blipFill rotWithShape="1">
          <a:blip r:embed="rId5">
            <a:alphaModFix/>
          </a:blip>
          <a:srcRect l="23880" t="43490" r="31019" b="38469"/>
          <a:stretch/>
        </p:blipFill>
        <p:spPr>
          <a:xfrm>
            <a:off x="4599575" y="3066350"/>
            <a:ext cx="641550" cy="6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7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Images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09" name="Google Shape;409;p57"/>
          <p:cNvSpPr txBox="1"/>
          <p:nvPr/>
        </p:nvSpPr>
        <p:spPr>
          <a:xfrm>
            <a:off x="4917000" y="779125"/>
            <a:ext cx="4227000" cy="3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Example prediction tasks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 image recognition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Cryo-EM image reconstruction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Recommended models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2D CNNs and residual networks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Autoencoders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Traditional ML methods using image features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Challenges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Systematic difference in data collection affect prediction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obtain large datasets of consistent data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57"/>
          <p:cNvSpPr txBox="1">
            <a:spLocks noGrp="1"/>
          </p:cNvSpPr>
          <p:nvPr>
            <p:ph type="sldNum" idx="12"/>
          </p:nvPr>
        </p:nvSpPr>
        <p:spPr>
          <a:xfrm>
            <a:off x="6" y="47102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11" name="Google Shape;411;p57"/>
          <p:cNvSpPr txBox="1"/>
          <p:nvPr/>
        </p:nvSpPr>
        <p:spPr>
          <a:xfrm>
            <a:off x="898763" y="3475900"/>
            <a:ext cx="198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(source: Ross, 2020)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2" name="Google Shape;41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25" y="1364900"/>
            <a:ext cx="3980825" cy="2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7"/>
          <p:cNvPicPr preferRelativeResize="0"/>
          <p:nvPr/>
        </p:nvPicPr>
        <p:blipFill rotWithShape="1">
          <a:blip r:embed="rId5">
            <a:alphaModFix/>
          </a:blip>
          <a:srcRect l="22076" t="8783" r="25783" b="78065"/>
          <a:stretch/>
        </p:blipFill>
        <p:spPr>
          <a:xfrm>
            <a:off x="4383988" y="2057975"/>
            <a:ext cx="1072724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7"/>
          <p:cNvPicPr preferRelativeResize="0"/>
          <p:nvPr/>
        </p:nvPicPr>
        <p:blipFill rotWithShape="1">
          <a:blip r:embed="rId5">
            <a:alphaModFix/>
          </a:blip>
          <a:srcRect l="25151" t="21935" r="29751" b="59044"/>
          <a:stretch/>
        </p:blipFill>
        <p:spPr>
          <a:xfrm>
            <a:off x="4599579" y="1049600"/>
            <a:ext cx="641542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7"/>
          <p:cNvPicPr preferRelativeResize="0"/>
          <p:nvPr/>
        </p:nvPicPr>
        <p:blipFill rotWithShape="1">
          <a:blip r:embed="rId5">
            <a:alphaModFix/>
          </a:blip>
          <a:srcRect l="23880" t="43490" r="31019" b="38469"/>
          <a:stretch/>
        </p:blipFill>
        <p:spPr>
          <a:xfrm>
            <a:off x="4599575" y="3294950"/>
            <a:ext cx="641550" cy="6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8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Molecular Structure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22" name="Google Shape;422;p58"/>
          <p:cNvSpPr txBox="1"/>
          <p:nvPr/>
        </p:nvSpPr>
        <p:spPr>
          <a:xfrm>
            <a:off x="4469275" y="636900"/>
            <a:ext cx="4523400" cy="3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Example prediction tasks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Antibiotic activity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Drug toxicity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Protein-ligand docking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Novel drug discovery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Recommended models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CNNs using molecular graph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Traditional ML methods or multilayer perceptrons using molecular properties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RNNs using text-based representations of molecular structure such as SMILES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Autoencoders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Challenges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Experimental data available for only a tiny fraction of possible small molecules</a:t>
            </a:r>
            <a:endParaRPr/>
          </a:p>
        </p:txBody>
      </p:sp>
      <p:sp>
        <p:nvSpPr>
          <p:cNvPr id="423" name="Google Shape;423;p58"/>
          <p:cNvSpPr txBox="1">
            <a:spLocks noGrp="1"/>
          </p:cNvSpPr>
          <p:nvPr>
            <p:ph type="sldNum" idx="12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24" name="Google Shape;424;p58"/>
          <p:cNvSpPr txBox="1"/>
          <p:nvPr/>
        </p:nvSpPr>
        <p:spPr>
          <a:xfrm>
            <a:off x="1198688" y="4251000"/>
            <a:ext cx="198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(source: wikipedia)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5" name="Google Shape;42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801" y="893425"/>
            <a:ext cx="2696450" cy="31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8"/>
          <p:cNvPicPr preferRelativeResize="0"/>
          <p:nvPr/>
        </p:nvPicPr>
        <p:blipFill rotWithShape="1">
          <a:blip r:embed="rId5">
            <a:alphaModFix/>
          </a:blip>
          <a:srcRect l="22076" t="8783" r="25783" b="78065"/>
          <a:stretch/>
        </p:blipFill>
        <p:spPr>
          <a:xfrm>
            <a:off x="4035638" y="2351300"/>
            <a:ext cx="1072724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8"/>
          <p:cNvPicPr preferRelativeResize="0"/>
          <p:nvPr/>
        </p:nvPicPr>
        <p:blipFill rotWithShape="1">
          <a:blip r:embed="rId5">
            <a:alphaModFix/>
          </a:blip>
          <a:srcRect l="25151" t="21935" r="29751" b="59044"/>
          <a:stretch/>
        </p:blipFill>
        <p:spPr>
          <a:xfrm>
            <a:off x="4251229" y="1038125"/>
            <a:ext cx="641542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8"/>
          <p:cNvPicPr preferRelativeResize="0"/>
          <p:nvPr/>
        </p:nvPicPr>
        <p:blipFill rotWithShape="1">
          <a:blip r:embed="rId5">
            <a:alphaModFix/>
          </a:blip>
          <a:srcRect l="23880" t="43490" r="31019" b="38469"/>
          <a:stretch/>
        </p:blipFill>
        <p:spPr>
          <a:xfrm>
            <a:off x="4251225" y="3893075"/>
            <a:ext cx="641550" cy="6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59"/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Protein-protein Interaction Network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35" name="Google Shape;435;p59"/>
          <p:cNvSpPr txBox="1"/>
          <p:nvPr/>
        </p:nvSpPr>
        <p:spPr>
          <a:xfrm>
            <a:off x="4809875" y="1101950"/>
            <a:ext cx="41739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Example prediction tasks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Polypharmacology side effects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Protein function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Recommended models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CNNs 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 embedding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Challenges</a:t>
            </a:r>
            <a:endParaRPr b="1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Interaction networks can be incomplete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Cellular location affects whether proteins interact</a:t>
            </a:r>
            <a:endParaRPr/>
          </a:p>
        </p:txBody>
      </p:sp>
      <p:sp>
        <p:nvSpPr>
          <p:cNvPr id="436" name="Google Shape;436;p59"/>
          <p:cNvSpPr txBox="1">
            <a:spLocks noGrp="1"/>
          </p:cNvSpPr>
          <p:nvPr>
            <p:ph type="sldNum" idx="12"/>
          </p:nvPr>
        </p:nvSpPr>
        <p:spPr>
          <a:xfrm>
            <a:off x="6" y="47102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7" name="Google Shape;437;p59"/>
          <p:cNvSpPr txBox="1"/>
          <p:nvPr/>
        </p:nvSpPr>
        <p:spPr>
          <a:xfrm>
            <a:off x="1288663" y="3995750"/>
            <a:ext cx="198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"/>
                <a:ea typeface="Roboto"/>
                <a:cs typeface="Roboto"/>
                <a:sym typeface="Roboto"/>
              </a:rPr>
              <a:t>(source: Wikipedia)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600" y="1147763"/>
            <a:ext cx="2857500" cy="284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9"/>
          <p:cNvPicPr preferRelativeResize="0"/>
          <p:nvPr/>
        </p:nvPicPr>
        <p:blipFill rotWithShape="1">
          <a:blip r:embed="rId5">
            <a:alphaModFix/>
          </a:blip>
          <a:srcRect l="22076" t="8783" r="25783" b="78065"/>
          <a:stretch/>
        </p:blipFill>
        <p:spPr>
          <a:xfrm>
            <a:off x="4155388" y="2057975"/>
            <a:ext cx="1072724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59"/>
          <p:cNvPicPr preferRelativeResize="0"/>
          <p:nvPr/>
        </p:nvPicPr>
        <p:blipFill rotWithShape="1">
          <a:blip r:embed="rId5">
            <a:alphaModFix/>
          </a:blip>
          <a:srcRect l="25151" t="21935" r="29751" b="59044"/>
          <a:stretch/>
        </p:blipFill>
        <p:spPr>
          <a:xfrm>
            <a:off x="4370979" y="1202000"/>
            <a:ext cx="641542" cy="6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9"/>
          <p:cNvPicPr preferRelativeResize="0"/>
          <p:nvPr/>
        </p:nvPicPr>
        <p:blipFill rotWithShape="1">
          <a:blip r:embed="rId5">
            <a:alphaModFix/>
          </a:blip>
          <a:srcRect l="23880" t="43490" r="31019" b="38469"/>
          <a:stretch/>
        </p:blipFill>
        <p:spPr>
          <a:xfrm>
            <a:off x="4370975" y="2913950"/>
            <a:ext cx="641550" cy="641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580</Words>
  <Application>Microsoft Macintosh PowerPoint</Application>
  <PresentationFormat>On-screen Show (16:9)</PresentationFormat>
  <Paragraphs>142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Roboto</vt:lpstr>
      <vt:lpstr>Arial</vt:lpstr>
      <vt:lpstr>Geometric</vt:lpstr>
      <vt:lpstr>AI/ML Applications</vt:lpstr>
      <vt:lpstr>Nucleotide Sequence</vt:lpstr>
      <vt:lpstr>Protein Sequence</vt:lpstr>
      <vt:lpstr>Protein 3D Structure</vt:lpstr>
      <vt:lpstr>Gene Expression</vt:lpstr>
      <vt:lpstr>Mass Spectrometry</vt:lpstr>
      <vt:lpstr>Images</vt:lpstr>
      <vt:lpstr>Molecular Structure</vt:lpstr>
      <vt:lpstr>Protein-protein Interaction Network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AI/ML Applications  in Biology and Chemistry</dc:title>
  <cp:lastModifiedBy>Chen, Chuming</cp:lastModifiedBy>
  <cp:revision>4</cp:revision>
  <dcterms:modified xsi:type="dcterms:W3CDTF">2024-10-12T15:17:14Z</dcterms:modified>
</cp:coreProperties>
</file>