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1" r:id="rId1"/>
    <p:sldMasterId id="2147483682" r:id="rId2"/>
  </p:sldMasterIdLst>
  <p:notesMasterIdLst>
    <p:notesMasterId r:id="rId23"/>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5"/>
  </p:normalViewPr>
  <p:slideViewPr>
    <p:cSldViewPr snapToGrid="0">
      <p:cViewPr varScale="1">
        <p:scale>
          <a:sx n="125" d="100"/>
          <a:sy n="125" d="100"/>
        </p:scale>
        <p:origin x="8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1984a903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1984a903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1984a903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11984a903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1984a903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1984a903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1b5833a4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1b5833a4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c1490d44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c1490d44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11b5833a4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11b5833a4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11b5833a4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11b5833a4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Char char="●"/>
            </a:pPr>
            <a:r>
              <a:rPr lang="en" sz="1500">
                <a:solidFill>
                  <a:schemeClr val="dk1"/>
                </a:solidFill>
              </a:rPr>
              <a:t>The philosophy of Skater is that all models should be evaluated as black boxes and decision criteria of the models are inferred and interpreted based on input perturbations and observing the corresponding output predictions.</a:t>
            </a:r>
            <a:endParaRPr sz="1500">
              <a:solidFill>
                <a:schemeClr val="dk1"/>
              </a:solidFill>
            </a:endParaRPr>
          </a:p>
          <a:p>
            <a:pPr marL="0" lvl="0" indent="0" algn="l" rtl="0">
              <a:spcBef>
                <a:spcPts val="100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c1490d44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c1490d44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1b5833a4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11b5833a4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1b5833a4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1b5833a4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806d98424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2806d9842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10cd4518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10cd4518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0821d2d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0821d2d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13c07b4bc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113c07b4b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1984a903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1984a903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1b5833a4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1b5833a4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1b5833a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1b5833a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1984a903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1984a903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1b5833a4e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11b5833a4e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7" name="Google Shape;8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8" name="Google Shape;8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1" name="Google Shape;9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5" name="Google Shape;9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9" name="Google Shape;9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0" name="Google Shape;10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7" name="Google Shape;10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0" name="Google Shape;11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4" name="Google Shape;11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5" name="Google Shape;11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6" name="Google Shape;11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7"/>
        <p:cNvGrpSpPr/>
        <p:nvPr/>
      </p:nvGrpSpPr>
      <p:grpSpPr>
        <a:xfrm>
          <a:off x="0" y="0"/>
          <a:ext cx="0" cy="0"/>
          <a:chOff x="0" y="0"/>
          <a:chExt cx="0" cy="0"/>
        </a:xfrm>
      </p:grpSpPr>
      <p:sp>
        <p:nvSpPr>
          <p:cNvPr id="118" name="Google Shape;11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19" name="Google Shape;11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2" name="Google Shape;12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23" name="Google Shape;12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
        <p:nvSpPr>
          <p:cNvPr id="125" name="Google Shape;12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3" name="Google Shape;8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4" name="Google Shape;8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8"/>
          <p:cNvSpPr txBox="1">
            <a:spLocks noGrp="1"/>
          </p:cNvSpPr>
          <p:nvPr>
            <p:ph type="ctrTitle" idx="4294967295"/>
          </p:nvPr>
        </p:nvSpPr>
        <p:spPr>
          <a:xfrm>
            <a:off x="598100" y="1212277"/>
            <a:ext cx="8222100" cy="14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solidFill>
                  <a:srgbClr val="4A86E8"/>
                </a:solidFill>
              </a:rPr>
              <a:t>Model Tuning, Interpretation and Deployment</a:t>
            </a:r>
            <a:endParaRPr sz="4400">
              <a:solidFill>
                <a:srgbClr val="4A86E8"/>
              </a:solidFill>
            </a:endParaRPr>
          </a:p>
        </p:txBody>
      </p:sp>
      <p:sp>
        <p:nvSpPr>
          <p:cNvPr id="185" name="Google Shape;185;p3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1" name="Google Shape;271;p4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Bias-Variance Tradeoff</a:t>
            </a:r>
            <a:endParaRPr>
              <a:solidFill>
                <a:srgbClr val="4A86E8"/>
              </a:solidFill>
            </a:endParaRPr>
          </a:p>
        </p:txBody>
      </p:sp>
      <p:sp>
        <p:nvSpPr>
          <p:cNvPr id="272" name="Google Shape;272;p47"/>
          <p:cNvSpPr txBox="1"/>
          <p:nvPr/>
        </p:nvSpPr>
        <p:spPr>
          <a:xfrm>
            <a:off x="3852050" y="1668000"/>
            <a:ext cx="5037600" cy="2805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Irreducible error is the error gets introduced due to noise in the training data itself and not much we can do about.</a:t>
            </a:r>
            <a:endParaRPr sz="1500"/>
          </a:p>
          <a:p>
            <a:pPr marL="457200" lvl="0" indent="-323850" algn="l" rtl="0">
              <a:lnSpc>
                <a:spcPct val="115000"/>
              </a:lnSpc>
              <a:spcBef>
                <a:spcPts val="0"/>
              </a:spcBef>
              <a:spcAft>
                <a:spcPts val="0"/>
              </a:spcAft>
              <a:buSzPts val="1500"/>
              <a:buChar char="●"/>
            </a:pPr>
            <a:r>
              <a:rPr lang="en" sz="1500"/>
              <a:t>Every model needs to do a tradeoff:</a:t>
            </a:r>
            <a:endParaRPr sz="1500"/>
          </a:p>
          <a:p>
            <a:pPr marL="914400" lvl="1" indent="-323850" algn="l" rtl="0">
              <a:lnSpc>
                <a:spcPct val="115000"/>
              </a:lnSpc>
              <a:spcBef>
                <a:spcPts val="0"/>
              </a:spcBef>
              <a:spcAft>
                <a:spcPts val="0"/>
              </a:spcAft>
              <a:buSzPts val="1500"/>
              <a:buChar char="○"/>
            </a:pPr>
            <a:r>
              <a:rPr lang="en" sz="1500"/>
              <a:t>Making assumptions about the structure of data </a:t>
            </a:r>
            <a:endParaRPr sz="1500"/>
          </a:p>
          <a:p>
            <a:pPr marL="914400" lvl="1" indent="-323850" algn="l" rtl="0">
              <a:lnSpc>
                <a:spcPct val="115000"/>
              </a:lnSpc>
              <a:spcBef>
                <a:spcPts val="0"/>
              </a:spcBef>
              <a:spcAft>
                <a:spcPts val="0"/>
              </a:spcAft>
              <a:buSzPts val="1500"/>
              <a:buChar char="○"/>
            </a:pPr>
            <a:r>
              <a:rPr lang="en" sz="1500"/>
              <a:t>Fitting itself too closely to the data at hand.</a:t>
            </a:r>
            <a:endParaRPr sz="1500"/>
          </a:p>
          <a:p>
            <a:pPr marL="457200" lvl="0" indent="-323850" algn="l" rtl="0">
              <a:lnSpc>
                <a:spcPct val="115000"/>
              </a:lnSpc>
              <a:spcBef>
                <a:spcPts val="0"/>
              </a:spcBef>
              <a:spcAft>
                <a:spcPts val="0"/>
              </a:spcAft>
              <a:buSzPts val="1500"/>
              <a:buChar char="●"/>
            </a:pPr>
            <a:r>
              <a:rPr lang="en" sz="1500"/>
              <a:t>The idea is to focus on balancing the model complexity by doing an optimal tradeoff between bias and variance.</a:t>
            </a:r>
            <a:endParaRPr sz="1500"/>
          </a:p>
        </p:txBody>
      </p:sp>
      <p:sp>
        <p:nvSpPr>
          <p:cNvPr id="273" name="Google Shape;273;p47"/>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pic>
        <p:nvPicPr>
          <p:cNvPr id="274" name="Google Shape;274;p47"/>
          <p:cNvPicPr preferRelativeResize="0"/>
          <p:nvPr/>
        </p:nvPicPr>
        <p:blipFill>
          <a:blip r:embed="rId4">
            <a:alphaModFix/>
          </a:blip>
          <a:stretch>
            <a:fillRect/>
          </a:stretch>
        </p:blipFill>
        <p:spPr>
          <a:xfrm>
            <a:off x="204375" y="1763375"/>
            <a:ext cx="3349325" cy="2359904"/>
          </a:xfrm>
          <a:prstGeom prst="rect">
            <a:avLst/>
          </a:prstGeom>
          <a:noFill/>
          <a:ln>
            <a:noFill/>
          </a:ln>
        </p:spPr>
      </p:pic>
      <p:sp>
        <p:nvSpPr>
          <p:cNvPr id="275" name="Google Shape;275;p47"/>
          <p:cNvSpPr txBox="1"/>
          <p:nvPr/>
        </p:nvSpPr>
        <p:spPr>
          <a:xfrm>
            <a:off x="1023925" y="4123275"/>
            <a:ext cx="271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276" name="Google Shape;276;p47"/>
          <p:cNvPicPr preferRelativeResize="0"/>
          <p:nvPr/>
        </p:nvPicPr>
        <p:blipFill>
          <a:blip r:embed="rId5">
            <a:alphaModFix/>
          </a:blip>
          <a:stretch>
            <a:fillRect/>
          </a:stretch>
        </p:blipFill>
        <p:spPr>
          <a:xfrm>
            <a:off x="1023938" y="1050000"/>
            <a:ext cx="7096125" cy="38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Cross Validation</a:t>
            </a:r>
            <a:endParaRPr>
              <a:solidFill>
                <a:srgbClr val="4A86E8"/>
              </a:solidFill>
            </a:endParaRPr>
          </a:p>
        </p:txBody>
      </p:sp>
      <p:sp>
        <p:nvSpPr>
          <p:cNvPr id="283" name="Google Shape;283;p48"/>
          <p:cNvSpPr txBox="1"/>
          <p:nvPr/>
        </p:nvSpPr>
        <p:spPr>
          <a:xfrm>
            <a:off x="548700" y="766750"/>
            <a:ext cx="8401200" cy="19929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SzPts val="1800"/>
              <a:buChar char="●"/>
            </a:pPr>
            <a:r>
              <a:rPr lang="en" sz="1800"/>
              <a:t>Most prevalent practices for tuning ML models.</a:t>
            </a:r>
            <a:endParaRPr sz="1800"/>
          </a:p>
          <a:p>
            <a:pPr marL="457200" lvl="0" indent="-342900" algn="l" rtl="0">
              <a:lnSpc>
                <a:spcPct val="115000"/>
              </a:lnSpc>
              <a:spcBef>
                <a:spcPts val="1000"/>
              </a:spcBef>
              <a:spcAft>
                <a:spcPts val="0"/>
              </a:spcAft>
              <a:buSzPts val="1800"/>
              <a:buChar char="●"/>
            </a:pPr>
            <a:r>
              <a:rPr lang="en" sz="1800"/>
              <a:t>Uses the same data to build different models and also tune their hyperparameters using a simple data partitioning strategy.</a:t>
            </a:r>
            <a:endParaRPr sz="1800"/>
          </a:p>
          <a:p>
            <a:pPr marL="457200" lvl="0" indent="-342900" algn="l" rtl="0">
              <a:lnSpc>
                <a:spcPct val="115000"/>
              </a:lnSpc>
              <a:spcBef>
                <a:spcPts val="1000"/>
              </a:spcBef>
              <a:spcAft>
                <a:spcPts val="1000"/>
              </a:spcAft>
              <a:buSzPts val="1800"/>
              <a:buChar char="●"/>
            </a:pPr>
            <a:r>
              <a:rPr lang="en" sz="1800"/>
              <a:t>Useful when we have less data observations and cannot segregate a specific partition of data as validation set.</a:t>
            </a:r>
            <a:endParaRPr sz="1800"/>
          </a:p>
        </p:txBody>
      </p:sp>
      <p:sp>
        <p:nvSpPr>
          <p:cNvPr id="284" name="Google Shape;284;p48"/>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pic>
        <p:nvPicPr>
          <p:cNvPr id="285" name="Google Shape;285;p48"/>
          <p:cNvPicPr preferRelativeResize="0"/>
          <p:nvPr/>
        </p:nvPicPr>
        <p:blipFill rotWithShape="1">
          <a:blip r:embed="rId4">
            <a:alphaModFix/>
          </a:blip>
          <a:srcRect b="7663"/>
          <a:stretch/>
        </p:blipFill>
        <p:spPr>
          <a:xfrm>
            <a:off x="1731375" y="2701875"/>
            <a:ext cx="3883150" cy="1992900"/>
          </a:xfrm>
          <a:prstGeom prst="rect">
            <a:avLst/>
          </a:prstGeom>
          <a:noFill/>
          <a:ln>
            <a:noFill/>
          </a:ln>
        </p:spPr>
      </p:pic>
      <p:sp>
        <p:nvSpPr>
          <p:cNvPr id="286" name="Google Shape;286;p48"/>
          <p:cNvSpPr txBox="1"/>
          <p:nvPr/>
        </p:nvSpPr>
        <p:spPr>
          <a:xfrm>
            <a:off x="5614529" y="3986025"/>
            <a:ext cx="2595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2" name="Google Shape;292;p49"/>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Cross-Validation Strategies</a:t>
            </a:r>
            <a:endParaRPr>
              <a:solidFill>
                <a:srgbClr val="4A86E8"/>
              </a:solidFill>
            </a:endParaRPr>
          </a:p>
        </p:txBody>
      </p:sp>
      <p:sp>
        <p:nvSpPr>
          <p:cNvPr id="293" name="Google Shape;293;p49"/>
          <p:cNvSpPr txBox="1"/>
          <p:nvPr/>
        </p:nvSpPr>
        <p:spPr>
          <a:xfrm>
            <a:off x="519525" y="777175"/>
            <a:ext cx="8399400" cy="997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Leave One Out Cross-Validation</a:t>
            </a:r>
            <a:r>
              <a:rPr lang="en" sz="1600"/>
              <a:t>: </a:t>
            </a:r>
            <a:endParaRPr sz="1600"/>
          </a:p>
          <a:p>
            <a:pPr marL="914400" lvl="1" indent="-330200" algn="l" rtl="0">
              <a:lnSpc>
                <a:spcPct val="115000"/>
              </a:lnSpc>
              <a:spcBef>
                <a:spcPts val="0"/>
              </a:spcBef>
              <a:spcAft>
                <a:spcPts val="0"/>
              </a:spcAft>
              <a:buSzPts val="1600"/>
              <a:buChar char="○"/>
            </a:pPr>
            <a:r>
              <a:rPr lang="en" sz="1600"/>
              <a:t>We have a single data point only in our validation set and the rest n-1 observations become the training set. Mostly suitable for small datasets.</a:t>
            </a:r>
            <a:endParaRPr sz="1600"/>
          </a:p>
        </p:txBody>
      </p:sp>
      <p:sp>
        <p:nvSpPr>
          <p:cNvPr id="294" name="Google Shape;294;p49"/>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sp>
        <p:nvSpPr>
          <p:cNvPr id="295" name="Google Shape;295;p49"/>
          <p:cNvSpPr txBox="1"/>
          <p:nvPr/>
        </p:nvSpPr>
        <p:spPr>
          <a:xfrm>
            <a:off x="3506300" y="1719050"/>
            <a:ext cx="5326200" cy="2979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K-Fold Cross Validation</a:t>
            </a:r>
            <a:r>
              <a:rPr lang="en" sz="1600"/>
              <a:t>: </a:t>
            </a:r>
            <a:endParaRPr sz="1600"/>
          </a:p>
          <a:p>
            <a:pPr marL="914400" lvl="1" indent="-330200" algn="l" rtl="0">
              <a:lnSpc>
                <a:spcPct val="115000"/>
              </a:lnSpc>
              <a:spcBef>
                <a:spcPts val="0"/>
              </a:spcBef>
              <a:spcAft>
                <a:spcPts val="0"/>
              </a:spcAft>
              <a:buSzPts val="1600"/>
              <a:buChar char="○"/>
            </a:pPr>
            <a:r>
              <a:rPr lang="en" sz="1600"/>
              <a:t>To split the training dataset into k equal subsets.</a:t>
            </a:r>
            <a:endParaRPr sz="1600"/>
          </a:p>
          <a:p>
            <a:pPr marL="914400" lvl="1" indent="-330200" algn="l" rtl="0">
              <a:lnSpc>
                <a:spcPct val="115000"/>
              </a:lnSpc>
              <a:spcBef>
                <a:spcPts val="0"/>
              </a:spcBef>
              <a:spcAft>
                <a:spcPts val="0"/>
              </a:spcAft>
              <a:buSzPts val="1600"/>
              <a:buChar char="○"/>
            </a:pPr>
            <a:r>
              <a:rPr lang="en" sz="1600"/>
              <a:t>Out of these k subsets we train the model on k-1 subsets and keep one subset as a validation set.</a:t>
            </a:r>
            <a:endParaRPr sz="1600"/>
          </a:p>
          <a:p>
            <a:pPr marL="914400" lvl="1" indent="-330200" algn="l" rtl="0">
              <a:lnSpc>
                <a:spcPct val="115000"/>
              </a:lnSpc>
              <a:spcBef>
                <a:spcPts val="0"/>
              </a:spcBef>
              <a:spcAft>
                <a:spcPts val="0"/>
              </a:spcAft>
              <a:buSzPts val="1600"/>
              <a:buChar char="○"/>
            </a:pPr>
            <a:r>
              <a:rPr lang="en" sz="1600"/>
              <a:t>This process is repeated k times and the error is averaged over the k models.</a:t>
            </a:r>
            <a:endParaRPr sz="1600"/>
          </a:p>
          <a:p>
            <a:pPr marL="914400" lvl="1" indent="-330200" algn="l" rtl="0">
              <a:lnSpc>
                <a:spcPct val="115000"/>
              </a:lnSpc>
              <a:spcBef>
                <a:spcPts val="0"/>
              </a:spcBef>
              <a:spcAft>
                <a:spcPts val="0"/>
              </a:spcAft>
              <a:buSzPts val="1600"/>
              <a:buChar char="○"/>
            </a:pPr>
            <a:r>
              <a:rPr lang="en" sz="1600"/>
              <a:t>For each iteration, the model is trained on a different subset.</a:t>
            </a:r>
            <a:endParaRPr sz="1600"/>
          </a:p>
        </p:txBody>
      </p:sp>
      <p:pic>
        <p:nvPicPr>
          <p:cNvPr id="296" name="Google Shape;296;p49"/>
          <p:cNvPicPr preferRelativeResize="0"/>
          <p:nvPr/>
        </p:nvPicPr>
        <p:blipFill>
          <a:blip r:embed="rId4">
            <a:alphaModFix/>
          </a:blip>
          <a:stretch>
            <a:fillRect/>
          </a:stretch>
        </p:blipFill>
        <p:spPr>
          <a:xfrm>
            <a:off x="203500" y="2144562"/>
            <a:ext cx="3878574" cy="1736125"/>
          </a:xfrm>
          <a:prstGeom prst="rect">
            <a:avLst/>
          </a:prstGeom>
          <a:noFill/>
          <a:ln>
            <a:noFill/>
          </a:ln>
        </p:spPr>
      </p:pic>
      <p:sp>
        <p:nvSpPr>
          <p:cNvPr id="297" name="Google Shape;297;p49"/>
          <p:cNvSpPr txBox="1"/>
          <p:nvPr/>
        </p:nvSpPr>
        <p:spPr>
          <a:xfrm>
            <a:off x="901459" y="3940213"/>
            <a:ext cx="214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Patro, 2021)</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3" name="Google Shape;303;p5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Hyperparameter tuning strategies</a:t>
            </a:r>
            <a:endParaRPr>
              <a:solidFill>
                <a:srgbClr val="4A86E8"/>
              </a:solidFill>
            </a:endParaRPr>
          </a:p>
        </p:txBody>
      </p:sp>
      <p:sp>
        <p:nvSpPr>
          <p:cNvPr id="304" name="Google Shape;304;p50"/>
          <p:cNvSpPr txBox="1"/>
          <p:nvPr/>
        </p:nvSpPr>
        <p:spPr>
          <a:xfrm>
            <a:off x="519525" y="777175"/>
            <a:ext cx="8399400" cy="3829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Grid Search</a:t>
            </a:r>
            <a:r>
              <a:rPr lang="en" sz="1600"/>
              <a:t> </a:t>
            </a:r>
            <a:endParaRPr sz="1600"/>
          </a:p>
          <a:p>
            <a:pPr marL="914400" lvl="1" indent="-330200" algn="l" rtl="0">
              <a:lnSpc>
                <a:spcPct val="115000"/>
              </a:lnSpc>
              <a:spcBef>
                <a:spcPts val="0"/>
              </a:spcBef>
              <a:spcAft>
                <a:spcPts val="0"/>
              </a:spcAft>
              <a:buSzPts val="1600"/>
              <a:buChar char="○"/>
            </a:pPr>
            <a:r>
              <a:rPr lang="en" sz="1600"/>
              <a:t>We specify the grid of values (of hyperparameters) we want to try out and optimize to get the best parameter combinations</a:t>
            </a:r>
            <a:endParaRPr sz="1600"/>
          </a:p>
          <a:p>
            <a:pPr marL="914400" lvl="1" indent="-330200" algn="l" rtl="0">
              <a:lnSpc>
                <a:spcPct val="115000"/>
              </a:lnSpc>
              <a:spcBef>
                <a:spcPts val="0"/>
              </a:spcBef>
              <a:spcAft>
                <a:spcPts val="0"/>
              </a:spcAft>
              <a:buSzPts val="1600"/>
              <a:buChar char="○"/>
            </a:pPr>
            <a:r>
              <a:rPr lang="en" sz="1600"/>
              <a:t>We then build models on each of those values using cross-validation and report the best parameters’ combination in the whole grid.</a:t>
            </a:r>
            <a:endParaRPr sz="1600"/>
          </a:p>
          <a:p>
            <a:pPr marL="914400" lvl="1" indent="-330200" algn="l" rtl="0">
              <a:lnSpc>
                <a:spcPct val="115000"/>
              </a:lnSpc>
              <a:spcBef>
                <a:spcPts val="0"/>
              </a:spcBef>
              <a:spcAft>
                <a:spcPts val="0"/>
              </a:spcAft>
              <a:buSzPts val="1600"/>
              <a:buChar char="○"/>
            </a:pPr>
            <a:r>
              <a:rPr lang="en" sz="1600"/>
              <a:t>The output will be the model using the best combination from the grid.</a:t>
            </a:r>
            <a:endParaRPr sz="1600"/>
          </a:p>
          <a:p>
            <a:pPr marL="914400" lvl="1" indent="-330200" algn="l" rtl="0">
              <a:lnSpc>
                <a:spcPct val="115000"/>
              </a:lnSpc>
              <a:spcBef>
                <a:spcPts val="0"/>
              </a:spcBef>
              <a:spcAft>
                <a:spcPts val="0"/>
              </a:spcAft>
              <a:buSzPts val="1600"/>
              <a:buChar char="○"/>
            </a:pPr>
            <a:r>
              <a:rPr lang="en" sz="1600"/>
              <a:t>Drawback: user needs to manually provide the actual parameters, that may not be the most optimal parameters.</a:t>
            </a:r>
            <a:endParaRPr sz="1600"/>
          </a:p>
          <a:p>
            <a:pPr marL="457200" lvl="0" indent="-330200" algn="l" rtl="0">
              <a:lnSpc>
                <a:spcPct val="115000"/>
              </a:lnSpc>
              <a:spcBef>
                <a:spcPts val="0"/>
              </a:spcBef>
              <a:spcAft>
                <a:spcPts val="0"/>
              </a:spcAft>
              <a:buSzPts val="1600"/>
              <a:buChar char="●"/>
            </a:pPr>
            <a:r>
              <a:rPr lang="en" sz="1600" b="1"/>
              <a:t>Randomized Search</a:t>
            </a:r>
            <a:endParaRPr sz="1600" b="1"/>
          </a:p>
          <a:p>
            <a:pPr marL="914400" lvl="1" indent="-330200" algn="l" rtl="0">
              <a:lnSpc>
                <a:spcPct val="115000"/>
              </a:lnSpc>
              <a:spcBef>
                <a:spcPts val="0"/>
              </a:spcBef>
              <a:spcAft>
                <a:spcPts val="0"/>
              </a:spcAft>
              <a:buSzPts val="1600"/>
              <a:buChar char="○"/>
            </a:pPr>
            <a:r>
              <a:rPr lang="en" sz="1600"/>
              <a:t>A modification to the grid search. It takes input for grid elements as in normal grid search but it can also take distributions as input.</a:t>
            </a:r>
            <a:endParaRPr sz="1600"/>
          </a:p>
          <a:p>
            <a:pPr marL="914400" lvl="1" indent="-330200" algn="l" rtl="0">
              <a:lnSpc>
                <a:spcPct val="115000"/>
              </a:lnSpc>
              <a:spcBef>
                <a:spcPts val="0"/>
              </a:spcBef>
              <a:spcAft>
                <a:spcPts val="0"/>
              </a:spcAft>
              <a:buSzPts val="1600"/>
              <a:buChar char="○"/>
            </a:pPr>
            <a:r>
              <a:rPr lang="en" sz="1600"/>
              <a:t>We get the parameter values from certain distribution and control the number of iterations.</a:t>
            </a:r>
            <a:endParaRPr sz="1600"/>
          </a:p>
        </p:txBody>
      </p:sp>
      <p:sp>
        <p:nvSpPr>
          <p:cNvPr id="305" name="Google Shape;305;p50"/>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51"/>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11" name="Google Shape;31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312" name="Google Shape;312;p51"/>
          <p:cNvSpPr txBox="1"/>
          <p:nvPr/>
        </p:nvSpPr>
        <p:spPr>
          <a:xfrm>
            <a:off x="2674050" y="1380000"/>
            <a:ext cx="83322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marL="0" lvl="0" indent="0" algn="l" rtl="0">
              <a:spcBef>
                <a:spcPts val="0"/>
              </a:spcBef>
              <a:spcAft>
                <a:spcPts val="0"/>
              </a:spcAft>
              <a:buNone/>
            </a:pPr>
            <a:endParaRPr sz="1900" b="1">
              <a:latin typeface="Roboto"/>
              <a:ea typeface="Roboto"/>
              <a:cs typeface="Roboto"/>
              <a:sym typeface="Roboto"/>
            </a:endParaRPr>
          </a:p>
          <a:p>
            <a:pPr marL="0" lvl="0" indent="0" algn="l" rtl="0">
              <a:spcBef>
                <a:spcPts val="0"/>
              </a:spcBef>
              <a:spcAft>
                <a:spcPts val="0"/>
              </a:spcAft>
              <a:buNone/>
            </a:pPr>
            <a:r>
              <a:rPr lang="en" sz="1900" b="1">
                <a:latin typeface="Roboto"/>
                <a:ea typeface="Roboto"/>
                <a:cs typeface="Roboto"/>
                <a:sym typeface="Roboto"/>
              </a:rPr>
              <a:t>Model Interpretation</a:t>
            </a:r>
            <a:endParaRPr sz="1900" b="1">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marL="0" lvl="0" indent="0" algn="l" rtl="0">
              <a:spcBef>
                <a:spcPts val="0"/>
              </a:spcBef>
              <a:spcAft>
                <a:spcPts val="0"/>
              </a:spcAft>
              <a:buNone/>
            </a:pPr>
            <a:endParaRPr sz="2100">
              <a:latin typeface="Roboto"/>
              <a:ea typeface="Roboto"/>
              <a:cs typeface="Roboto"/>
              <a:sym typeface="Roboto"/>
            </a:endParaRPr>
          </a:p>
        </p:txBody>
      </p:sp>
      <p:sp>
        <p:nvSpPr>
          <p:cNvPr id="313" name="Google Shape;313;p51"/>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pic>
        <p:nvPicPr>
          <p:cNvPr id="314" name="Google Shape;314;p51"/>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Model Interpretation</a:t>
            </a:r>
            <a:endParaRPr>
              <a:solidFill>
                <a:srgbClr val="4A86E8"/>
              </a:solidFill>
            </a:endParaRPr>
          </a:p>
        </p:txBody>
      </p:sp>
      <p:sp>
        <p:nvSpPr>
          <p:cNvPr id="321" name="Google Shape;321;p52"/>
          <p:cNvSpPr txBox="1"/>
          <p:nvPr/>
        </p:nvSpPr>
        <p:spPr>
          <a:xfrm>
            <a:off x="311700" y="717650"/>
            <a:ext cx="8697300" cy="3209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Some ML models use interpretable algorithms, for example a decision tree will give you importance of all the variables as an output.</a:t>
            </a:r>
            <a:endParaRPr sz="1600"/>
          </a:p>
          <a:p>
            <a:pPr marL="457200" lvl="0" indent="-330200" algn="l" rtl="0">
              <a:lnSpc>
                <a:spcPct val="115000"/>
              </a:lnSpc>
              <a:spcBef>
                <a:spcPts val="1000"/>
              </a:spcBef>
              <a:spcAft>
                <a:spcPts val="0"/>
              </a:spcAft>
              <a:buSzPts val="1600"/>
              <a:buChar char="●"/>
            </a:pPr>
            <a:r>
              <a:rPr lang="en" sz="1600"/>
              <a:t>Some ML models are interpretable in nature by default - e.g. generative model such as Bayesian Rule List.</a:t>
            </a:r>
            <a:endParaRPr sz="1600"/>
          </a:p>
          <a:p>
            <a:pPr marL="457200" lvl="0" indent="-330200" algn="l" rtl="0">
              <a:lnSpc>
                <a:spcPct val="115000"/>
              </a:lnSpc>
              <a:spcBef>
                <a:spcPts val="1000"/>
              </a:spcBef>
              <a:spcAft>
                <a:spcPts val="0"/>
              </a:spcAft>
              <a:buSzPts val="1600"/>
              <a:buChar char="●"/>
            </a:pPr>
            <a:r>
              <a:rPr lang="en" sz="1600"/>
              <a:t>Many ML models are black box and hard to interpret.</a:t>
            </a:r>
            <a:endParaRPr sz="1600"/>
          </a:p>
          <a:p>
            <a:pPr marL="457200" lvl="0" indent="-330200" algn="l" rtl="0">
              <a:lnSpc>
                <a:spcPct val="115000"/>
              </a:lnSpc>
              <a:spcBef>
                <a:spcPts val="1000"/>
              </a:spcBef>
              <a:spcAft>
                <a:spcPts val="0"/>
              </a:spcAft>
              <a:buSzPts val="1600"/>
              <a:buChar char="●"/>
            </a:pPr>
            <a:r>
              <a:rPr lang="en" sz="1600"/>
              <a:t>Model interpretation can help data scientists understand the interactions among features that can lead to better feature engineering and enhanced performance.</a:t>
            </a:r>
            <a:endParaRPr sz="1600"/>
          </a:p>
          <a:p>
            <a:pPr marL="457200" lvl="0" indent="-330200" algn="l" rtl="0">
              <a:lnSpc>
                <a:spcPct val="115000"/>
              </a:lnSpc>
              <a:spcBef>
                <a:spcPts val="1000"/>
              </a:spcBef>
              <a:spcAft>
                <a:spcPts val="1000"/>
              </a:spcAft>
              <a:buSzPts val="1600"/>
              <a:buChar char="●"/>
            </a:pPr>
            <a:r>
              <a:rPr lang="en" sz="1600"/>
              <a:t>It can also help in model comparisons and explaining the results better to the stakeholders. </a:t>
            </a:r>
            <a:endParaRPr sz="1600"/>
          </a:p>
        </p:txBody>
      </p:sp>
      <p:sp>
        <p:nvSpPr>
          <p:cNvPr id="322" name="Google Shape;322;p52"/>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sp>
        <p:nvSpPr>
          <p:cNvPr id="323" name="Google Shape;323;p52"/>
          <p:cNvSpPr txBox="1"/>
          <p:nvPr/>
        </p:nvSpPr>
        <p:spPr>
          <a:xfrm>
            <a:off x="1489375" y="4525375"/>
            <a:ext cx="18531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Skater</a:t>
            </a:r>
            <a:endParaRPr>
              <a:solidFill>
                <a:srgbClr val="4A86E8"/>
              </a:solidFill>
            </a:endParaRPr>
          </a:p>
        </p:txBody>
      </p:sp>
      <p:sp>
        <p:nvSpPr>
          <p:cNvPr id="330" name="Google Shape;330;p53"/>
          <p:cNvSpPr txBox="1"/>
          <p:nvPr/>
        </p:nvSpPr>
        <p:spPr>
          <a:xfrm>
            <a:off x="69300" y="613850"/>
            <a:ext cx="8763000" cy="18624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Open source Python framework to provide model agnostic interpretation of predictive models.</a:t>
            </a:r>
            <a:endParaRPr sz="1500"/>
          </a:p>
          <a:p>
            <a:pPr marL="457200" lvl="0" indent="-323850" algn="l" rtl="0">
              <a:lnSpc>
                <a:spcPct val="115000"/>
              </a:lnSpc>
              <a:spcBef>
                <a:spcPts val="1000"/>
              </a:spcBef>
              <a:spcAft>
                <a:spcPts val="0"/>
              </a:spcAft>
              <a:buSzPts val="1500"/>
              <a:buChar char="●"/>
            </a:pPr>
            <a:r>
              <a:rPr lang="en" sz="1500"/>
              <a:t>The idea of Skater is to understand black box ML models by querying them and interpreting their learned decision policies.</a:t>
            </a:r>
            <a:endParaRPr sz="1500"/>
          </a:p>
          <a:p>
            <a:pPr marL="457200" lvl="0" indent="-323850" algn="l" rtl="0">
              <a:lnSpc>
                <a:spcPct val="115000"/>
              </a:lnSpc>
              <a:spcBef>
                <a:spcPts val="1000"/>
              </a:spcBef>
              <a:spcAft>
                <a:spcPts val="0"/>
              </a:spcAft>
              <a:buSzPts val="1500"/>
              <a:buChar char="●"/>
            </a:pPr>
            <a:r>
              <a:rPr lang="en" sz="1500"/>
              <a:t>Skater enables us to do both global and local interpretations.</a:t>
            </a:r>
            <a:endParaRPr sz="1500"/>
          </a:p>
          <a:p>
            <a:pPr marL="457200" lvl="0" indent="0" algn="l" rtl="0">
              <a:lnSpc>
                <a:spcPct val="115000"/>
              </a:lnSpc>
              <a:spcBef>
                <a:spcPts val="1000"/>
              </a:spcBef>
              <a:spcAft>
                <a:spcPts val="1000"/>
              </a:spcAft>
              <a:buNone/>
            </a:pPr>
            <a:endParaRPr sz="1500"/>
          </a:p>
        </p:txBody>
      </p:sp>
      <p:sp>
        <p:nvSpPr>
          <p:cNvPr id="331" name="Google Shape;331;p53"/>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pic>
        <p:nvPicPr>
          <p:cNvPr id="332" name="Google Shape;332;p53"/>
          <p:cNvPicPr preferRelativeResize="0"/>
          <p:nvPr/>
        </p:nvPicPr>
        <p:blipFill>
          <a:blip r:embed="rId4">
            <a:alphaModFix/>
          </a:blip>
          <a:stretch>
            <a:fillRect/>
          </a:stretch>
        </p:blipFill>
        <p:spPr>
          <a:xfrm>
            <a:off x="2476925" y="2206100"/>
            <a:ext cx="5325400" cy="2386800"/>
          </a:xfrm>
          <a:prstGeom prst="rect">
            <a:avLst/>
          </a:prstGeom>
          <a:noFill/>
          <a:ln>
            <a:noFill/>
          </a:ln>
        </p:spPr>
      </p:pic>
      <p:sp>
        <p:nvSpPr>
          <p:cNvPr id="333" name="Google Shape;333;p53"/>
          <p:cNvSpPr txBox="1"/>
          <p:nvPr/>
        </p:nvSpPr>
        <p:spPr>
          <a:xfrm>
            <a:off x="465700" y="4113150"/>
            <a:ext cx="238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54"/>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39" name="Google Shape;33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340" name="Google Shape;340;p54"/>
          <p:cNvSpPr txBox="1"/>
          <p:nvPr/>
        </p:nvSpPr>
        <p:spPr>
          <a:xfrm>
            <a:off x="2674050" y="1380000"/>
            <a:ext cx="83322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marL="0" lvl="0" indent="0" algn="l" rtl="0">
              <a:spcBef>
                <a:spcPts val="0"/>
              </a:spcBef>
              <a:spcAft>
                <a:spcPts val="0"/>
              </a:spcAft>
              <a:buNone/>
            </a:pPr>
            <a:endParaRPr sz="1900" b="1">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b="1">
                <a:latin typeface="Roboto"/>
                <a:ea typeface="Roboto"/>
                <a:cs typeface="Roboto"/>
                <a:sym typeface="Roboto"/>
              </a:rPr>
              <a:t>Model Deployment</a:t>
            </a:r>
            <a:endParaRPr sz="1900" b="1">
              <a:latin typeface="Roboto"/>
              <a:ea typeface="Roboto"/>
              <a:cs typeface="Roboto"/>
              <a:sym typeface="Roboto"/>
            </a:endParaRPr>
          </a:p>
          <a:p>
            <a:pPr marL="0" lvl="0" indent="0" algn="l" rtl="0">
              <a:spcBef>
                <a:spcPts val="0"/>
              </a:spcBef>
              <a:spcAft>
                <a:spcPts val="0"/>
              </a:spcAft>
              <a:buNone/>
            </a:pPr>
            <a:endParaRPr sz="2100">
              <a:latin typeface="Roboto"/>
              <a:ea typeface="Roboto"/>
              <a:cs typeface="Roboto"/>
              <a:sym typeface="Roboto"/>
            </a:endParaRPr>
          </a:p>
        </p:txBody>
      </p:sp>
      <p:sp>
        <p:nvSpPr>
          <p:cNvPr id="341" name="Google Shape;341;p5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17</a:t>
            </a:fld>
            <a:endParaRPr>
              <a:solidFill>
                <a:schemeClr val="lt1"/>
              </a:solidFill>
            </a:endParaRPr>
          </a:p>
        </p:txBody>
      </p:sp>
      <p:pic>
        <p:nvPicPr>
          <p:cNvPr id="342" name="Google Shape;342;p54"/>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Model persistence</a:t>
            </a:r>
            <a:endParaRPr>
              <a:solidFill>
                <a:srgbClr val="4A86E8"/>
              </a:solidFill>
            </a:endParaRPr>
          </a:p>
        </p:txBody>
      </p:sp>
      <p:sp>
        <p:nvSpPr>
          <p:cNvPr id="349" name="Google Shape;349;p55"/>
          <p:cNvSpPr txBox="1"/>
          <p:nvPr/>
        </p:nvSpPr>
        <p:spPr>
          <a:xfrm>
            <a:off x="357850" y="1540550"/>
            <a:ext cx="8313000" cy="23358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SzPts val="1700"/>
              <a:buChar char="●"/>
            </a:pPr>
            <a:r>
              <a:rPr lang="en" sz="1700"/>
              <a:t>The simplest way to deploy a model is to persist the final model on permanent media like hard drive and use it for making predictions in the future.</a:t>
            </a:r>
            <a:endParaRPr sz="1700"/>
          </a:p>
          <a:p>
            <a:pPr marL="457200" lvl="0" indent="-336550" algn="l" rtl="0">
              <a:lnSpc>
                <a:spcPct val="115000"/>
              </a:lnSpc>
              <a:spcBef>
                <a:spcPts val="1000"/>
              </a:spcBef>
              <a:spcAft>
                <a:spcPts val="0"/>
              </a:spcAft>
              <a:buSzPts val="1700"/>
              <a:buChar char="●"/>
            </a:pPr>
            <a:r>
              <a:rPr lang="en" sz="1700"/>
              <a:t>This deployment scheme performs the necessary data transformations on the raw data and then reads the model from the permanent data store.</a:t>
            </a:r>
            <a:endParaRPr sz="1700"/>
          </a:p>
          <a:p>
            <a:pPr marL="457200" lvl="0" indent="-336550" algn="l" rtl="0">
              <a:lnSpc>
                <a:spcPct val="115000"/>
              </a:lnSpc>
              <a:spcBef>
                <a:spcPts val="1000"/>
              </a:spcBef>
              <a:spcAft>
                <a:spcPts val="0"/>
              </a:spcAft>
              <a:buSzPts val="1700"/>
              <a:buChar char="●"/>
            </a:pPr>
            <a:r>
              <a:rPr lang="en" sz="1700"/>
              <a:t>Once we have the data and model, we then can make a prediction.</a:t>
            </a:r>
            <a:endParaRPr sz="1700"/>
          </a:p>
          <a:p>
            <a:pPr marL="457200" lvl="0" indent="-336550" algn="l" rtl="0">
              <a:lnSpc>
                <a:spcPct val="115000"/>
              </a:lnSpc>
              <a:spcBef>
                <a:spcPts val="1000"/>
              </a:spcBef>
              <a:spcAft>
                <a:spcPts val="0"/>
              </a:spcAft>
              <a:buSzPts val="1700"/>
              <a:buChar char="●"/>
            </a:pPr>
            <a:r>
              <a:rPr lang="en" sz="1600" b="1"/>
              <a:t>FAIR</a:t>
            </a:r>
            <a:r>
              <a:rPr lang="en" sz="1600"/>
              <a:t> (Findable, Accessible, Interoperable, and Reusable) data practices.</a:t>
            </a:r>
            <a:endParaRPr sz="1700"/>
          </a:p>
        </p:txBody>
      </p:sp>
      <p:sp>
        <p:nvSpPr>
          <p:cNvPr id="350" name="Google Shape;350;p55"/>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6" name="Google Shape;356;p5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Custom Development</a:t>
            </a:r>
            <a:endParaRPr>
              <a:solidFill>
                <a:srgbClr val="4A86E8"/>
              </a:solidFill>
            </a:endParaRPr>
          </a:p>
        </p:txBody>
      </p:sp>
      <p:sp>
        <p:nvSpPr>
          <p:cNvPr id="357" name="Google Shape;357;p56"/>
          <p:cNvSpPr txBox="1"/>
          <p:nvPr/>
        </p:nvSpPr>
        <p:spPr>
          <a:xfrm>
            <a:off x="415650" y="1540475"/>
            <a:ext cx="8312700" cy="19065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SzPts val="1700"/>
              <a:buChar char="●"/>
            </a:pPr>
            <a:r>
              <a:rPr lang="en" sz="1700"/>
              <a:t>Another option to deploy a model is by developing the implementation of model prediction method separately.</a:t>
            </a:r>
            <a:endParaRPr sz="1700"/>
          </a:p>
          <a:p>
            <a:pPr marL="457200" lvl="0" indent="-336550" algn="l" rtl="0">
              <a:lnSpc>
                <a:spcPct val="115000"/>
              </a:lnSpc>
              <a:spcBef>
                <a:spcPts val="1000"/>
              </a:spcBef>
              <a:spcAft>
                <a:spcPts val="0"/>
              </a:spcAft>
              <a:buSzPts val="1700"/>
              <a:buChar char="●"/>
            </a:pPr>
            <a:r>
              <a:rPr lang="en" sz="1700"/>
              <a:t>The output of most ML algorithms is the values of parameters that were learned.</a:t>
            </a:r>
            <a:endParaRPr sz="1700"/>
          </a:p>
          <a:p>
            <a:pPr marL="457200" lvl="0" indent="-336550" algn="l" rtl="0">
              <a:lnSpc>
                <a:spcPct val="115000"/>
              </a:lnSpc>
              <a:spcBef>
                <a:spcPts val="1000"/>
              </a:spcBef>
              <a:spcAft>
                <a:spcPts val="1000"/>
              </a:spcAft>
              <a:buSzPts val="1700"/>
              <a:buChar char="●"/>
            </a:pPr>
            <a:r>
              <a:rPr lang="en" sz="1700"/>
              <a:t>We can extract these parameter values and use them for prediction by doing mathematical operation on new data using the extracted parameters.</a:t>
            </a:r>
            <a:endParaRPr sz="1700"/>
          </a:p>
        </p:txBody>
      </p:sp>
      <p:sp>
        <p:nvSpPr>
          <p:cNvPr id="358" name="Google Shape;358;p56"/>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39"/>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92" name="Google Shape;19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nvSpPr>
        <p:spPr>
          <a:xfrm>
            <a:off x="2674050" y="1380000"/>
            <a:ext cx="83322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Roboto"/>
                <a:ea typeface="Roboto"/>
                <a:cs typeface="Roboto"/>
                <a:sym typeface="Roboto"/>
              </a:rPr>
              <a:t>Model Tuning</a:t>
            </a:r>
            <a:endParaRPr sz="1900" b="1">
              <a:latin typeface="Roboto"/>
              <a:ea typeface="Roboto"/>
              <a:cs typeface="Roboto"/>
              <a:sym typeface="Roboto"/>
            </a:endParaRPr>
          </a:p>
          <a:p>
            <a:pPr marL="0" lvl="0" indent="0" algn="l" rtl="0">
              <a:spcBef>
                <a:spcPts val="0"/>
              </a:spcBef>
              <a:spcAft>
                <a:spcPts val="0"/>
              </a:spcAft>
              <a:buNone/>
            </a:pPr>
            <a:endParaRPr sz="1900" b="1">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marL="0" lvl="0" indent="0" algn="l" rtl="0">
              <a:spcBef>
                <a:spcPts val="0"/>
              </a:spcBef>
              <a:spcAft>
                <a:spcPts val="0"/>
              </a:spcAft>
              <a:buNone/>
            </a:pPr>
            <a:endParaRPr sz="2100">
              <a:latin typeface="Roboto"/>
              <a:ea typeface="Roboto"/>
              <a:cs typeface="Roboto"/>
              <a:sym typeface="Roboto"/>
            </a:endParaRPr>
          </a:p>
        </p:txBody>
      </p:sp>
      <p:sp>
        <p:nvSpPr>
          <p:cNvPr id="194" name="Google Shape;194;p3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pic>
        <p:nvPicPr>
          <p:cNvPr id="195" name="Google Shape;195;p39"/>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a:spLocks noGrp="1"/>
          </p:cNvSpPr>
          <p:nvPr>
            <p:ph type="title"/>
          </p:nvPr>
        </p:nvSpPr>
        <p:spPr>
          <a:xfrm>
            <a:off x="311700" y="2270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References</a:t>
            </a:r>
            <a:endParaRPr>
              <a:solidFill>
                <a:srgbClr val="4A86E8"/>
              </a:solidFill>
            </a:endParaRPr>
          </a:p>
        </p:txBody>
      </p:sp>
      <p:sp>
        <p:nvSpPr>
          <p:cNvPr id="384" name="Google Shape;384;p58"/>
          <p:cNvSpPr txBox="1"/>
          <p:nvPr/>
        </p:nvSpPr>
        <p:spPr>
          <a:xfrm>
            <a:off x="223350" y="1190475"/>
            <a:ext cx="8697300" cy="23868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marL="457200" lvl="0" indent="-330200" algn="l" rtl="0">
              <a:lnSpc>
                <a:spcPct val="115000"/>
              </a:lnSpc>
              <a:spcBef>
                <a:spcPts val="1000"/>
              </a:spcBef>
              <a:spcAft>
                <a:spcPts val="0"/>
              </a:spcAft>
              <a:buSzPts val="1600"/>
              <a:buChar char="●"/>
            </a:pPr>
            <a:r>
              <a:rPr lang="en" sz="1600"/>
              <a:t>Rebecca Patro. Jan 25, 2021. Cross-Validation: K Fold vs Monte Carlo. (https://towardsdatascience.com/cross-validation-k-fold-vs-monte-carlo-e54df2fc179b)</a:t>
            </a:r>
            <a:endParaRPr sz="1600"/>
          </a:p>
          <a:p>
            <a:pPr marL="457200" lvl="0" indent="-330200" algn="l" rtl="0">
              <a:lnSpc>
                <a:spcPct val="115000"/>
              </a:lnSpc>
              <a:spcBef>
                <a:spcPts val="1000"/>
              </a:spcBef>
              <a:spcAft>
                <a:spcPts val="1000"/>
              </a:spcAft>
              <a:buSzPts val="1600"/>
              <a:buChar char="●"/>
            </a:pPr>
            <a:r>
              <a:rPr lang="en" sz="1600"/>
              <a:t>IBM. Underfitting vs Overfitting. (https://www.ibm.com/cloud/learn/underfitting#toc-underfitti-FKaOZyJR)</a:t>
            </a:r>
            <a:endParaRPr sz="1600"/>
          </a:p>
        </p:txBody>
      </p:sp>
      <p:sp>
        <p:nvSpPr>
          <p:cNvPr id="385" name="Google Shape;385;p58"/>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pic>
        <p:nvPicPr>
          <p:cNvPr id="386" name="Google Shape;386;p58"/>
          <p:cNvPicPr preferRelativeResize="0"/>
          <p:nvPr/>
        </p:nvPicPr>
        <p:blipFill>
          <a:blip r:embed="rId4">
            <a:alphaModFix/>
          </a:blip>
          <a:stretch>
            <a:fillRect/>
          </a:stretch>
        </p:blipFill>
        <p:spPr>
          <a:xfrm>
            <a:off x="2295750" y="0"/>
            <a:ext cx="1061900" cy="106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What are hyperparameters?</a:t>
            </a:r>
            <a:endParaRPr>
              <a:solidFill>
                <a:srgbClr val="4A86E8"/>
              </a:solidFill>
            </a:endParaRPr>
          </a:p>
        </p:txBody>
      </p:sp>
      <p:sp>
        <p:nvSpPr>
          <p:cNvPr id="202" name="Google Shape;202;p40"/>
          <p:cNvSpPr txBox="1"/>
          <p:nvPr/>
        </p:nvSpPr>
        <p:spPr>
          <a:xfrm>
            <a:off x="4010300" y="1985813"/>
            <a:ext cx="5012400" cy="22584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Hyperparameters are different from model parameters since they do not have dependency on the data.</a:t>
            </a:r>
            <a:endParaRPr sz="1600"/>
          </a:p>
          <a:p>
            <a:pPr marL="457200" lvl="0" indent="-330200" algn="l" rtl="0">
              <a:lnSpc>
                <a:spcPct val="115000"/>
              </a:lnSpc>
              <a:spcBef>
                <a:spcPts val="1000"/>
              </a:spcBef>
              <a:spcAft>
                <a:spcPts val="1000"/>
              </a:spcAft>
              <a:buSzPts val="1600"/>
              <a:buChar char="●"/>
            </a:pPr>
            <a:r>
              <a:rPr lang="en" sz="1600"/>
              <a:t>Hyperparameters represent some high-level concepts or knobs that a data scientist can tweak and tune during the model training and building process to improve performance.</a:t>
            </a:r>
            <a:endParaRPr sz="1600"/>
          </a:p>
        </p:txBody>
      </p:sp>
      <p:sp>
        <p:nvSpPr>
          <p:cNvPr id="203" name="Google Shape;203;p40"/>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sp>
        <p:nvSpPr>
          <p:cNvPr id="204" name="Google Shape;204;p40"/>
          <p:cNvSpPr txBox="1"/>
          <p:nvPr/>
        </p:nvSpPr>
        <p:spPr>
          <a:xfrm>
            <a:off x="1489375" y="4525375"/>
            <a:ext cx="18531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latin typeface="Roboto"/>
              <a:ea typeface="Roboto"/>
              <a:cs typeface="Roboto"/>
              <a:sym typeface="Roboto"/>
            </a:endParaRPr>
          </a:p>
        </p:txBody>
      </p:sp>
      <p:pic>
        <p:nvPicPr>
          <p:cNvPr id="205" name="Google Shape;205;p40"/>
          <p:cNvPicPr preferRelativeResize="0"/>
          <p:nvPr/>
        </p:nvPicPr>
        <p:blipFill>
          <a:blip r:embed="rId4">
            <a:alphaModFix/>
          </a:blip>
          <a:stretch>
            <a:fillRect/>
          </a:stretch>
        </p:blipFill>
        <p:spPr>
          <a:xfrm>
            <a:off x="219450" y="1782950"/>
            <a:ext cx="3874749" cy="2180775"/>
          </a:xfrm>
          <a:prstGeom prst="rect">
            <a:avLst/>
          </a:prstGeom>
          <a:noFill/>
          <a:ln>
            <a:noFill/>
          </a:ln>
        </p:spPr>
      </p:pic>
      <p:sp>
        <p:nvSpPr>
          <p:cNvPr id="206" name="Google Shape;206;p40"/>
          <p:cNvSpPr txBox="1"/>
          <p:nvPr/>
        </p:nvSpPr>
        <p:spPr>
          <a:xfrm>
            <a:off x="1188677" y="4088875"/>
            <a:ext cx="1932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Roboto"/>
                <a:ea typeface="Roboto"/>
                <a:cs typeface="Roboto"/>
                <a:sym typeface="Roboto"/>
              </a:rPr>
              <a:t>(source: Prabhu,  2018)</a:t>
            </a:r>
            <a:endParaRPr sz="1300">
              <a:latin typeface="Roboto"/>
              <a:ea typeface="Roboto"/>
              <a:cs typeface="Roboto"/>
              <a:sym typeface="Roboto"/>
            </a:endParaRPr>
          </a:p>
        </p:txBody>
      </p:sp>
      <p:sp>
        <p:nvSpPr>
          <p:cNvPr id="207" name="Google Shape;207;p40"/>
          <p:cNvSpPr txBox="1"/>
          <p:nvPr/>
        </p:nvSpPr>
        <p:spPr>
          <a:xfrm>
            <a:off x="1386575" y="805425"/>
            <a:ext cx="7069500" cy="7143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600"/>
              <a:t>Hyperparameters are </a:t>
            </a:r>
            <a:r>
              <a:rPr lang="en" sz="1600" b="1"/>
              <a:t>meta parameters</a:t>
            </a:r>
            <a:r>
              <a:rPr lang="en" sz="1600"/>
              <a:t> that are associated with any ML algorithm and are usually set before the model training and building process.</a:t>
            </a:r>
            <a:endParaRPr/>
          </a:p>
        </p:txBody>
      </p:sp>
      <p:pic>
        <p:nvPicPr>
          <p:cNvPr id="208" name="Google Shape;208;p40"/>
          <p:cNvPicPr preferRelativeResize="0"/>
          <p:nvPr/>
        </p:nvPicPr>
        <p:blipFill>
          <a:blip r:embed="rId5">
            <a:alphaModFix/>
          </a:blip>
          <a:stretch>
            <a:fillRect/>
          </a:stretch>
        </p:blipFill>
        <p:spPr>
          <a:xfrm>
            <a:off x="311700" y="782475"/>
            <a:ext cx="1112259" cy="714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4" name="Google Shape;214;p4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Example hyperparameters in ML algorithms</a:t>
            </a:r>
            <a:endParaRPr>
              <a:solidFill>
                <a:srgbClr val="4A86E8"/>
              </a:solidFill>
            </a:endParaRPr>
          </a:p>
        </p:txBody>
      </p:sp>
      <p:sp>
        <p:nvSpPr>
          <p:cNvPr id="215" name="Google Shape;215;p41"/>
          <p:cNvSpPr txBox="1"/>
          <p:nvPr/>
        </p:nvSpPr>
        <p:spPr>
          <a:xfrm>
            <a:off x="311700" y="717650"/>
            <a:ext cx="8520600" cy="3546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Logistic regression</a:t>
            </a:r>
            <a:endParaRPr sz="1600" b="1"/>
          </a:p>
          <a:p>
            <a:pPr marL="914400" lvl="1" indent="-330200" algn="l" rtl="0">
              <a:lnSpc>
                <a:spcPct val="115000"/>
              </a:lnSpc>
              <a:spcBef>
                <a:spcPts val="0"/>
              </a:spcBef>
              <a:spcAft>
                <a:spcPts val="0"/>
              </a:spcAft>
              <a:buSzPts val="1600"/>
              <a:buChar char="○"/>
            </a:pPr>
            <a:r>
              <a:rPr lang="en" sz="1600"/>
              <a:t>Regularization penalty</a:t>
            </a:r>
            <a:endParaRPr sz="1600"/>
          </a:p>
          <a:p>
            <a:pPr marL="914400" lvl="1" indent="-330200" algn="l" rtl="0">
              <a:lnSpc>
                <a:spcPct val="115000"/>
              </a:lnSpc>
              <a:spcBef>
                <a:spcPts val="0"/>
              </a:spcBef>
              <a:spcAft>
                <a:spcPts val="0"/>
              </a:spcAft>
              <a:buSzPts val="1600"/>
              <a:buChar char="○"/>
            </a:pPr>
            <a:r>
              <a:rPr lang="en" sz="1600"/>
              <a:t>Optimization algorithm</a:t>
            </a:r>
            <a:endParaRPr sz="1600"/>
          </a:p>
          <a:p>
            <a:pPr marL="914400" lvl="1" indent="-330200" algn="l" rtl="0">
              <a:lnSpc>
                <a:spcPct val="115000"/>
              </a:lnSpc>
              <a:spcBef>
                <a:spcPts val="0"/>
              </a:spcBef>
              <a:spcAft>
                <a:spcPts val="0"/>
              </a:spcAft>
              <a:buSzPts val="1600"/>
              <a:buChar char="○"/>
            </a:pPr>
            <a:r>
              <a:rPr lang="en" sz="1600"/>
              <a:t>Max_Iter</a:t>
            </a:r>
            <a:endParaRPr sz="1600"/>
          </a:p>
          <a:p>
            <a:pPr marL="457200" lvl="0" indent="-330200" algn="l" rtl="0">
              <a:lnSpc>
                <a:spcPct val="115000"/>
              </a:lnSpc>
              <a:spcBef>
                <a:spcPts val="0"/>
              </a:spcBef>
              <a:spcAft>
                <a:spcPts val="0"/>
              </a:spcAft>
              <a:buSzPts val="1600"/>
              <a:buChar char="●"/>
            </a:pPr>
            <a:r>
              <a:rPr lang="en" sz="1600" b="1"/>
              <a:t>Support Vector Machine</a:t>
            </a:r>
            <a:endParaRPr sz="1600" b="1"/>
          </a:p>
          <a:p>
            <a:pPr marL="914400" lvl="1" indent="-330200" algn="l" rtl="0">
              <a:lnSpc>
                <a:spcPct val="115000"/>
              </a:lnSpc>
              <a:spcBef>
                <a:spcPts val="0"/>
              </a:spcBef>
              <a:spcAft>
                <a:spcPts val="0"/>
              </a:spcAft>
              <a:buSzPts val="1600"/>
              <a:buChar char="○"/>
            </a:pPr>
            <a:r>
              <a:rPr lang="en" sz="1600"/>
              <a:t>Different Kernels</a:t>
            </a:r>
            <a:endParaRPr sz="1600"/>
          </a:p>
          <a:p>
            <a:pPr marL="457200" lvl="0" indent="-330200" algn="l" rtl="0">
              <a:lnSpc>
                <a:spcPct val="115000"/>
              </a:lnSpc>
              <a:spcBef>
                <a:spcPts val="0"/>
              </a:spcBef>
              <a:spcAft>
                <a:spcPts val="0"/>
              </a:spcAft>
              <a:buSzPts val="1600"/>
              <a:buChar char="●"/>
            </a:pPr>
            <a:r>
              <a:rPr lang="en" sz="1600" b="1"/>
              <a:t>Neural networks</a:t>
            </a:r>
            <a:endParaRPr sz="1600" b="1"/>
          </a:p>
          <a:p>
            <a:pPr marL="914400" lvl="1" indent="-330200" algn="l" rtl="0">
              <a:lnSpc>
                <a:spcPct val="115000"/>
              </a:lnSpc>
              <a:spcBef>
                <a:spcPts val="0"/>
              </a:spcBef>
              <a:spcAft>
                <a:spcPts val="0"/>
              </a:spcAft>
              <a:buSzPts val="1600"/>
              <a:buChar char="○"/>
            </a:pPr>
            <a:r>
              <a:rPr lang="en" sz="1600"/>
              <a:t>Number of hidden layers and units</a:t>
            </a:r>
            <a:endParaRPr sz="1600"/>
          </a:p>
          <a:p>
            <a:pPr marL="914400" lvl="1" indent="-330200" algn="l" rtl="0">
              <a:lnSpc>
                <a:spcPct val="115000"/>
              </a:lnSpc>
              <a:spcBef>
                <a:spcPts val="0"/>
              </a:spcBef>
              <a:spcAft>
                <a:spcPts val="0"/>
              </a:spcAft>
              <a:buSzPts val="1600"/>
              <a:buChar char="○"/>
            </a:pPr>
            <a:r>
              <a:rPr lang="en" sz="1600"/>
              <a:t>Learning rate</a:t>
            </a:r>
            <a:endParaRPr sz="1600"/>
          </a:p>
          <a:p>
            <a:pPr marL="914400" lvl="1" indent="-330200" algn="l" rtl="0">
              <a:lnSpc>
                <a:spcPct val="115000"/>
              </a:lnSpc>
              <a:spcBef>
                <a:spcPts val="0"/>
              </a:spcBef>
              <a:spcAft>
                <a:spcPts val="0"/>
              </a:spcAft>
              <a:buSzPts val="1600"/>
              <a:buChar char="○"/>
            </a:pPr>
            <a:r>
              <a:rPr lang="en" sz="1600"/>
              <a:t>Dropout rate</a:t>
            </a:r>
            <a:endParaRPr sz="1600"/>
          </a:p>
          <a:p>
            <a:pPr marL="914400" lvl="1" indent="-330200" algn="l" rtl="0">
              <a:lnSpc>
                <a:spcPct val="115000"/>
              </a:lnSpc>
              <a:spcBef>
                <a:spcPts val="0"/>
              </a:spcBef>
              <a:spcAft>
                <a:spcPts val="0"/>
              </a:spcAft>
              <a:buSzPts val="1600"/>
              <a:buChar char="○"/>
            </a:pPr>
            <a:r>
              <a:rPr lang="en" sz="1600"/>
              <a:t>Number of epochs</a:t>
            </a:r>
            <a:endParaRPr sz="1600"/>
          </a:p>
          <a:p>
            <a:pPr marL="914400" lvl="1" indent="-330200" algn="l" rtl="0">
              <a:lnSpc>
                <a:spcPct val="115000"/>
              </a:lnSpc>
              <a:spcBef>
                <a:spcPts val="0"/>
              </a:spcBef>
              <a:spcAft>
                <a:spcPts val="0"/>
              </a:spcAft>
              <a:buSzPts val="1600"/>
              <a:buChar char="○"/>
            </a:pPr>
            <a:r>
              <a:rPr lang="en" sz="1600"/>
              <a:t>Batch size</a:t>
            </a:r>
            <a:endParaRPr sz="1600"/>
          </a:p>
        </p:txBody>
      </p:sp>
      <p:sp>
        <p:nvSpPr>
          <p:cNvPr id="216" name="Google Shape;216;p41"/>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What is Bias?</a:t>
            </a:r>
            <a:endParaRPr>
              <a:solidFill>
                <a:srgbClr val="4A86E8"/>
              </a:solidFill>
            </a:endParaRPr>
          </a:p>
        </p:txBody>
      </p:sp>
      <p:sp>
        <p:nvSpPr>
          <p:cNvPr id="223" name="Google Shape;223;p42"/>
          <p:cNvSpPr txBox="1"/>
          <p:nvPr/>
        </p:nvSpPr>
        <p:spPr>
          <a:xfrm>
            <a:off x="415500" y="952500"/>
            <a:ext cx="8313000" cy="32385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SzPts val="1700"/>
              <a:buChar char="●"/>
            </a:pPr>
            <a:r>
              <a:rPr lang="en" sz="1700"/>
              <a:t>The error that arises due to the model making wrong assumptions on the parameters in the underlying data.</a:t>
            </a:r>
            <a:endParaRPr sz="1700"/>
          </a:p>
          <a:p>
            <a:pPr marL="457200" lvl="0" indent="-336550" algn="l" rtl="0">
              <a:lnSpc>
                <a:spcPct val="115000"/>
              </a:lnSpc>
              <a:spcBef>
                <a:spcPts val="1000"/>
              </a:spcBef>
              <a:spcAft>
                <a:spcPts val="0"/>
              </a:spcAft>
              <a:buSzPts val="1700"/>
              <a:buChar char="●"/>
            </a:pPr>
            <a:r>
              <a:rPr lang="en" sz="1700"/>
              <a:t>The bias error is the difference between the expected or predicted value of the model estimator and the true or actual value which we are trying to predict.</a:t>
            </a:r>
            <a:endParaRPr sz="1700"/>
          </a:p>
          <a:p>
            <a:pPr marL="457200" lvl="0" indent="-336550" algn="l" rtl="0">
              <a:lnSpc>
                <a:spcPct val="115000"/>
              </a:lnSpc>
              <a:spcBef>
                <a:spcPts val="1000"/>
              </a:spcBef>
              <a:spcAft>
                <a:spcPts val="0"/>
              </a:spcAft>
              <a:buSzPts val="1700"/>
              <a:buChar char="●"/>
            </a:pPr>
            <a:r>
              <a:rPr lang="en" sz="1700"/>
              <a:t>Linear model (assume linearity between dependent and independent variables) has high bias than a decision tree model (no assumptions on the structure of data)</a:t>
            </a:r>
            <a:endParaRPr sz="1700"/>
          </a:p>
          <a:p>
            <a:pPr marL="457200" lvl="0" indent="-336550" algn="l" rtl="0">
              <a:lnSpc>
                <a:spcPct val="115000"/>
              </a:lnSpc>
              <a:spcBef>
                <a:spcPts val="1000"/>
              </a:spcBef>
              <a:spcAft>
                <a:spcPts val="1000"/>
              </a:spcAft>
              <a:buSzPts val="1700"/>
              <a:buChar char="●"/>
            </a:pPr>
            <a:r>
              <a:rPr lang="en" sz="1700"/>
              <a:t>High bias makes a model miss relevant relationships between features and output variables.</a:t>
            </a:r>
            <a:endParaRPr sz="1700"/>
          </a:p>
        </p:txBody>
      </p:sp>
      <p:sp>
        <p:nvSpPr>
          <p:cNvPr id="224" name="Google Shape;224;p42"/>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5</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What is Variance?</a:t>
            </a:r>
            <a:endParaRPr>
              <a:solidFill>
                <a:srgbClr val="4A86E8"/>
              </a:solidFill>
            </a:endParaRPr>
          </a:p>
        </p:txBody>
      </p:sp>
      <p:sp>
        <p:nvSpPr>
          <p:cNvPr id="231" name="Google Shape;231;p43"/>
          <p:cNvSpPr txBox="1"/>
          <p:nvPr/>
        </p:nvSpPr>
        <p:spPr>
          <a:xfrm>
            <a:off x="415650" y="837000"/>
            <a:ext cx="8312700" cy="22074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SzPts val="1700"/>
              <a:buChar char="●"/>
            </a:pPr>
            <a:r>
              <a:rPr lang="en" sz="1700"/>
              <a:t>This error arises due to model sensitivity to fluctuations in the dataset such as new data points, randomness, noise etc.</a:t>
            </a:r>
            <a:endParaRPr sz="1700"/>
          </a:p>
          <a:p>
            <a:pPr marL="457200" lvl="0" indent="-336550" algn="l" rtl="0">
              <a:lnSpc>
                <a:spcPct val="115000"/>
              </a:lnSpc>
              <a:spcBef>
                <a:spcPts val="1000"/>
              </a:spcBef>
              <a:spcAft>
                <a:spcPts val="0"/>
              </a:spcAft>
              <a:buSzPts val="1700"/>
              <a:buChar char="●"/>
            </a:pPr>
            <a:r>
              <a:rPr lang="en" sz="1700"/>
              <a:t>Decision tree model has high variance than linear model based on data and underlying noise/randomness.</a:t>
            </a:r>
            <a:endParaRPr sz="1700"/>
          </a:p>
          <a:p>
            <a:pPr marL="457200" lvl="0" indent="-336550" algn="l" rtl="0">
              <a:lnSpc>
                <a:spcPct val="115000"/>
              </a:lnSpc>
              <a:spcBef>
                <a:spcPts val="1000"/>
              </a:spcBef>
              <a:spcAft>
                <a:spcPts val="1000"/>
              </a:spcAft>
              <a:buSzPts val="1700"/>
              <a:buChar char="●"/>
            </a:pPr>
            <a:r>
              <a:rPr lang="en" sz="1700"/>
              <a:t>High variance makes a model too sensitive to outliers or random noise and lead to bad generalization.</a:t>
            </a:r>
            <a:endParaRPr sz="1700"/>
          </a:p>
        </p:txBody>
      </p:sp>
      <p:sp>
        <p:nvSpPr>
          <p:cNvPr id="232" name="Google Shape;232;p43"/>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8" name="Google Shape;238;p44"/>
          <p:cNvSpPr txBox="1">
            <a:spLocks noGrp="1"/>
          </p:cNvSpPr>
          <p:nvPr>
            <p:ph type="title"/>
          </p:nvPr>
        </p:nvSpPr>
        <p:spPr>
          <a:xfrm>
            <a:off x="311700" y="109850"/>
            <a:ext cx="8450100" cy="49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Visual Interpretation of Bias-Variance Tradeoff</a:t>
            </a:r>
            <a:endParaRPr>
              <a:solidFill>
                <a:srgbClr val="4A86E8"/>
              </a:solidFill>
            </a:endParaRPr>
          </a:p>
        </p:txBody>
      </p:sp>
      <p:sp>
        <p:nvSpPr>
          <p:cNvPr id="239" name="Google Shape;239;p44"/>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pic>
        <p:nvPicPr>
          <p:cNvPr id="240" name="Google Shape;240;p44"/>
          <p:cNvPicPr preferRelativeResize="0"/>
          <p:nvPr/>
        </p:nvPicPr>
        <p:blipFill>
          <a:blip r:embed="rId4">
            <a:alphaModFix/>
          </a:blip>
          <a:stretch>
            <a:fillRect/>
          </a:stretch>
        </p:blipFill>
        <p:spPr>
          <a:xfrm>
            <a:off x="2277317" y="678300"/>
            <a:ext cx="3758433" cy="3720850"/>
          </a:xfrm>
          <a:prstGeom prst="rect">
            <a:avLst/>
          </a:prstGeom>
          <a:noFill/>
          <a:ln>
            <a:noFill/>
          </a:ln>
        </p:spPr>
      </p:pic>
      <p:sp>
        <p:nvSpPr>
          <p:cNvPr id="241" name="Google Shape;241;p44"/>
          <p:cNvSpPr txBox="1"/>
          <p:nvPr/>
        </p:nvSpPr>
        <p:spPr>
          <a:xfrm>
            <a:off x="3678825" y="4341000"/>
            <a:ext cx="245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
        <p:nvSpPr>
          <p:cNvPr id="242" name="Google Shape;242;p44"/>
          <p:cNvSpPr txBox="1"/>
          <p:nvPr/>
        </p:nvSpPr>
        <p:spPr>
          <a:xfrm>
            <a:off x="236300" y="1133275"/>
            <a:ext cx="1728300" cy="10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Good general structure of data patterns and relationships</a:t>
            </a:r>
            <a:endParaRPr>
              <a:latin typeface="Roboto"/>
              <a:ea typeface="Roboto"/>
              <a:cs typeface="Roboto"/>
              <a:sym typeface="Roboto"/>
            </a:endParaRPr>
          </a:p>
        </p:txBody>
      </p:sp>
      <p:sp>
        <p:nvSpPr>
          <p:cNvPr id="243" name="Google Shape;243;p44"/>
          <p:cNvSpPr txBox="1"/>
          <p:nvPr/>
        </p:nvSpPr>
        <p:spPr>
          <a:xfrm>
            <a:off x="6583750" y="1254500"/>
            <a:ext cx="1876800" cy="10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Generalize to some extent and perform well on average but sensitive to data</a:t>
            </a:r>
            <a:endParaRPr>
              <a:latin typeface="Roboto"/>
              <a:ea typeface="Roboto"/>
              <a:cs typeface="Roboto"/>
              <a:sym typeface="Roboto"/>
            </a:endParaRPr>
          </a:p>
        </p:txBody>
      </p:sp>
      <p:sp>
        <p:nvSpPr>
          <p:cNvPr id="244" name="Google Shape;244;p44"/>
          <p:cNvSpPr txBox="1"/>
          <p:nvPr/>
        </p:nvSpPr>
        <p:spPr>
          <a:xfrm>
            <a:off x="311700" y="3085250"/>
            <a:ext cx="1728300" cy="10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Make consistent predictions irrespective of datasets.</a:t>
            </a:r>
            <a:endParaRPr>
              <a:latin typeface="Roboto"/>
              <a:ea typeface="Roboto"/>
              <a:cs typeface="Roboto"/>
              <a:sym typeface="Roboto"/>
            </a:endParaRPr>
          </a:p>
        </p:txBody>
      </p:sp>
      <p:sp>
        <p:nvSpPr>
          <p:cNvPr id="245" name="Google Shape;245;p44"/>
          <p:cNvSpPr txBox="1"/>
          <p:nvPr/>
        </p:nvSpPr>
        <p:spPr>
          <a:xfrm>
            <a:off x="6583750" y="3085250"/>
            <a:ext cx="1876800" cy="10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Not learn necessary relationships and sensitive to data, outliers and noise.</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1" name="Google Shape;251;p4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Extreme Cases of Bias-Variance</a:t>
            </a:r>
            <a:endParaRPr>
              <a:solidFill>
                <a:srgbClr val="4A86E8"/>
              </a:solidFill>
            </a:endParaRPr>
          </a:p>
        </p:txBody>
      </p:sp>
      <p:sp>
        <p:nvSpPr>
          <p:cNvPr id="252" name="Google Shape;252;p45"/>
          <p:cNvSpPr txBox="1"/>
          <p:nvPr/>
        </p:nvSpPr>
        <p:spPr>
          <a:xfrm>
            <a:off x="381000" y="755800"/>
            <a:ext cx="86088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Underfitting</a:t>
            </a:r>
            <a:endParaRPr sz="1600" b="1"/>
          </a:p>
          <a:p>
            <a:pPr marL="914400" lvl="1" indent="-330200" algn="l" rtl="0">
              <a:lnSpc>
                <a:spcPct val="115000"/>
              </a:lnSpc>
              <a:spcBef>
                <a:spcPts val="0"/>
              </a:spcBef>
              <a:spcAft>
                <a:spcPts val="0"/>
              </a:spcAft>
              <a:buSzPts val="1600"/>
              <a:buChar char="○"/>
            </a:pPr>
            <a:r>
              <a:rPr lang="en" sz="1600"/>
              <a:t>Consider a linear model always predicts a constant value.</a:t>
            </a:r>
            <a:endParaRPr sz="1600"/>
          </a:p>
          <a:p>
            <a:pPr marL="914400" lvl="1" indent="-330200" algn="l" rtl="0">
              <a:lnSpc>
                <a:spcPct val="115000"/>
              </a:lnSpc>
              <a:spcBef>
                <a:spcPts val="0"/>
              </a:spcBef>
              <a:spcAft>
                <a:spcPts val="0"/>
              </a:spcAft>
              <a:buSzPts val="1600"/>
              <a:buChar char="○"/>
            </a:pPr>
            <a:r>
              <a:rPr lang="en" sz="1600"/>
              <a:t>The model will have extremely low variance (not dependent on which subset of data it gets) and extremely high bias (not learning anything from data).</a:t>
            </a:r>
            <a:endParaRPr sz="1600"/>
          </a:p>
          <a:p>
            <a:pPr marL="914400" lvl="1" indent="-330200" algn="l" rtl="0">
              <a:lnSpc>
                <a:spcPct val="115000"/>
              </a:lnSpc>
              <a:spcBef>
                <a:spcPts val="0"/>
              </a:spcBef>
              <a:spcAft>
                <a:spcPts val="0"/>
              </a:spcAft>
              <a:buSzPts val="1600"/>
              <a:buChar char="○"/>
            </a:pPr>
            <a:r>
              <a:rPr lang="en" sz="1600"/>
              <a:t>The model will fail to learn anything about the data, underlying patterns and relationships.</a:t>
            </a:r>
            <a:endParaRPr sz="1600"/>
          </a:p>
        </p:txBody>
      </p:sp>
      <p:sp>
        <p:nvSpPr>
          <p:cNvPr id="253" name="Google Shape;253;p45"/>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
        <p:nvSpPr>
          <p:cNvPr id="254" name="Google Shape;254;p45"/>
          <p:cNvSpPr txBox="1"/>
          <p:nvPr/>
        </p:nvSpPr>
        <p:spPr>
          <a:xfrm>
            <a:off x="1244225" y="3423250"/>
            <a:ext cx="139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pic>
        <p:nvPicPr>
          <p:cNvPr id="255" name="Google Shape;255;p45"/>
          <p:cNvPicPr preferRelativeResize="0"/>
          <p:nvPr/>
        </p:nvPicPr>
        <p:blipFill>
          <a:blip r:embed="rId4">
            <a:alphaModFix/>
          </a:blip>
          <a:stretch>
            <a:fillRect/>
          </a:stretch>
        </p:blipFill>
        <p:spPr>
          <a:xfrm>
            <a:off x="2783300" y="2288925"/>
            <a:ext cx="4982699" cy="215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4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Extreme Cases of Bias-Variance</a:t>
            </a:r>
            <a:endParaRPr>
              <a:solidFill>
                <a:srgbClr val="4A86E8"/>
              </a:solidFill>
            </a:endParaRPr>
          </a:p>
        </p:txBody>
      </p:sp>
      <p:sp>
        <p:nvSpPr>
          <p:cNvPr id="262" name="Google Shape;262;p46"/>
          <p:cNvSpPr txBox="1"/>
          <p:nvPr/>
        </p:nvSpPr>
        <p:spPr>
          <a:xfrm>
            <a:off x="381000" y="755800"/>
            <a:ext cx="8608800" cy="2130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Overfitting</a:t>
            </a:r>
            <a:endParaRPr sz="1600" b="1"/>
          </a:p>
          <a:p>
            <a:pPr marL="914400" lvl="1" indent="-330200" algn="l" rtl="0">
              <a:lnSpc>
                <a:spcPct val="115000"/>
              </a:lnSpc>
              <a:spcBef>
                <a:spcPts val="0"/>
              </a:spcBef>
              <a:spcAft>
                <a:spcPts val="0"/>
              </a:spcAft>
              <a:buSzPts val="1600"/>
              <a:buChar char="○"/>
            </a:pPr>
            <a:r>
              <a:rPr lang="en" sz="1600"/>
              <a:t>Consider a model tries to fit every data points (n</a:t>
            </a:r>
            <a:r>
              <a:rPr lang="en" sz="1600" baseline="30000"/>
              <a:t>th</a:t>
            </a:r>
            <a:r>
              <a:rPr lang="en" sz="1600"/>
              <a:t> polynomial curve for n observations).</a:t>
            </a:r>
            <a:endParaRPr sz="1600"/>
          </a:p>
          <a:p>
            <a:pPr marL="914400" lvl="1" indent="-330200" algn="l" rtl="0">
              <a:lnSpc>
                <a:spcPct val="115000"/>
              </a:lnSpc>
              <a:spcBef>
                <a:spcPts val="0"/>
              </a:spcBef>
              <a:spcAft>
                <a:spcPts val="0"/>
              </a:spcAft>
              <a:buSzPts val="1600"/>
              <a:buChar char="○"/>
            </a:pPr>
            <a:r>
              <a:rPr lang="en" sz="1600"/>
              <a:t>The model will have very low bias (no assumption to the structure of data), but very high variance (focusing too much on training data)</a:t>
            </a:r>
            <a:endParaRPr sz="1600"/>
          </a:p>
          <a:p>
            <a:pPr marL="914400" lvl="1" indent="-330200" algn="l" rtl="0">
              <a:lnSpc>
                <a:spcPct val="115000"/>
              </a:lnSpc>
              <a:spcBef>
                <a:spcPts val="0"/>
              </a:spcBef>
              <a:spcAft>
                <a:spcPts val="0"/>
              </a:spcAft>
              <a:buSzPts val="1600"/>
              <a:buChar char="○"/>
            </a:pPr>
            <a:r>
              <a:rPr lang="en" sz="1600"/>
              <a:t>The model is so specific to the training data and fails to do any generalization over new data.</a:t>
            </a:r>
            <a:endParaRPr sz="1600"/>
          </a:p>
        </p:txBody>
      </p:sp>
      <p:sp>
        <p:nvSpPr>
          <p:cNvPr id="263" name="Google Shape;263;p46"/>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pic>
        <p:nvPicPr>
          <p:cNvPr id="264" name="Google Shape;264;p46"/>
          <p:cNvPicPr preferRelativeResize="0"/>
          <p:nvPr/>
        </p:nvPicPr>
        <p:blipFill>
          <a:blip r:embed="rId4">
            <a:alphaModFix/>
          </a:blip>
          <a:stretch>
            <a:fillRect/>
          </a:stretch>
        </p:blipFill>
        <p:spPr>
          <a:xfrm>
            <a:off x="2919675" y="2571750"/>
            <a:ext cx="4661976" cy="2019875"/>
          </a:xfrm>
          <a:prstGeom prst="rect">
            <a:avLst/>
          </a:prstGeom>
          <a:noFill/>
          <a:ln>
            <a:noFill/>
          </a:ln>
        </p:spPr>
      </p:pic>
      <p:sp>
        <p:nvSpPr>
          <p:cNvPr id="265" name="Google Shape;265;p46"/>
          <p:cNvSpPr txBox="1"/>
          <p:nvPr/>
        </p:nvSpPr>
        <p:spPr>
          <a:xfrm>
            <a:off x="1233100" y="3512350"/>
            <a:ext cx="147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1300</Words>
  <Application>Microsoft Macintosh PowerPoint</Application>
  <PresentationFormat>On-screen Show (16:9)</PresentationFormat>
  <Paragraphs>139</Paragraphs>
  <Slides>20</Slides>
  <Notes>20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20</vt:i4>
      </vt:variant>
    </vt:vector>
  </HeadingPairs>
  <TitlesOfParts>
    <vt:vector size="24" baseType="lpstr">
      <vt:lpstr>Arial</vt:lpstr>
      <vt:lpstr>Roboto</vt:lpstr>
      <vt:lpstr>Geometric</vt:lpstr>
      <vt:lpstr>Simple Light</vt:lpstr>
      <vt:lpstr>Model Tuning, Interpretation and Deployment</vt:lpstr>
      <vt:lpstr>Lecture Outline</vt:lpstr>
      <vt:lpstr>What are hyperparameters?</vt:lpstr>
      <vt:lpstr>Example hyperparameters in ML algorithms</vt:lpstr>
      <vt:lpstr>What is Bias?</vt:lpstr>
      <vt:lpstr>What is Variance?</vt:lpstr>
      <vt:lpstr>Visual Interpretation of Bias-Variance Tradeoff</vt:lpstr>
      <vt:lpstr>Extreme Cases of Bias-Variance</vt:lpstr>
      <vt:lpstr>Extreme Cases of Bias-Variance</vt:lpstr>
      <vt:lpstr>The Bias-Variance Tradeoff</vt:lpstr>
      <vt:lpstr>Cross Validation</vt:lpstr>
      <vt:lpstr>Cross-Validation Strategies</vt:lpstr>
      <vt:lpstr>Hyperparameter tuning strategies</vt:lpstr>
      <vt:lpstr>Lecture Outline</vt:lpstr>
      <vt:lpstr>Model Interpretation</vt:lpstr>
      <vt:lpstr>Skater</vt:lpstr>
      <vt:lpstr>Lecture Outline</vt:lpstr>
      <vt:lpstr>Model persistence</vt:lpstr>
      <vt:lpstr>Custom Development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Chen, Chuming</cp:lastModifiedBy>
  <cp:revision>2</cp:revision>
  <dcterms:modified xsi:type="dcterms:W3CDTF">2024-11-07T03:35:52Z</dcterms:modified>
</cp:coreProperties>
</file>