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c/XbeZNJmPpNn5dM39KtCjeB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84948"/>
  </p:normalViewPr>
  <p:slideViewPr>
    <p:cSldViewPr snapToGrid="0">
      <p:cViewPr varScale="1">
        <p:scale>
          <a:sx n="111" d="100"/>
          <a:sy n="111" d="100"/>
        </p:scale>
        <p:origin x="832" y="184"/>
      </p:cViewPr>
      <p:guideLst>
        <p:guide orient="horz" pos="162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69D37C3-2F88-226F-2479-D41F1001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>
            <a:extLst>
              <a:ext uri="{FF2B5EF4-FFF2-40B4-BE49-F238E27FC236}">
                <a16:creationId xmlns:a16="http://schemas.microsoft.com/office/drawing/2014/main" id="{29C489A5-EA59-E7B5-2C9B-DED18D168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2:notes">
            <a:extLst>
              <a:ext uri="{FF2B5EF4-FFF2-40B4-BE49-F238E27FC236}">
                <a16:creationId xmlns:a16="http://schemas.microsoft.com/office/drawing/2014/main" id="{50C0C825-EEF2-D49E-9E09-C4624A1E5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64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95cd30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4095cd30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3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4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sharing.github.io/FAIR-Evaluator-FrontEn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airsharing.github.io/FAIR-Evaluator-FrontEnd/#!/" TargetMode="External"/><Relationship Id="rId5" Type="http://schemas.openxmlformats.org/officeDocument/2006/relationships/hyperlink" Target="https://www.go-fair.org/" TargetMode="External"/><Relationship Id="rId4" Type="http://schemas.openxmlformats.org/officeDocument/2006/relationships/hyperlink" Target="https://doi.org/10.1038/sdata.2018.11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IRMetrics/Metri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4000" dirty="0">
                <a:solidFill>
                  <a:schemeClr val="accent1"/>
                </a:solidFill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 Overview of the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 FAIR Data Principles</a:t>
            </a:r>
            <a:endParaRPr sz="3920" b="1" dirty="0">
              <a:solidFill>
                <a:srgbClr val="4A86E8"/>
              </a:solidFill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30">
            <a:extLst>
              <a:ext uri="{FF2B5EF4-FFF2-40B4-BE49-F238E27FC236}">
                <a16:creationId xmlns:a16="http://schemas.microsoft.com/office/drawing/2014/main" id="{DCA6DB69-82F8-5069-CEE8-0A09640C9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4A86E8"/>
                </a:solidFill>
              </a:rPr>
              <a:t>FAIR Maturity Indicators (Examples)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93;p30">
            <a:extLst>
              <a:ext uri="{FF2B5EF4-FFF2-40B4-BE49-F238E27FC236}">
                <a16:creationId xmlns:a16="http://schemas.microsoft.com/office/drawing/2014/main" id="{88D30CEC-180D-F0EC-FE28-95C478F5799C}"/>
              </a:ext>
            </a:extLst>
          </p:cNvPr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Findable: </a:t>
            </a:r>
            <a:r>
              <a:rPr lang="en-US" sz="2400" dirty="0">
                <a:solidFill>
                  <a:schemeClr val="dk2"/>
                </a:solidFill>
              </a:rPr>
              <a:t>Unique ID, indexed metadata.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Accessible: </a:t>
            </a:r>
            <a:r>
              <a:rPr lang="en-US" sz="2400" dirty="0">
                <a:solidFill>
                  <a:schemeClr val="dk2"/>
                </a:solidFill>
              </a:rPr>
              <a:t>Open protocols, persistent metadata.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Interoperable: </a:t>
            </a:r>
            <a:r>
              <a:rPr lang="en-US" sz="2400" dirty="0">
                <a:solidFill>
                  <a:schemeClr val="dk2"/>
                </a:solidFill>
              </a:rPr>
              <a:t>Use of shared vocabularies and structured formats.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Reusable: </a:t>
            </a:r>
            <a:r>
              <a:rPr lang="en-US" sz="2400" dirty="0">
                <a:solidFill>
                  <a:schemeClr val="dk2"/>
                </a:solidFill>
              </a:rPr>
              <a:t>License info, provenance, domain standards.</a:t>
            </a:r>
            <a:endParaRPr lang="en" sz="2400" dirty="0">
              <a:solidFill>
                <a:schemeClr val="dk2"/>
              </a:solidFill>
            </a:endParaRPr>
          </a:p>
          <a:p>
            <a:pPr marL="114300" lvl="0" algn="ctr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" sz="2000" dirty="0">
                <a:solidFill>
                  <a:schemeClr val="dk2"/>
                </a:solidFill>
              </a:rPr>
              <a:t>(https://</a:t>
            </a:r>
            <a:r>
              <a:rPr lang="en" sz="2000" dirty="0" err="1">
                <a:solidFill>
                  <a:schemeClr val="dk2"/>
                </a:solidFill>
              </a:rPr>
              <a:t>www.nature.com</a:t>
            </a:r>
            <a:r>
              <a:rPr lang="en" sz="2000" dirty="0">
                <a:solidFill>
                  <a:schemeClr val="dk2"/>
                </a:solidFill>
              </a:rPr>
              <a:t>/articles/sdata2018118)</a:t>
            </a: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D0B608BA-695E-886F-AF4C-BEAF322A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>
            <a:extLst>
              <a:ext uri="{FF2B5EF4-FFF2-40B4-BE49-F238E27FC236}">
                <a16:creationId xmlns:a16="http://schemas.microsoft.com/office/drawing/2014/main" id="{75428288-3C43-8F3C-ABE3-5FBEB06BA4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33CFF239-3664-B609-0904-86761C0E1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 Evaluation Services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" name="Google Shape;233;p35">
            <a:extLst>
              <a:ext uri="{FF2B5EF4-FFF2-40B4-BE49-F238E27FC236}">
                <a16:creationId xmlns:a16="http://schemas.microsoft.com/office/drawing/2014/main" id="{DD293DC6-C2E8-3453-4CA8-FBE945D4F930}"/>
              </a:ext>
            </a:extLst>
          </p:cNvPr>
          <p:cNvSpPr txBox="1"/>
          <p:nvPr/>
        </p:nvSpPr>
        <p:spPr>
          <a:xfrm>
            <a:off x="282000" y="746975"/>
            <a:ext cx="8580000" cy="3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Purpose: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Helps evaluate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(Findable, Accessible, Interoperable, Reusable) of digital resources.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Functionality: 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Assesses a resource based on FAIR metrics associated with each FAIR principle.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Benefits: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Researchers and data providers can utilize the FAIR Evaluator to identify areas for improvement in making their data more findable, accessible, interoperable, and reusable.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Available at </a:t>
            </a:r>
            <a:r>
              <a:rPr lang="en" sz="18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https://fairsharing.github.io/FAIR-Evaluator-FrontEnd/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2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095cd3060_1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428;p25">
            <a:extLst>
              <a:ext uri="{FF2B5EF4-FFF2-40B4-BE49-F238E27FC236}">
                <a16:creationId xmlns:a16="http://schemas.microsoft.com/office/drawing/2014/main" id="{76831389-7CDF-242E-7855-852EAFE74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429;p25">
            <a:extLst>
              <a:ext uri="{FF2B5EF4-FFF2-40B4-BE49-F238E27FC236}">
                <a16:creationId xmlns:a16="http://schemas.microsoft.com/office/drawing/2014/main" id="{5FF187D9-DF3D-1967-65AA-6493C2DE5146}"/>
              </a:ext>
            </a:extLst>
          </p:cNvPr>
          <p:cNvSpPr txBox="1"/>
          <p:nvPr/>
        </p:nvSpPr>
        <p:spPr>
          <a:xfrm>
            <a:off x="223350" y="1205237"/>
            <a:ext cx="86973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Dumontier, M.,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Aalbersberg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 et al. The FAIR Guiding Principles for scientific data management and stewardship. Sci Data 3, 160018 (2016).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https://doi.org/10.1038/sdata.2016.18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Sansone, SA., Schultes, E. et al. A design framework and exemplar metrics for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FAIRness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Sci Data 5, 180118 (2018).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https://doi.org/10.1038/sdata.2018.118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30200">
              <a:lnSpc>
                <a:spcPct val="115000"/>
              </a:lnSpc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FAIR initiative: Make your data &amp; services FAIR.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https://www.go-fair.org/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/>
              <a:t>FAIR Evaluation Services. </a:t>
            </a:r>
            <a:r>
              <a:rPr lang="en-US" sz="1600" dirty="0">
                <a:hlinkClick r:id="rId6"/>
              </a:rPr>
              <a:t>https://fairsharing.github.io/FAIR-Evaluator-FrontEnd/#!/</a:t>
            </a:r>
            <a:endParaRPr lang="en-US"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431;p25">
            <a:extLst>
              <a:ext uri="{FF2B5EF4-FFF2-40B4-BE49-F238E27FC236}">
                <a16:creationId xmlns:a16="http://schemas.microsoft.com/office/drawing/2014/main" id="{261D3B38-DF8F-FC70-8DD0-0F5E26A0549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9432874-D4D3-5597-0235-B7E6E96554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B94EC785-CFB3-756F-8ADA-F9D95D26D3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832" y="1174028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4">
            <a:extLst>
              <a:ext uri="{FF2B5EF4-FFF2-40B4-BE49-F238E27FC236}">
                <a16:creationId xmlns:a16="http://schemas.microsoft.com/office/drawing/2014/main" id="{501C9423-AC77-07B6-507F-FF19269F6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25" y="2182132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7;p14">
            <a:extLst>
              <a:ext uri="{FF2B5EF4-FFF2-40B4-BE49-F238E27FC236}">
                <a16:creationId xmlns:a16="http://schemas.microsoft.com/office/drawing/2014/main" id="{5B538505-CBED-E75A-1080-1589789F448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3262224"/>
            <a:ext cx="3895725" cy="10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A03655-D6E9-E3B2-03EA-5CF1A1E8B9E2}"/>
              </a:ext>
            </a:extLst>
          </p:cNvPr>
          <p:cNvSpPr txBox="1"/>
          <p:nvPr/>
        </p:nvSpPr>
        <p:spPr>
          <a:xfrm>
            <a:off x="898070" y="385823"/>
            <a:ext cx="40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</p:txBody>
      </p:sp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A3BFA942-C072-FD5C-6221-98F8479B0A1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43" y="1109604"/>
            <a:ext cx="4574870" cy="3012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4" name="Google Shape;75;p15">
            <a:extLst>
              <a:ext uri="{FF2B5EF4-FFF2-40B4-BE49-F238E27FC236}">
                <a16:creationId xmlns:a16="http://schemas.microsoft.com/office/drawing/2014/main" id="{9C3A3124-6168-97FE-DFD9-8A5E795412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0200" y="4142224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1;p20">
            <a:extLst>
              <a:ext uri="{FF2B5EF4-FFF2-40B4-BE49-F238E27FC236}">
                <a16:creationId xmlns:a16="http://schemas.microsoft.com/office/drawing/2014/main" id="{5E6A30C3-5542-FAC5-4562-7CEE2405D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</a:rPr>
              <a:t>F</a:t>
            </a:r>
            <a:r>
              <a:rPr lang="en" dirty="0">
                <a:solidFill>
                  <a:srgbClr val="4A86E8"/>
                </a:solidFill>
              </a:rPr>
              <a:t>indable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14;p20">
            <a:extLst>
              <a:ext uri="{FF2B5EF4-FFF2-40B4-BE49-F238E27FC236}">
                <a16:creationId xmlns:a16="http://schemas.microsoft.com/office/drawing/2014/main" id="{41377B12-46FD-EC88-B09B-D6DBE6D0960D}"/>
              </a:ext>
            </a:extLst>
          </p:cNvPr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F2. Data are described with rich metadata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F4. (Meta)data are registered or indexed in a searchable resource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9;p21">
            <a:extLst>
              <a:ext uri="{FF2B5EF4-FFF2-40B4-BE49-F238E27FC236}">
                <a16:creationId xmlns:a16="http://schemas.microsoft.com/office/drawing/2014/main" id="{7B723011-9889-0AC3-E9A4-2D386AD59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22;p21">
            <a:extLst>
              <a:ext uri="{FF2B5EF4-FFF2-40B4-BE49-F238E27FC236}">
                <a16:creationId xmlns:a16="http://schemas.microsoft.com/office/drawing/2014/main" id="{360ADF60-8325-0950-E94C-54B9FC143744}"/>
              </a:ext>
            </a:extLst>
          </p:cNvPr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A1.1 The protocol is open, free, and universally implementable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5;p23">
            <a:extLst>
              <a:ext uri="{FF2B5EF4-FFF2-40B4-BE49-F238E27FC236}">
                <a16:creationId xmlns:a16="http://schemas.microsoft.com/office/drawing/2014/main" id="{BA03B06E-5B95-7912-E367-F1B241F1DD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" name="Google Shape;138;p23">
            <a:extLst>
              <a:ext uri="{FF2B5EF4-FFF2-40B4-BE49-F238E27FC236}">
                <a16:creationId xmlns:a16="http://schemas.microsoft.com/office/drawing/2014/main" id="{EBC89E46-7C2E-7EB7-F19E-6A4FB719C413}"/>
              </a:ext>
            </a:extLst>
          </p:cNvPr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I2. (Meta)data use vocabularies that follow FAIR principles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I3. (Meta)data include qualified references to other (meta)data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CBE3E274-C1E3-E795-0100-CA9E78249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54;p25">
            <a:extLst>
              <a:ext uri="{FF2B5EF4-FFF2-40B4-BE49-F238E27FC236}">
                <a16:creationId xmlns:a16="http://schemas.microsoft.com/office/drawing/2014/main" id="{11B046A8-30DF-4B95-E5FB-7778D6CEE671}"/>
              </a:ext>
            </a:extLst>
          </p:cNvPr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dirty="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R1.2 (Meta)data are associated with detailed provenance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R1.3 (Meta)data meet domain-relevant community standards</a:t>
            </a: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7;p27">
            <a:extLst>
              <a:ext uri="{FF2B5EF4-FFF2-40B4-BE49-F238E27FC236}">
                <a16:creationId xmlns:a16="http://schemas.microsoft.com/office/drawing/2014/main" id="{C995B1A2-173C-CEC8-6122-AA7727ACE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Common FAIR Challenges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70;p27">
            <a:extLst>
              <a:ext uri="{FF2B5EF4-FFF2-40B4-BE49-F238E27FC236}">
                <a16:creationId xmlns:a16="http://schemas.microsoft.com/office/drawing/2014/main" id="{042CE4C9-3F0F-CEF4-CF6B-7E42D3194F62}"/>
              </a:ext>
            </a:extLst>
          </p:cNvPr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No universal data search engine.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Long-term data storage costs.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Proprietary software formats.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Missing/incomplete metadata.</a:t>
            </a:r>
            <a:endParaRPr sz="2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28">
            <a:extLst>
              <a:ext uri="{FF2B5EF4-FFF2-40B4-BE49-F238E27FC236}">
                <a16:creationId xmlns:a16="http://schemas.microsoft.com/office/drawing/2014/main" id="{2F04F54D-79E4-DE2D-A48C-B9CB1100C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 dirty="0" err="1">
                <a:solidFill>
                  <a:srgbClr val="4A86E8"/>
                </a:solidFill>
              </a:rPr>
              <a:t>FAIRness</a:t>
            </a:r>
            <a:r>
              <a:rPr lang="en" sz="3920" b="1" dirty="0">
                <a:solidFill>
                  <a:srgbClr val="4A86E8"/>
                </a:solidFill>
              </a:rPr>
              <a:t> 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 dirty="0">
                <a:solidFill>
                  <a:srgbClr val="4A86E8"/>
                </a:solidFill>
              </a:rPr>
              <a:t>Metrics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9EFB80A5-CACA-8B80-B9CF-E71CEBF4C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Why FAIRness metrics?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85;p29">
            <a:extLst>
              <a:ext uri="{FF2B5EF4-FFF2-40B4-BE49-F238E27FC236}">
                <a16:creationId xmlns:a16="http://schemas.microsoft.com/office/drawing/2014/main" id="{94D21414-331E-FD98-6A5F-1500098D2CA6}"/>
              </a:ext>
            </a:extLst>
          </p:cNvPr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The FAIR principles are aspirational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do not strictly define how to achieve a state of “</a:t>
            </a:r>
            <a:r>
              <a:rPr lang="en" sz="1600" dirty="0" err="1">
                <a:solidFill>
                  <a:schemeClr val="dk2"/>
                </a:solidFill>
              </a:rPr>
              <a:t>FAIRness</a:t>
            </a:r>
            <a:r>
              <a:rPr lang="en" sz="1600" dirty="0">
                <a:solidFill>
                  <a:schemeClr val="dk2"/>
                </a:solidFill>
              </a:rPr>
              <a:t>”.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describe a continuum of features, attributes, and behaviors that will move a digital resource closer to that goal.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metrics (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https://github.com/FAIRMetrics/Metrics</a:t>
            </a:r>
            <a:r>
              <a:rPr lang="en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Provides the qualitative and quantitative ways to measure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of a digital resource.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(https://</a:t>
            </a:r>
            <a:r>
              <a:rPr lang="en" sz="1800" dirty="0" err="1">
                <a:solidFill>
                  <a:schemeClr val="dk2"/>
                </a:solidFill>
              </a:rPr>
              <a:t>www.nature.com</a:t>
            </a:r>
            <a:r>
              <a:rPr lang="en" sz="1800" dirty="0">
                <a:solidFill>
                  <a:schemeClr val="dk2"/>
                </a:solidFill>
              </a:rPr>
              <a:t>/articles/sdata2018118)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599</Words>
  <Application>Microsoft Macintosh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Helvetica Neue</vt:lpstr>
      <vt:lpstr>Office Theme</vt:lpstr>
      <vt:lpstr>  Overview of the  FAIR Data Principles</vt:lpstr>
      <vt:lpstr>PowerPoint Presentation</vt:lpstr>
      <vt:lpstr>Findable</vt:lpstr>
      <vt:lpstr>Accessible</vt:lpstr>
      <vt:lpstr>Interoperable</vt:lpstr>
      <vt:lpstr>Reusable</vt:lpstr>
      <vt:lpstr>Common FAIR Challenges</vt:lpstr>
      <vt:lpstr>FAIRness  Metrics </vt:lpstr>
      <vt:lpstr>Why FAIRness metrics?</vt:lpstr>
      <vt:lpstr>FAIR Maturity Indicators (Examples)</vt:lpstr>
      <vt:lpstr>FAIR Evaluation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Gail Armstrong</dc:creator>
  <cp:lastModifiedBy>Chen, Chuming</cp:lastModifiedBy>
  <cp:revision>6</cp:revision>
  <dcterms:created xsi:type="dcterms:W3CDTF">2014-12-16T17:00:44Z</dcterms:created>
  <dcterms:modified xsi:type="dcterms:W3CDTF">2025-04-14T15:30:47Z</dcterms:modified>
</cp:coreProperties>
</file>