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58131"/>
  </p:normalViewPr>
  <p:slideViewPr>
    <p:cSldViewPr snapToGrid="0">
      <p:cViewPr varScale="1">
        <p:scale>
          <a:sx n="73" d="100"/>
          <a:sy n="73" d="100"/>
        </p:scale>
        <p:origin x="2040" y="176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95D3F95-50CA-5E75-EA8E-CFA8C655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988AED88-5CDF-FBB9-B6B6-9312833C0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68DE758C-FBAB-E17C-6270-B3064DEDC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C99E08EA-C21D-1346-7121-92D22757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3D0D241-D89B-5FFA-D14F-1AABA1751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C999FEE-8929-7A1F-47AC-F99DE9BD7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897AD73-2743-64CE-ED9D-F81873F03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EA22459E-C445-8236-EF3B-AEDA347D9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D6A5E8B-1B28-83AC-3DF7-84340A852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E492605-F670-EF3E-BB75-8B88CF90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5B3B4FD4-4E0C-5D79-765A-0468287C2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AD18AD-3E39-315B-9C94-C2DB31568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6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1031F3C-AAA4-08D3-4402-0AB3767A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0C9128B-DACC-AFEB-3A7D-639BF3A66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752CE81-6E9F-F52C-2EBC-68464D59E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26DE790-F63C-C980-91A7-7AF40B1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531C192-514C-C08F-8C59-6C96D5FB7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D91972-A779-82B9-58CB-92098EF1B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0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00DE449-13CF-6960-462B-AEAFC87A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411EFBFE-4228-7B16-FC2F-A6ACFC9F3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4298CCF9-EAF9-9072-8D53-39695DED7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52EB725C-74DA-8F68-C3D5-C8C92C73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BE035C0-94B7-8B44-0E36-0054BE40E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4DCD46A-91FA-AEFE-FA40-5B1EB517D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lbumentations" TargetMode="External"/><Relationship Id="rId3" Type="http://schemas.openxmlformats.org/officeDocument/2006/relationships/hyperlink" Target="https://github.com/cleanlab/cleanlab" TargetMode="External"/><Relationship Id="rId7" Type="http://schemas.openxmlformats.org/officeDocument/2006/relationships/hyperlink" Target="https://github.com/cleanlab/cleanv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dataai/ydata-profiling" TargetMode="External"/><Relationship Id="rId11" Type="http://schemas.openxmlformats.org/officeDocument/2006/relationships/hyperlink" Target="https://github.com/stanfordnlp/dspy" TargetMode="External"/><Relationship Id="rId5" Type="http://schemas.openxmlformats.org/officeDocument/2006/relationships/hyperlink" Target="https://github.com/great-expectations/great_expectations" TargetMode="External"/><Relationship Id="rId10" Type="http://schemas.openxmlformats.org/officeDocument/2006/relationships/hyperlink" Target="https://github.com/run-llama/llama_index" TargetMode="External"/><Relationship Id="rId4" Type="http://schemas.openxmlformats.org/officeDocument/2006/relationships/hyperlink" Target="https://github.com/code-kern-ai/refinery" TargetMode="External"/><Relationship Id="rId9" Type="http://schemas.openxmlformats.org/officeDocument/2006/relationships/hyperlink" Target="https://github.com/heartexlabs/label-stud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99-6353-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cai.csail.mit.edu/resources/" TargetMode="External"/><Relationship Id="rId4" Type="http://schemas.openxmlformats.org/officeDocument/2006/relationships/hyperlink" Target="https://doi.org/10.1145/35717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3600" b="1" dirty="0">
                <a:solidFill>
                  <a:srgbClr val="4A86E8"/>
                </a:solidFill>
              </a:rPr>
              <a:t>Data-Centric AI/ML</a:t>
            </a:r>
            <a:br>
              <a:rPr lang="en" sz="3600" b="1" dirty="0">
                <a:solidFill>
                  <a:srgbClr val="4A86E8"/>
                </a:solidFill>
              </a:rPr>
            </a:br>
            <a:r>
              <a:rPr lang="en" sz="2800" b="1" dirty="0">
                <a:solidFill>
                  <a:srgbClr val="4A86E8"/>
                </a:solidFill>
              </a:rPr>
              <a:t>Shifting Focus from Models to Data Quality</a:t>
            </a:r>
            <a:endParaRPr sz="280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E880FC0-4A97-D62F-92B0-B689AB99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CE7B50ED-6A40-F247-B03C-87D9E5A73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What is M</a:t>
            </a:r>
            <a:r>
              <a:rPr lang="en-US" sz="2800" dirty="0">
                <a:solidFill>
                  <a:srgbClr val="4A86E8"/>
                </a:solidFill>
              </a:rPr>
              <a:t>o</a:t>
            </a:r>
            <a:r>
              <a:rPr lang="en" sz="2800" dirty="0">
                <a:solidFill>
                  <a:srgbClr val="4A86E8"/>
                </a:solidFill>
              </a:rPr>
              <a:t>del-Centric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3CC9A-CE77-1AA2-F478-12B4E87F5F7A}"/>
              </a:ext>
            </a:extLst>
          </p:cNvPr>
          <p:cNvSpPr txBox="1"/>
          <p:nvPr/>
        </p:nvSpPr>
        <p:spPr>
          <a:xfrm>
            <a:off x="593766" y="831273"/>
            <a:ext cx="7878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Model-Centric AI/ML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Focus: Optimize model architecture,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Activities: Feature engineering, model selection,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3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3CF5B801-9EFA-FB2D-637A-401470F0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9CF7169C-211C-705F-9EF3-B8071B669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What is Data-Centric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CC731-E4C1-0CDB-DC05-4448557D64C2}"/>
              </a:ext>
            </a:extLst>
          </p:cNvPr>
          <p:cNvSpPr txBox="1"/>
          <p:nvPr/>
        </p:nvSpPr>
        <p:spPr>
          <a:xfrm>
            <a:off x="593766" y="831273"/>
            <a:ext cx="7878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Data-Centric AI/ML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Focus: Improve data quality, quantity, and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Activities: Data cleaning, labeling, augmentation</a:t>
            </a:r>
          </a:p>
        </p:txBody>
      </p:sp>
    </p:spTree>
    <p:extLst>
      <p:ext uri="{BB962C8B-B14F-4D97-AF65-F5344CB8AC3E}">
        <p14:creationId xmlns:p14="http://schemas.microsoft.com/office/powerpoint/2010/main" val="205275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E07D87B-41EF-BD6D-F613-D69C11C00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CA062F35-2805-C569-5B08-F1EE878B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-US" sz="2800" dirty="0">
                <a:solidFill>
                  <a:srgbClr val="4A86E8"/>
                </a:solidFill>
              </a:rPr>
              <a:t>Lifecycle of Model-Centric and Data-Centric AI/ML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18B7A-B36C-4DC0-4AEC-BAAD127E542C}"/>
              </a:ext>
            </a:extLst>
          </p:cNvPr>
          <p:cNvSpPr txBox="1"/>
          <p:nvPr/>
        </p:nvSpPr>
        <p:spPr>
          <a:xfrm>
            <a:off x="6081384" y="747541"/>
            <a:ext cx="2665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Difference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Model-centric asks "How can we build a better model for this data?"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Data-centric asks "How can we build better data for this problem?"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Google Shape;134;p22">
            <a:extLst>
              <a:ext uri="{FF2B5EF4-FFF2-40B4-BE49-F238E27FC236}">
                <a16:creationId xmlns:a16="http://schemas.microsoft.com/office/drawing/2014/main" id="{0718C9B3-B0A8-BFE6-3318-00F672E287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0" y="652213"/>
            <a:ext cx="5351826" cy="352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3;p22">
            <a:extLst>
              <a:ext uri="{FF2B5EF4-FFF2-40B4-BE49-F238E27FC236}">
                <a16:creationId xmlns:a16="http://schemas.microsoft.com/office/drawing/2014/main" id="{02EC5A8E-36A7-57B0-4309-4787B0102C45}"/>
              </a:ext>
            </a:extLst>
          </p:cNvPr>
          <p:cNvSpPr txBox="1"/>
          <p:nvPr/>
        </p:nvSpPr>
        <p:spPr>
          <a:xfrm>
            <a:off x="397192" y="4198757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Jarrahi</a:t>
            </a:r>
            <a:r>
              <a:rPr lang="en" sz="1200" dirty="0">
                <a:solidFill>
                  <a:schemeClr val="dk2"/>
                </a:solidFill>
              </a:rPr>
              <a:t> et al., 2023, Communications of the ACM,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/10.1145/3571724)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1E02680-6944-7157-A39C-BF0A0D20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7954A7D5-A9EF-4427-B3FE-D8B8AEA91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Why Data-Centric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CF0F2-06E3-736C-F312-2A0E3826018B}"/>
              </a:ext>
            </a:extLst>
          </p:cNvPr>
          <p:cNvSpPr txBox="1"/>
          <p:nvPr/>
        </p:nvSpPr>
        <p:spPr>
          <a:xfrm>
            <a:off x="593766" y="831273"/>
            <a:ext cx="7878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accuracy with simpler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Faster development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interpretability and fairness.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Quote</a:t>
            </a:r>
            <a:r>
              <a:rPr lang="en-US" sz="2000" dirty="0"/>
              <a:t>: "Better data beats fancier algorithms" – Andrew Ng.</a:t>
            </a:r>
          </a:p>
        </p:txBody>
      </p:sp>
    </p:spTree>
    <p:extLst>
      <p:ext uri="{BB962C8B-B14F-4D97-AF65-F5344CB8AC3E}">
        <p14:creationId xmlns:p14="http://schemas.microsoft.com/office/powerpoint/2010/main" val="100189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690CF78-5B41-97E8-2643-F8E585FB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AE7D56C5-4E92-22FB-3BDC-6306C82EB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Core Principles of Data-Centric AI/ML</a:t>
            </a:r>
          </a:p>
        </p:txBody>
      </p:sp>
      <p:sp>
        <p:nvSpPr>
          <p:cNvPr id="6" name="Google Shape;152;p24">
            <a:extLst>
              <a:ext uri="{FF2B5EF4-FFF2-40B4-BE49-F238E27FC236}">
                <a16:creationId xmlns:a16="http://schemas.microsoft.com/office/drawing/2014/main" id="{BF63F827-9147-2741-4DC1-28154C910E8F}"/>
              </a:ext>
            </a:extLst>
          </p:cNvPr>
          <p:cNvSpPr txBox="1"/>
          <p:nvPr/>
        </p:nvSpPr>
        <p:spPr>
          <a:xfrm>
            <a:off x="432900" y="652350"/>
            <a:ext cx="83994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To achieve a good data fit, Data-Centric AI/ML advocates for an iterative approach: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Systematic Improvement of Data Fit</a:t>
            </a:r>
            <a:endParaRPr lang="en" sz="1600" b="1" dirty="0">
              <a:solidFill>
                <a:schemeClr val="dk1"/>
              </a:solidFill>
            </a:endParaRPr>
          </a:p>
          <a:p>
            <a:pPr marL="457200" lvl="4" indent="-33020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Augmentation, bias mitigation, continuous learning.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Systematic Improvement of Data Consistency</a:t>
            </a:r>
            <a:r>
              <a:rPr lang="en" sz="1600" dirty="0">
                <a:solidFill>
                  <a:schemeClr val="dk1"/>
                </a:solidFill>
              </a:rPr>
              <a:t> </a:t>
            </a:r>
          </a:p>
          <a:p>
            <a:pPr marL="412750" lvl="1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Automated tools, standardized guidelines.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Mutual Improvement of Model and Data through Iteration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Error analysis -&gt; refine data -&gt; retrain model</a:t>
            </a:r>
            <a:endParaRPr sz="1600" dirty="0">
              <a:solidFill>
                <a:schemeClr val="dk1"/>
              </a:solidFill>
            </a:endParaRP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4.  </a:t>
            </a:r>
            <a:r>
              <a:rPr lang="en-US" sz="1600" b="1" dirty="0">
                <a:solidFill>
                  <a:schemeClr val="dk1"/>
                </a:solidFill>
              </a:rPr>
              <a:t>Human-Centeredness of ‘Data Work’</a:t>
            </a: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Address biases, ethical considerations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AutoNum type="arabicPeriod" startAt="5"/>
            </a:pPr>
            <a:r>
              <a:rPr lang="en-US" sz="1600" b="1" dirty="0">
                <a:solidFill>
                  <a:schemeClr val="dk1"/>
                </a:solidFill>
              </a:rPr>
              <a:t>AI as a Sociotechnical System</a:t>
            </a: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Social technical systems, user-centric design, transparency</a:t>
            </a: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dk1"/>
                </a:solidFill>
              </a:rPr>
              <a:t>6. Continuous and Substantive Interactions between AI and Domain Experts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Cross-disciplinary partnership, data integrity, feedback loop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AutoNum type="arabicPeriod" startAt="5"/>
            </a:pPr>
            <a:endParaRPr lang="en-US" sz="1600" b="1" dirty="0">
              <a:solidFill>
                <a:schemeClr val="dk1"/>
              </a:solidFill>
            </a:endParaRP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</a:endParaRP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7" name="Google Shape;153;p24">
            <a:extLst>
              <a:ext uri="{FF2B5EF4-FFF2-40B4-BE49-F238E27FC236}">
                <a16:creationId xmlns:a16="http://schemas.microsoft.com/office/drawing/2014/main" id="{570F81EA-3D7D-5E0C-8FCF-E4EE2E14E060}"/>
              </a:ext>
            </a:extLst>
          </p:cNvPr>
          <p:cNvSpPr txBox="1"/>
          <p:nvPr/>
        </p:nvSpPr>
        <p:spPr>
          <a:xfrm>
            <a:off x="432900" y="4174270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Jarrahi</a:t>
            </a:r>
            <a:r>
              <a:rPr lang="en" sz="1200" dirty="0">
                <a:solidFill>
                  <a:schemeClr val="dk2"/>
                </a:solidFill>
              </a:rPr>
              <a:t> et al., 2023, Communications of the ACM,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/10.1145/3571724)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8" name="Google Shape;144;p23">
            <a:extLst>
              <a:ext uri="{FF2B5EF4-FFF2-40B4-BE49-F238E27FC236}">
                <a16:creationId xmlns:a16="http://schemas.microsoft.com/office/drawing/2014/main" id="{7AD53661-0554-A6F9-ECAD-C023EB383F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621" y="1260150"/>
            <a:ext cx="2468879" cy="230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9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E510D0A-52F5-0D91-0C15-ACCD5A4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;p32">
            <a:extLst>
              <a:ext uri="{FF2B5EF4-FFF2-40B4-BE49-F238E27FC236}">
                <a16:creationId xmlns:a16="http://schemas.microsoft.com/office/drawing/2014/main" id="{DB50B2EE-FDD1-36D2-0323-395046385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Key Techniques in Data-Centric AI/ML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9" name="Google Shape;222;p32">
            <a:extLst>
              <a:ext uri="{FF2B5EF4-FFF2-40B4-BE49-F238E27FC236}">
                <a16:creationId xmlns:a16="http://schemas.microsoft.com/office/drawing/2014/main" id="{5BCEC9C4-AE71-7156-CE88-042DA4DC4539}"/>
              </a:ext>
            </a:extLst>
          </p:cNvPr>
          <p:cNvSpPr txBox="1"/>
          <p:nvPr/>
        </p:nvSpPr>
        <p:spPr>
          <a:xfrm>
            <a:off x="379500" y="414635"/>
            <a:ext cx="8385000" cy="321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Data Labeling: Accurate tags for supervised learning.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Augmentation: Synthetic data generation (e.g., image flipping)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Cleaning: Remove noise, outliers, inconsistencies. </a:t>
            </a:r>
            <a:endParaRPr sz="2400" dirty="0">
              <a:solidFill>
                <a:schemeClr val="dk1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</a:pPr>
            <a:endParaRPr sz="24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1500"/>
              </a:spcBef>
              <a:spcAft>
                <a:spcPts val="0"/>
              </a:spcAft>
            </a:pPr>
            <a:endParaRPr sz="24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10" name="Google Shape;223;p32">
            <a:extLst>
              <a:ext uri="{FF2B5EF4-FFF2-40B4-BE49-F238E27FC236}">
                <a16:creationId xmlns:a16="http://schemas.microsoft.com/office/drawing/2014/main" id="{A9806DE7-EB3B-56C8-C74F-7CE9487207C0}"/>
              </a:ext>
            </a:extLst>
          </p:cNvPr>
          <p:cNvSpPr txBox="1"/>
          <p:nvPr/>
        </p:nvSpPr>
        <p:spPr>
          <a:xfrm>
            <a:off x="475200" y="4145492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Mahalle</a:t>
            </a:r>
            <a:r>
              <a:rPr lang="en" sz="1200" dirty="0">
                <a:solidFill>
                  <a:schemeClr val="dk2"/>
                </a:solidFill>
              </a:rPr>
              <a:t> et al., 2023, Springer Nature,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/10.1007/978-981-99-6353-9)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05A2B09-E99D-BF3D-8A7B-042CD682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4;p37">
            <a:extLst>
              <a:ext uri="{FF2B5EF4-FFF2-40B4-BE49-F238E27FC236}">
                <a16:creationId xmlns:a16="http://schemas.microsoft.com/office/drawing/2014/main" id="{9E43A286-E7A9-96A4-9458-B3F602C4E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Open-Source Software Tools Data-Centric AI/ML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" name="Google Shape;267;p37">
            <a:extLst>
              <a:ext uri="{FF2B5EF4-FFF2-40B4-BE49-F238E27FC236}">
                <a16:creationId xmlns:a16="http://schemas.microsoft.com/office/drawing/2014/main" id="{202E3426-5F70-7A91-8412-2AFF9934792E}"/>
              </a:ext>
            </a:extLst>
          </p:cNvPr>
          <p:cNvSpPr txBox="1"/>
          <p:nvPr/>
        </p:nvSpPr>
        <p:spPr>
          <a:xfrm>
            <a:off x="379500" y="628650"/>
            <a:ext cx="8570100" cy="365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cleanlab</a:t>
            </a:r>
            <a:r>
              <a:rPr lang="en" sz="1800" dirty="0">
                <a:solidFill>
                  <a:schemeClr val="dk1"/>
                </a:solidFill>
              </a:rPr>
              <a:t> - automatically detect problems in a dataset to facilitate ML with messy, real-world data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refinery</a:t>
            </a:r>
            <a:r>
              <a:rPr lang="en" sz="1800" dirty="0">
                <a:solidFill>
                  <a:schemeClr val="dk1"/>
                </a:solidFill>
              </a:rPr>
              <a:t> - assess and maintain natural language data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great expectations</a:t>
            </a:r>
            <a:r>
              <a:rPr lang="en" sz="1800" dirty="0">
                <a:solidFill>
                  <a:schemeClr val="dk1"/>
                </a:solidFill>
              </a:rPr>
              <a:t> - validate, document, and profile data for quality testing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ydata-profiling</a:t>
            </a:r>
            <a:r>
              <a:rPr lang="en" sz="1800" dirty="0">
                <a:solidFill>
                  <a:schemeClr val="dk1"/>
                </a:solidFill>
              </a:rPr>
              <a:t> - generate summary reports of tabular datasets stored as pandas </a:t>
            </a:r>
            <a:r>
              <a:rPr lang="en" sz="1800" dirty="0" err="1">
                <a:solidFill>
                  <a:schemeClr val="dk1"/>
                </a:solidFill>
              </a:rPr>
              <a:t>DataFrame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7"/>
              </a:rPr>
              <a:t>cleanvision</a:t>
            </a:r>
            <a:r>
              <a:rPr lang="en" sz="1800" dirty="0">
                <a:solidFill>
                  <a:schemeClr val="dk1"/>
                </a:solidFill>
              </a:rPr>
              <a:t> - automatically detect low-quality images in computer vision datasets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albumentations</a:t>
            </a:r>
            <a:r>
              <a:rPr lang="en" sz="1800" dirty="0">
                <a:solidFill>
                  <a:schemeClr val="dk1"/>
                </a:solidFill>
              </a:rPr>
              <a:t> - data augmentation for computer vision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9"/>
              </a:rPr>
              <a:t>label-studio</a:t>
            </a:r>
            <a:r>
              <a:rPr lang="en" sz="1800" dirty="0">
                <a:solidFill>
                  <a:schemeClr val="dk1"/>
                </a:solidFill>
              </a:rPr>
              <a:t> - interfaces to label and annotate data for many ML tasks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10"/>
              </a:rPr>
              <a:t>llamaindex</a:t>
            </a:r>
            <a:r>
              <a:rPr lang="en" sz="1800" dirty="0">
                <a:solidFill>
                  <a:schemeClr val="dk1"/>
                </a:solidFill>
              </a:rPr>
              <a:t> - a data framework for LLM applications (Retrieval-Augmented Generation)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11"/>
              </a:rPr>
              <a:t>dspy</a:t>
            </a:r>
            <a:r>
              <a:rPr lang="en" sz="1800" dirty="0">
                <a:solidFill>
                  <a:schemeClr val="dk1"/>
                </a:solidFill>
              </a:rPr>
              <a:t> - algorithmically optimize LLM prompts and bootstrap data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7" name="Google Shape;268;p37">
            <a:hlinkClick r:id="rId11"/>
            <a:extLst>
              <a:ext uri="{FF2B5EF4-FFF2-40B4-BE49-F238E27FC236}">
                <a16:creationId xmlns:a16="http://schemas.microsoft.com/office/drawing/2014/main" id="{AEAF08C1-99F5-21D1-E09C-DB14688840C2}"/>
              </a:ext>
            </a:extLst>
          </p:cNvPr>
          <p:cNvSpPr txBox="1"/>
          <p:nvPr/>
        </p:nvSpPr>
        <p:spPr>
          <a:xfrm>
            <a:off x="475200" y="4223250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dcai.csail.mit.edu</a:t>
            </a:r>
            <a:r>
              <a:rPr lang="en" sz="1200" dirty="0">
                <a:solidFill>
                  <a:schemeClr val="dk2"/>
                </a:solidFill>
              </a:rPr>
              <a:t>/resources/)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8DB116A-3E67-028B-F916-7A4DB1EC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8;p25">
            <a:extLst>
              <a:ext uri="{FF2B5EF4-FFF2-40B4-BE49-F238E27FC236}">
                <a16:creationId xmlns:a16="http://schemas.microsoft.com/office/drawing/2014/main" id="{C87397CD-7028-E816-554F-76EDAD6F4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429;p25">
            <a:extLst>
              <a:ext uri="{FF2B5EF4-FFF2-40B4-BE49-F238E27FC236}">
                <a16:creationId xmlns:a16="http://schemas.microsoft.com/office/drawing/2014/main" id="{2465B110-205C-B96E-1A2F-BD203CD654EA}"/>
              </a:ext>
            </a:extLst>
          </p:cNvPr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Parikshit N.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Mahalle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Gitanjali R. Shinde, Yashwant S. Ingle, Namrata N.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Wasatkar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2023. Data Centric Artificial Intelligence: A Beginner’s Guide. Springer Singapore.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https://doi.org/10.1007/978-981-99-6353-9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Mohammad Hossein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Jarrahi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Memariani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Shion Guha. The Principles of Data-Centric AI. Communications of the ACM, Volume 66, Issue 8, Pages 84 – 92, Published: 25 July 2023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https://doi.org/10.1145/3571724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Data Centric AI.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https://dcai.csail.mit.edu/resources/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431;p25">
            <a:extLst>
              <a:ext uri="{FF2B5EF4-FFF2-40B4-BE49-F238E27FC236}">
                <a16:creationId xmlns:a16="http://schemas.microsoft.com/office/drawing/2014/main" id="{D922F918-3912-5924-ACFA-E6D75353D24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586</Words>
  <Application>Microsoft Macintosh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Helvetica Neue</vt:lpstr>
      <vt:lpstr>Office Theme</vt:lpstr>
      <vt:lpstr>Data-Centric AI/ML Shifting Focus from Models to Data Quality</vt:lpstr>
      <vt:lpstr>What is Model-Centric AI/ML?</vt:lpstr>
      <vt:lpstr>What is Data-Centric AI/ML?</vt:lpstr>
      <vt:lpstr>Lifecycle of Model-Centric and Data-Centric AI/ML</vt:lpstr>
      <vt:lpstr>Why Data-Centric AI/ML?</vt:lpstr>
      <vt:lpstr>Core Principles of Data-Centric AI/ML</vt:lpstr>
      <vt:lpstr>Key Techniques in Data-Centric AI/ML</vt:lpstr>
      <vt:lpstr>Open-Source Software Tools Data-Centric AI/ML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38</cp:revision>
  <dcterms:created xsi:type="dcterms:W3CDTF">2014-12-16T17:00:44Z</dcterms:created>
  <dcterms:modified xsi:type="dcterms:W3CDTF">2025-04-14T16:09:15Z</dcterms:modified>
</cp:coreProperties>
</file>