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firstSlideNum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Helvetica Neue"/>
      <p:regular r:id="rId27"/>
      <p:bold r:id="rId28"/>
      <p:italic r:id="rId29"/>
      <p:boldItalic r:id="rId30"/>
    </p:embeddedFont>
    <p:embeddedFont>
      <p:font typeface="PT Mono"/>
      <p:regular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2" roundtripDataSignature="AMtx7mhH4g8/wIGBl+UZPpSj2aJZwzUY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HelveticaNeue-bold.fntdata"/><Relationship Id="rId27" Type="http://schemas.openxmlformats.org/officeDocument/2006/relationships/font" Target="fonts/HelveticaNeu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TMono-regular.fntdata"/><Relationship Id="rId30" Type="http://schemas.openxmlformats.org/officeDocument/2006/relationships/font" Target="fonts/HelveticaNeue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" name="Google Shape;38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  <a:p>
            <a: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8" name="Google Shape;39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2" name="Google Shape;44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Calibri"/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9"/>
          <p:cNvSpPr txBox="1"/>
          <p:nvPr>
            <p:ph type="title"/>
          </p:nvPr>
        </p:nvSpPr>
        <p:spPr>
          <a:xfrm>
            <a:off x="457200" y="5143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60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9"/>
          <p:cNvSpPr txBox="1"/>
          <p:nvPr>
            <p:ph idx="12" type="sldNum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8"/>
          <p:cNvSpPr txBox="1"/>
          <p:nvPr>
            <p:ph type="title"/>
          </p:nvPr>
        </p:nvSpPr>
        <p:spPr>
          <a:xfrm>
            <a:off x="6096000" y="459580"/>
            <a:ext cx="2514600" cy="6643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rgbClr val="0060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8"/>
          <p:cNvSpPr/>
          <p:nvPr>
            <p:ph idx="2" type="pic"/>
          </p:nvPr>
        </p:nvSpPr>
        <p:spPr>
          <a:xfrm>
            <a:off x="457200" y="459580"/>
            <a:ext cx="5486400" cy="3636169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28"/>
          <p:cNvSpPr txBox="1"/>
          <p:nvPr>
            <p:ph idx="1" type="body"/>
          </p:nvPr>
        </p:nvSpPr>
        <p:spPr>
          <a:xfrm>
            <a:off x="6096000" y="1200150"/>
            <a:ext cx="25146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2" name="Google Shape;52;p28"/>
          <p:cNvSpPr txBox="1"/>
          <p:nvPr>
            <p:ph idx="12" type="sldNum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9"/>
          <p:cNvSpPr txBox="1"/>
          <p:nvPr>
            <p:ph type="title"/>
          </p:nvPr>
        </p:nvSpPr>
        <p:spPr>
          <a:xfrm>
            <a:off x="457200" y="4762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60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9"/>
          <p:cNvSpPr txBox="1"/>
          <p:nvPr>
            <p:ph idx="1" type="body"/>
          </p:nvPr>
        </p:nvSpPr>
        <p:spPr>
          <a:xfrm rot="5400000">
            <a:off x="3246438" y="-1284287"/>
            <a:ext cx="2651125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29"/>
          <p:cNvSpPr txBox="1"/>
          <p:nvPr>
            <p:ph idx="12" type="sldNum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0"/>
          <p:cNvSpPr txBox="1"/>
          <p:nvPr>
            <p:ph type="title"/>
          </p:nvPr>
        </p:nvSpPr>
        <p:spPr>
          <a:xfrm rot="5400000">
            <a:off x="5857724" y="1277143"/>
            <a:ext cx="357981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60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0"/>
          <p:cNvSpPr txBox="1"/>
          <p:nvPr>
            <p:ph idx="1" type="body"/>
          </p:nvPr>
        </p:nvSpPr>
        <p:spPr>
          <a:xfrm rot="5400000">
            <a:off x="1677194" y="-704057"/>
            <a:ext cx="3579813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30"/>
          <p:cNvSpPr txBox="1"/>
          <p:nvPr>
            <p:ph idx="12" type="sldNum"/>
          </p:nvPr>
        </p:nvSpPr>
        <p:spPr>
          <a:xfrm>
            <a:off x="33528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0"/>
          <p:cNvSpPr txBox="1"/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0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>
                <a:solidFill>
                  <a:schemeClr val="accent5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1"/>
          <p:cNvSpPr txBox="1"/>
          <p:nvPr>
            <p:ph type="title"/>
          </p:nvPr>
        </p:nvSpPr>
        <p:spPr>
          <a:xfrm>
            <a:off x="457200" y="9144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60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1"/>
          <p:cNvSpPr txBox="1"/>
          <p:nvPr>
            <p:ph idx="12" type="sldNum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2"/>
          <p:cNvSpPr txBox="1"/>
          <p:nvPr>
            <p:ph type="title"/>
          </p:nvPr>
        </p:nvSpPr>
        <p:spPr>
          <a:xfrm>
            <a:off x="457200" y="5143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60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2"/>
          <p:cNvSpPr txBox="1"/>
          <p:nvPr>
            <p:ph idx="1" type="body"/>
          </p:nvPr>
        </p:nvSpPr>
        <p:spPr>
          <a:xfrm>
            <a:off x="457200" y="1543050"/>
            <a:ext cx="822960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•"/>
              <a:defRPr>
                <a:solidFill>
                  <a:srgbClr val="006096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–"/>
              <a:defRPr>
                <a:solidFill>
                  <a:srgbClr val="006096"/>
                </a:solidFill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•"/>
              <a:defRPr>
                <a:solidFill>
                  <a:srgbClr val="006096"/>
                </a:solidFill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–"/>
              <a:defRPr>
                <a:solidFill>
                  <a:srgbClr val="006096"/>
                </a:solidFill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006096"/>
              </a:buClr>
              <a:buSzPts val="1800"/>
              <a:buChar char="»"/>
              <a:defRPr>
                <a:solidFill>
                  <a:srgbClr val="006096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12" type="sldNum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3"/>
          <p:cNvSpPr txBox="1"/>
          <p:nvPr>
            <p:ph type="title"/>
          </p:nvPr>
        </p:nvSpPr>
        <p:spPr>
          <a:xfrm>
            <a:off x="722313" y="2477691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3200" cap="none">
                <a:solidFill>
                  <a:srgbClr val="0060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3"/>
          <p:cNvSpPr txBox="1"/>
          <p:nvPr>
            <p:ph idx="1" type="body"/>
          </p:nvPr>
        </p:nvSpPr>
        <p:spPr>
          <a:xfrm>
            <a:off x="722313" y="1352550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9" name="Google Shape;29;p23"/>
          <p:cNvSpPr txBox="1"/>
          <p:nvPr>
            <p:ph idx="12" type="sldNum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4"/>
          <p:cNvSpPr txBox="1"/>
          <p:nvPr>
            <p:ph type="title"/>
          </p:nvPr>
        </p:nvSpPr>
        <p:spPr>
          <a:xfrm>
            <a:off x="457200" y="5143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60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4"/>
          <p:cNvSpPr txBox="1"/>
          <p:nvPr>
            <p:ph idx="1" type="body"/>
          </p:nvPr>
        </p:nvSpPr>
        <p:spPr>
          <a:xfrm>
            <a:off x="457200" y="1085851"/>
            <a:ext cx="4038600" cy="31087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24"/>
          <p:cNvSpPr txBox="1"/>
          <p:nvPr>
            <p:ph idx="2" type="body"/>
          </p:nvPr>
        </p:nvSpPr>
        <p:spPr>
          <a:xfrm>
            <a:off x="4648200" y="1085851"/>
            <a:ext cx="4038600" cy="31087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4" name="Google Shape;34;p24"/>
          <p:cNvSpPr txBox="1"/>
          <p:nvPr>
            <p:ph idx="12" type="sldNum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5"/>
          <p:cNvSpPr txBox="1"/>
          <p:nvPr>
            <p:ph idx="1" type="body"/>
          </p:nvPr>
        </p:nvSpPr>
        <p:spPr>
          <a:xfrm>
            <a:off x="457200" y="514350"/>
            <a:ext cx="4040188" cy="7739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7" name="Google Shape;37;p25"/>
          <p:cNvSpPr txBox="1"/>
          <p:nvPr>
            <p:ph idx="2" type="body"/>
          </p:nvPr>
        </p:nvSpPr>
        <p:spPr>
          <a:xfrm>
            <a:off x="457200" y="1288255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8" name="Google Shape;38;p25"/>
          <p:cNvSpPr txBox="1"/>
          <p:nvPr>
            <p:ph idx="3" type="body"/>
          </p:nvPr>
        </p:nvSpPr>
        <p:spPr>
          <a:xfrm>
            <a:off x="4645026" y="514350"/>
            <a:ext cx="4041775" cy="7739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5"/>
          <p:cNvSpPr txBox="1"/>
          <p:nvPr>
            <p:ph idx="4" type="body"/>
          </p:nvPr>
        </p:nvSpPr>
        <p:spPr>
          <a:xfrm>
            <a:off x="4645026" y="1288255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25"/>
          <p:cNvSpPr txBox="1"/>
          <p:nvPr>
            <p:ph idx="12" type="sldNum"/>
          </p:nvPr>
        </p:nvSpPr>
        <p:spPr>
          <a:xfrm>
            <a:off x="3505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6"/>
          <p:cNvSpPr txBox="1"/>
          <p:nvPr>
            <p:ph idx="12" type="sldNum"/>
          </p:nvPr>
        </p:nvSpPr>
        <p:spPr>
          <a:xfrm>
            <a:off x="32766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7"/>
          <p:cNvSpPr txBox="1"/>
          <p:nvPr>
            <p:ph type="title"/>
          </p:nvPr>
        </p:nvSpPr>
        <p:spPr>
          <a:xfrm>
            <a:off x="457201" y="438150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rgbClr val="00609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7"/>
          <p:cNvSpPr txBox="1"/>
          <p:nvPr>
            <p:ph idx="1" type="body"/>
          </p:nvPr>
        </p:nvSpPr>
        <p:spPr>
          <a:xfrm>
            <a:off x="3575050" y="438151"/>
            <a:ext cx="511175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6" name="Google Shape;46;p27"/>
          <p:cNvSpPr txBox="1"/>
          <p:nvPr>
            <p:ph idx="2" type="body"/>
          </p:nvPr>
        </p:nvSpPr>
        <p:spPr>
          <a:xfrm>
            <a:off x="457201" y="1428750"/>
            <a:ext cx="3008313" cy="2667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rgbClr val="006096"/>
              </a:buClr>
              <a:buSzPts val="1400"/>
              <a:buNone/>
              <a:defRPr sz="1400">
                <a:solidFill>
                  <a:srgbClr val="006096"/>
                </a:solidFill>
              </a:defRPr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2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2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7" name="Google Shape;47;p27"/>
          <p:cNvSpPr txBox="1"/>
          <p:nvPr>
            <p:ph idx="12" type="sldNum"/>
          </p:nvPr>
        </p:nvSpPr>
        <p:spPr>
          <a:xfrm>
            <a:off x="3563998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457200" y="91440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457200" y="1943100"/>
            <a:ext cx="8229600" cy="2651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2" type="sldNum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25.png"/><Relationship Id="rId5" Type="http://schemas.openxmlformats.org/officeDocument/2006/relationships/hyperlink" Target="https://www.thecads.com/" TargetMode="External"/></Relationships>
</file>

<file path=ppt/slides/_rels/slide11.xml.rels><?xml version="1.0" encoding="UTF-8" standalone="yes"?><Relationships xmlns="http://schemas.openxmlformats.org/package/2006/relationships"><Relationship Id="rId10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5" Type="http://schemas.openxmlformats.org/officeDocument/2006/relationships/image" Target="../media/image20.png"/><Relationship Id="rId6" Type="http://schemas.openxmlformats.org/officeDocument/2006/relationships/image" Target="../media/image8.png"/><Relationship Id="rId7" Type="http://schemas.openxmlformats.org/officeDocument/2006/relationships/image" Target="../media/image15.png"/><Relationship Id="rId8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machinelearningmastery.com/data-preparation-techniques-for-machine-learning/" TargetMode="External"/><Relationship Id="rId4" Type="http://schemas.openxmlformats.org/officeDocument/2006/relationships/hyperlink" Target="https://www.analyticsvidhya.com/blog/2021/07/data-leakage-and-its-effect-on-the-performance-of-an-ml-model/" TargetMode="External"/><Relationship Id="rId5" Type="http://schemas.openxmlformats.org/officeDocument/2006/relationships/hyperlink" Target="https://conlanscientific.com/posts/category/blog/post/danger-in-machine-learning-human-error/" TargetMode="External"/><Relationship Id="rId6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onlanscientific.com/posts/category/blog/post/danger-in-machine-learning-human-error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kaggle.com/datasets/tawsifurrahman/covid19-complete-blood-count-clinical-database" TargetMode="External"/><Relationship Id="rId4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Relationship Id="rId4" Type="http://schemas.openxmlformats.org/officeDocument/2006/relationships/image" Target="../media/image9.png"/><Relationship Id="rId5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w3schools.com/xml/" TargetMode="External"/><Relationship Id="rId4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rest.uniprot.org/uniprotkb/P31749.json" TargetMode="External"/><Relationship Id="rId4" Type="http://schemas.openxmlformats.org/officeDocument/2006/relationships/image" Target="../media/image18.png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"/>
          <p:cNvSpPr txBox="1"/>
          <p:nvPr>
            <p:ph type="title"/>
          </p:nvPr>
        </p:nvSpPr>
        <p:spPr>
          <a:xfrm>
            <a:off x="311700" y="1805250"/>
            <a:ext cx="8298900" cy="18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990"/>
              <a:buFont typeface="Calibri"/>
              <a:buNone/>
            </a:pPr>
            <a:r>
              <a:rPr b="1" lang="en-US" sz="3920">
                <a:solidFill>
                  <a:srgbClr val="4A86E8"/>
                </a:solidFill>
              </a:rPr>
              <a:t> </a:t>
            </a:r>
            <a:r>
              <a:rPr lang="en-US" sz="4000">
                <a:solidFill>
                  <a:schemeClr val="accent1"/>
                </a:solidFill>
              </a:rPr>
              <a:t>Data Collection and Preparation</a:t>
            </a:r>
            <a:endParaRPr sz="4000">
              <a:solidFill>
                <a:schemeClr val="accen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6096"/>
              </a:buClr>
              <a:buSzPts val="990"/>
              <a:buFont typeface="Calibri"/>
              <a:buNone/>
            </a:pPr>
            <a:r>
              <a:t/>
            </a:r>
            <a:endParaRPr b="1" sz="3920">
              <a:solidFill>
                <a:srgbClr val="4A86E8"/>
              </a:solidFill>
            </a:endParaRPr>
          </a:p>
        </p:txBody>
      </p:sp>
      <p:sp>
        <p:nvSpPr>
          <p:cNvPr id="66" name="Google Shape;66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0"/>
          <p:cNvSpPr txBox="1"/>
          <p:nvPr>
            <p:ph type="title"/>
          </p:nvPr>
        </p:nvSpPr>
        <p:spPr>
          <a:xfrm>
            <a:off x="311700" y="132925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3200"/>
              <a:buFont typeface="Calibri"/>
              <a:buNone/>
            </a:pPr>
            <a:r>
              <a:rPr lang="en-US">
                <a:solidFill>
                  <a:srgbClr val="4A86E8"/>
                </a:solidFill>
              </a:rPr>
              <a:t>What is data preparation?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71" name="Google Shape;171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2" name="Google Shape;172;p10"/>
          <p:cNvSpPr/>
          <p:nvPr/>
        </p:nvSpPr>
        <p:spPr>
          <a:xfrm>
            <a:off x="418525" y="934200"/>
            <a:ext cx="8348400" cy="108013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 of transforming </a:t>
            </a:r>
            <a:r>
              <a:rPr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raw data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into a clean, structured and meaningful format suitable to train and evaluate a machine learning model.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3400" y="1228202"/>
            <a:ext cx="766300" cy="492125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0"/>
          <p:cNvSpPr txBox="1"/>
          <p:nvPr/>
        </p:nvSpPr>
        <p:spPr>
          <a:xfrm>
            <a:off x="3776694" y="2251710"/>
            <a:ext cx="5290456" cy="21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Machine Learning algorithms expect numbers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Statistical noise and errors in the data need to be corrected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 performance also depends on the quality of data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" y="2097700"/>
            <a:ext cx="3580751" cy="2111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0"/>
          <p:cNvSpPr txBox="1"/>
          <p:nvPr/>
        </p:nvSpPr>
        <p:spPr>
          <a:xfrm>
            <a:off x="690825" y="3954301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https://www.thecads.com/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"/>
          <p:cNvSpPr txBox="1"/>
          <p:nvPr>
            <p:ph type="title"/>
          </p:nvPr>
        </p:nvSpPr>
        <p:spPr>
          <a:xfrm>
            <a:off x="311700" y="132925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3200"/>
              <a:buFont typeface="Calibri"/>
              <a:buNone/>
            </a:pPr>
            <a:r>
              <a:rPr lang="en-US">
                <a:solidFill>
                  <a:srgbClr val="4A86E8"/>
                </a:solidFill>
              </a:rPr>
              <a:t>Some of the steps in data preparation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82" name="Google Shape;182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83" name="Google Shape;183;p11"/>
          <p:cNvGrpSpPr/>
          <p:nvPr/>
        </p:nvGrpSpPr>
        <p:grpSpPr>
          <a:xfrm>
            <a:off x="385565" y="752141"/>
            <a:ext cx="1012990" cy="800714"/>
            <a:chOff x="354420" y="665609"/>
            <a:chExt cx="1003544" cy="849129"/>
          </a:xfrm>
        </p:grpSpPr>
        <p:sp>
          <p:nvSpPr>
            <p:cNvPr id="184" name="Google Shape;184;p11"/>
            <p:cNvSpPr/>
            <p:nvPr/>
          </p:nvSpPr>
          <p:spPr>
            <a:xfrm>
              <a:off x="354420" y="665609"/>
              <a:ext cx="677843" cy="775134"/>
            </a:xfrm>
            <a:custGeom>
              <a:rect b="b" l="l" r="r" t="t"/>
              <a:pathLst>
                <a:path extrusionOk="0" h="1399260" w="1363643">
                  <a:moveTo>
                    <a:pt x="0" y="0"/>
                  </a:moveTo>
                  <a:lnTo>
                    <a:pt x="1363643" y="0"/>
                  </a:lnTo>
                  <a:lnTo>
                    <a:pt x="1363643" y="1399261"/>
                  </a:lnTo>
                  <a:lnTo>
                    <a:pt x="0" y="139926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 rot="1001307">
              <a:off x="763301" y="878026"/>
              <a:ext cx="523317" cy="573653"/>
            </a:xfrm>
            <a:custGeom>
              <a:rect b="b" l="l" r="r" t="t"/>
              <a:pathLst>
                <a:path extrusionOk="0" h="1035550" w="1052777">
                  <a:moveTo>
                    <a:pt x="0" y="0"/>
                  </a:moveTo>
                  <a:lnTo>
                    <a:pt x="1052777" y="0"/>
                  </a:lnTo>
                  <a:lnTo>
                    <a:pt x="1052777" y="1035550"/>
                  </a:lnTo>
                  <a:lnTo>
                    <a:pt x="0" y="1035550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6" name="Google Shape;186;p11"/>
          <p:cNvSpPr txBox="1"/>
          <p:nvPr/>
        </p:nvSpPr>
        <p:spPr>
          <a:xfrm>
            <a:off x="1369797" y="1073272"/>
            <a:ext cx="1901825" cy="3814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3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Cleaning</a:t>
            </a:r>
            <a:endParaRPr/>
          </a:p>
        </p:txBody>
      </p:sp>
      <p:grpSp>
        <p:nvGrpSpPr>
          <p:cNvPr id="187" name="Google Shape;187;p11"/>
          <p:cNvGrpSpPr/>
          <p:nvPr/>
        </p:nvGrpSpPr>
        <p:grpSpPr>
          <a:xfrm>
            <a:off x="3093919" y="1612230"/>
            <a:ext cx="1776670" cy="838733"/>
            <a:chOff x="243199" y="2025871"/>
            <a:chExt cx="1968203" cy="920188"/>
          </a:xfrm>
        </p:grpSpPr>
        <p:sp>
          <p:nvSpPr>
            <p:cNvPr id="188" name="Google Shape;188;p11"/>
            <p:cNvSpPr/>
            <p:nvPr/>
          </p:nvSpPr>
          <p:spPr>
            <a:xfrm>
              <a:off x="1511047" y="2132112"/>
              <a:ext cx="700355" cy="699309"/>
            </a:xfrm>
            <a:custGeom>
              <a:rect b="b" l="l" r="r" t="t"/>
              <a:pathLst>
                <a:path extrusionOk="0" h="1401963" w="1274512">
                  <a:moveTo>
                    <a:pt x="0" y="0"/>
                  </a:moveTo>
                  <a:lnTo>
                    <a:pt x="1274513" y="0"/>
                  </a:lnTo>
                  <a:lnTo>
                    <a:pt x="1274513" y="1401963"/>
                  </a:lnTo>
                  <a:lnTo>
                    <a:pt x="0" y="1401963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308115" y="2025871"/>
              <a:ext cx="402549" cy="389485"/>
            </a:xfrm>
            <a:custGeom>
              <a:rect b="b" l="l" r="r" t="t"/>
              <a:pathLst>
                <a:path extrusionOk="0" h="780833" w="732563">
                  <a:moveTo>
                    <a:pt x="0" y="0"/>
                  </a:moveTo>
                  <a:lnTo>
                    <a:pt x="732563" y="0"/>
                  </a:lnTo>
                  <a:lnTo>
                    <a:pt x="732563" y="780832"/>
                  </a:lnTo>
                  <a:lnTo>
                    <a:pt x="0" y="78083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243199" y="2481767"/>
              <a:ext cx="259612" cy="251186"/>
            </a:xfrm>
            <a:custGeom>
              <a:rect b="b" l="l" r="r" t="t"/>
              <a:pathLst>
                <a:path extrusionOk="0" h="503574" w="472444">
                  <a:moveTo>
                    <a:pt x="0" y="0"/>
                  </a:moveTo>
                  <a:lnTo>
                    <a:pt x="472444" y="0"/>
                  </a:lnTo>
                  <a:lnTo>
                    <a:pt x="472444" y="503574"/>
                  </a:lnTo>
                  <a:lnTo>
                    <a:pt x="0" y="50357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 rot="-4606828">
              <a:off x="611554" y="2423344"/>
              <a:ext cx="235658" cy="276718"/>
            </a:xfrm>
            <a:custGeom>
              <a:rect b="b" l="l" r="r" t="t"/>
              <a:pathLst>
                <a:path extrusionOk="0" h="503574" w="472444">
                  <a:moveTo>
                    <a:pt x="0" y="0"/>
                  </a:moveTo>
                  <a:lnTo>
                    <a:pt x="472444" y="0"/>
                  </a:lnTo>
                  <a:lnTo>
                    <a:pt x="472444" y="503574"/>
                  </a:lnTo>
                  <a:lnTo>
                    <a:pt x="0" y="50357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450563" y="2694873"/>
              <a:ext cx="259612" cy="251186"/>
            </a:xfrm>
            <a:custGeom>
              <a:rect b="b" l="l" r="r" t="t"/>
              <a:pathLst>
                <a:path extrusionOk="0" h="503574" w="472444">
                  <a:moveTo>
                    <a:pt x="0" y="0"/>
                  </a:moveTo>
                  <a:lnTo>
                    <a:pt x="472444" y="0"/>
                  </a:lnTo>
                  <a:lnTo>
                    <a:pt x="472444" y="503574"/>
                  </a:lnTo>
                  <a:lnTo>
                    <a:pt x="0" y="50357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3" name="Google Shape;193;p11"/>
            <p:cNvGrpSpPr/>
            <p:nvPr/>
          </p:nvGrpSpPr>
          <p:grpSpPr>
            <a:xfrm>
              <a:off x="978122" y="2339501"/>
              <a:ext cx="404736" cy="367392"/>
              <a:chOff x="0" y="0"/>
              <a:chExt cx="812800" cy="812800"/>
            </a:xfrm>
          </p:grpSpPr>
          <p:sp>
            <p:nvSpPr>
              <p:cNvPr id="194" name="Google Shape;194;p1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812800" y="406400"/>
                    </a:moveTo>
                    <a:lnTo>
                      <a:pt x="406400" y="0"/>
                    </a:lnTo>
                    <a:lnTo>
                      <a:pt x="406400" y="203200"/>
                    </a:lnTo>
                    <a:lnTo>
                      <a:pt x="0" y="203200"/>
                    </a:lnTo>
                    <a:lnTo>
                      <a:pt x="0" y="609600"/>
                    </a:lnTo>
                    <a:lnTo>
                      <a:pt x="406400" y="609600"/>
                    </a:lnTo>
                    <a:lnTo>
                      <a:pt x="406400" y="812800"/>
                    </a:lnTo>
                    <a:lnTo>
                      <a:pt x="812800" y="406400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11"/>
              <p:cNvSpPr txBox="1"/>
              <p:nvPr/>
            </p:nvSpPr>
            <p:spPr>
              <a:xfrm>
                <a:off x="0" y="174625"/>
                <a:ext cx="711200" cy="4349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0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96" name="Google Shape;196;p11"/>
          <p:cNvSpPr txBox="1"/>
          <p:nvPr/>
        </p:nvSpPr>
        <p:spPr>
          <a:xfrm>
            <a:off x="5049053" y="1861351"/>
            <a:ext cx="2836704" cy="3814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3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Transformation</a:t>
            </a:r>
            <a:endParaRPr/>
          </a:p>
        </p:txBody>
      </p:sp>
      <p:sp>
        <p:nvSpPr>
          <p:cNvPr id="197" name="Google Shape;197;p11"/>
          <p:cNvSpPr/>
          <p:nvPr/>
        </p:nvSpPr>
        <p:spPr>
          <a:xfrm>
            <a:off x="541701" y="2388001"/>
            <a:ext cx="1041427" cy="962205"/>
          </a:xfrm>
          <a:custGeom>
            <a:rect b="b" l="l" r="r" t="t"/>
            <a:pathLst>
              <a:path extrusionOk="0" h="2014657" w="2014657">
                <a:moveTo>
                  <a:pt x="0" y="0"/>
                </a:moveTo>
                <a:lnTo>
                  <a:pt x="2014656" y="0"/>
                </a:lnTo>
                <a:lnTo>
                  <a:pt x="2014656" y="2014657"/>
                </a:lnTo>
                <a:lnTo>
                  <a:pt x="0" y="201465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1"/>
          <p:cNvSpPr txBox="1"/>
          <p:nvPr/>
        </p:nvSpPr>
        <p:spPr>
          <a:xfrm>
            <a:off x="1514535" y="2654449"/>
            <a:ext cx="2402523" cy="3814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3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Selection</a:t>
            </a:r>
            <a:endParaRPr/>
          </a:p>
        </p:txBody>
      </p:sp>
      <p:grpSp>
        <p:nvGrpSpPr>
          <p:cNvPr id="199" name="Google Shape;199;p11"/>
          <p:cNvGrpSpPr/>
          <p:nvPr/>
        </p:nvGrpSpPr>
        <p:grpSpPr>
          <a:xfrm>
            <a:off x="5638800" y="2557108"/>
            <a:ext cx="565749" cy="773529"/>
            <a:chOff x="2735453" y="3042181"/>
            <a:chExt cx="1421078" cy="2436968"/>
          </a:xfrm>
        </p:grpSpPr>
        <p:sp>
          <p:nvSpPr>
            <p:cNvPr id="200" name="Google Shape;200;p11"/>
            <p:cNvSpPr/>
            <p:nvPr/>
          </p:nvSpPr>
          <p:spPr>
            <a:xfrm>
              <a:off x="2744675" y="3042181"/>
              <a:ext cx="1377691" cy="1377691"/>
            </a:xfrm>
            <a:custGeom>
              <a:rect b="b" l="l" r="r" t="t"/>
              <a:pathLst>
                <a:path extrusionOk="0" h="1377691" w="1377691">
                  <a:moveTo>
                    <a:pt x="0" y="0"/>
                  </a:moveTo>
                  <a:lnTo>
                    <a:pt x="1377691" y="0"/>
                  </a:lnTo>
                  <a:lnTo>
                    <a:pt x="1377691" y="1377691"/>
                  </a:lnTo>
                  <a:lnTo>
                    <a:pt x="0" y="1377691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1"/>
            <p:cNvSpPr/>
            <p:nvPr/>
          </p:nvSpPr>
          <p:spPr>
            <a:xfrm>
              <a:off x="2735453" y="3823231"/>
              <a:ext cx="1421078" cy="1655918"/>
            </a:xfrm>
            <a:custGeom>
              <a:rect b="b" l="l" r="r" t="t"/>
              <a:pathLst>
                <a:path extrusionOk="0" h="1655918" w="1421078">
                  <a:moveTo>
                    <a:pt x="0" y="0"/>
                  </a:moveTo>
                  <a:lnTo>
                    <a:pt x="1421079" y="0"/>
                  </a:lnTo>
                  <a:lnTo>
                    <a:pt x="1421079" y="1655918"/>
                  </a:lnTo>
                  <a:lnTo>
                    <a:pt x="0" y="165591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2" name="Google Shape;202;p11"/>
          <p:cNvSpPr txBox="1"/>
          <p:nvPr/>
        </p:nvSpPr>
        <p:spPr>
          <a:xfrm>
            <a:off x="6401161" y="2654449"/>
            <a:ext cx="2726214" cy="3814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3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Feature Engineering</a:t>
            </a:r>
            <a:endParaRPr/>
          </a:p>
        </p:txBody>
      </p:sp>
      <p:sp>
        <p:nvSpPr>
          <p:cNvPr id="203" name="Google Shape;203;p11"/>
          <p:cNvSpPr txBox="1"/>
          <p:nvPr/>
        </p:nvSpPr>
        <p:spPr>
          <a:xfrm>
            <a:off x="4317483" y="3779257"/>
            <a:ext cx="3525996" cy="3814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3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Dimensionality Reduction</a:t>
            </a:r>
            <a:endParaRPr/>
          </a:p>
        </p:txBody>
      </p:sp>
      <p:grpSp>
        <p:nvGrpSpPr>
          <p:cNvPr id="204" name="Google Shape;204;p11"/>
          <p:cNvGrpSpPr/>
          <p:nvPr/>
        </p:nvGrpSpPr>
        <p:grpSpPr>
          <a:xfrm>
            <a:off x="2327733" y="3572869"/>
            <a:ext cx="1968915" cy="765942"/>
            <a:chOff x="2851450" y="5460849"/>
            <a:chExt cx="3339139" cy="1401963"/>
          </a:xfrm>
        </p:grpSpPr>
        <p:grpSp>
          <p:nvGrpSpPr>
            <p:cNvPr id="205" name="Google Shape;205;p11"/>
            <p:cNvGrpSpPr/>
            <p:nvPr/>
          </p:nvGrpSpPr>
          <p:grpSpPr>
            <a:xfrm>
              <a:off x="5181600" y="5576969"/>
              <a:ext cx="1008989" cy="1089356"/>
              <a:chOff x="0" y="-28575"/>
              <a:chExt cx="358752" cy="387327"/>
            </a:xfrm>
          </p:grpSpPr>
          <p:sp>
            <p:nvSpPr>
              <p:cNvPr id="206" name="Google Shape;206;p11"/>
              <p:cNvSpPr/>
              <p:nvPr/>
            </p:nvSpPr>
            <p:spPr>
              <a:xfrm>
                <a:off x="0" y="0"/>
                <a:ext cx="358752" cy="358752"/>
              </a:xfrm>
              <a:custGeom>
                <a:rect b="b" l="l" r="r" t="t"/>
                <a:pathLst>
                  <a:path extrusionOk="0" h="358752" w="358752">
                    <a:moveTo>
                      <a:pt x="0" y="0"/>
                    </a:moveTo>
                    <a:lnTo>
                      <a:pt x="358752" y="0"/>
                    </a:lnTo>
                    <a:lnTo>
                      <a:pt x="358752" y="358752"/>
                    </a:lnTo>
                    <a:lnTo>
                      <a:pt x="0" y="358752"/>
                    </a:lnTo>
                    <a:close/>
                  </a:path>
                </a:pathLst>
              </a:custGeom>
              <a:solidFill>
                <a:srgbClr val="E4CA7D"/>
              </a:solidFill>
              <a:ln cap="sq" cmpd="sng" w="38100">
                <a:solidFill>
                  <a:srgbClr val="000000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11"/>
              <p:cNvSpPr txBox="1"/>
              <p:nvPr/>
            </p:nvSpPr>
            <p:spPr>
              <a:xfrm>
                <a:off x="0" y="-28575"/>
                <a:ext cx="358752" cy="3873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0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343684" y="5793560"/>
              <a:ext cx="736542" cy="736542"/>
              <a:chOff x="0" y="0"/>
              <a:chExt cx="812800" cy="812800"/>
            </a:xfrm>
          </p:grpSpPr>
          <p:sp>
            <p:nvSpPr>
              <p:cNvPr id="209" name="Google Shape;209;p1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rect b="b" l="l" r="r" t="t"/>
                <a:pathLst>
                  <a:path extrusionOk="0" h="812800" w="812800">
                    <a:moveTo>
                      <a:pt x="812800" y="406400"/>
                    </a:moveTo>
                    <a:lnTo>
                      <a:pt x="406400" y="0"/>
                    </a:lnTo>
                    <a:lnTo>
                      <a:pt x="406400" y="203200"/>
                    </a:lnTo>
                    <a:lnTo>
                      <a:pt x="0" y="203200"/>
                    </a:lnTo>
                    <a:lnTo>
                      <a:pt x="0" y="609600"/>
                    </a:lnTo>
                    <a:lnTo>
                      <a:pt x="406400" y="609600"/>
                    </a:lnTo>
                    <a:lnTo>
                      <a:pt x="406400" y="812800"/>
                    </a:lnTo>
                    <a:lnTo>
                      <a:pt x="812800" y="406400"/>
                    </a:lnTo>
                    <a:close/>
                  </a:path>
                </a:pathLst>
              </a:custGeom>
              <a:solidFill>
                <a:srgbClr val="A6A6A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11"/>
              <p:cNvSpPr txBox="1"/>
              <p:nvPr/>
            </p:nvSpPr>
            <p:spPr>
              <a:xfrm>
                <a:off x="0" y="174625"/>
                <a:ext cx="711200" cy="4349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08888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1" name="Google Shape;211;p11"/>
            <p:cNvSpPr/>
            <p:nvPr/>
          </p:nvSpPr>
          <p:spPr>
            <a:xfrm>
              <a:off x="2851450" y="5460849"/>
              <a:ext cx="1274512" cy="1401963"/>
            </a:xfrm>
            <a:custGeom>
              <a:rect b="b" l="l" r="r" t="t"/>
              <a:pathLst>
                <a:path extrusionOk="0" h="1401963" w="1274512">
                  <a:moveTo>
                    <a:pt x="0" y="0"/>
                  </a:moveTo>
                  <a:lnTo>
                    <a:pt x="1274512" y="0"/>
                  </a:lnTo>
                  <a:lnTo>
                    <a:pt x="1274512" y="1401964"/>
                  </a:lnTo>
                  <a:lnTo>
                    <a:pt x="0" y="140196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2"/>
          <p:cNvSpPr txBox="1"/>
          <p:nvPr>
            <p:ph type="title"/>
          </p:nvPr>
        </p:nvSpPr>
        <p:spPr>
          <a:xfrm>
            <a:off x="311700" y="132925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3200"/>
              <a:buFont typeface="Calibri"/>
              <a:buNone/>
            </a:pPr>
            <a:r>
              <a:rPr lang="en-US">
                <a:solidFill>
                  <a:srgbClr val="4A86E8"/>
                </a:solidFill>
              </a:rPr>
              <a:t>Data Cleaning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217" name="Google Shape;217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8" name="Google Shape;218;p12"/>
          <p:cNvSpPr txBox="1"/>
          <p:nvPr/>
        </p:nvSpPr>
        <p:spPr>
          <a:xfrm>
            <a:off x="838200" y="611101"/>
            <a:ext cx="7285200" cy="10340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goal is to identify and address specific observations that may be incorrect.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Involves fixing systematic problems or errors in messy data. 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Involves deep domain expertise to correct specific data.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2"/>
          <p:cNvSpPr txBox="1"/>
          <p:nvPr/>
        </p:nvSpPr>
        <p:spPr>
          <a:xfrm>
            <a:off x="7019331" y="4163097"/>
            <a:ext cx="3430900" cy="3693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i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Brownlee, 2020</a:t>
            </a:r>
            <a:endParaRPr i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0" name="Google Shape;220;p12"/>
          <p:cNvGrpSpPr/>
          <p:nvPr/>
        </p:nvGrpSpPr>
        <p:grpSpPr>
          <a:xfrm>
            <a:off x="1677918" y="1543238"/>
            <a:ext cx="5178563" cy="2809671"/>
            <a:chOff x="1518" y="179489"/>
            <a:chExt cx="5178563" cy="2809671"/>
          </a:xfrm>
        </p:grpSpPr>
        <p:sp>
          <p:nvSpPr>
            <p:cNvPr id="221" name="Google Shape;221;p12"/>
            <p:cNvSpPr/>
            <p:nvPr/>
          </p:nvSpPr>
          <p:spPr>
            <a:xfrm>
              <a:off x="3855333" y="1871253"/>
              <a:ext cx="662374" cy="31523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81776"/>
                  </a:lnTo>
                  <a:lnTo>
                    <a:pt x="120000" y="81776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22" name="Google Shape;222;p12"/>
            <p:cNvSpPr/>
            <p:nvPr/>
          </p:nvSpPr>
          <p:spPr>
            <a:xfrm>
              <a:off x="3192958" y="1871253"/>
              <a:ext cx="662374" cy="31523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81776"/>
                  </a:lnTo>
                  <a:lnTo>
                    <a:pt x="0" y="81776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23" name="Google Shape;223;p12"/>
            <p:cNvSpPr/>
            <p:nvPr/>
          </p:nvSpPr>
          <p:spPr>
            <a:xfrm>
              <a:off x="2530584" y="867756"/>
              <a:ext cx="1324748" cy="31523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81776"/>
                  </a:lnTo>
                  <a:lnTo>
                    <a:pt x="120000" y="81776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3B6495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24" name="Google Shape;224;p12"/>
            <p:cNvSpPr/>
            <p:nvPr/>
          </p:nvSpPr>
          <p:spPr>
            <a:xfrm>
              <a:off x="2484864" y="867756"/>
              <a:ext cx="91440" cy="315230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25400">
              <a:solidFill>
                <a:srgbClr val="3B6495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25" name="Google Shape;225;p12"/>
            <p:cNvSpPr/>
            <p:nvPr/>
          </p:nvSpPr>
          <p:spPr>
            <a:xfrm>
              <a:off x="1205835" y="1871253"/>
              <a:ext cx="662374" cy="31523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81776"/>
                  </a:lnTo>
                  <a:lnTo>
                    <a:pt x="120000" y="81776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26" name="Google Shape;226;p12"/>
            <p:cNvSpPr/>
            <p:nvPr/>
          </p:nvSpPr>
          <p:spPr>
            <a:xfrm>
              <a:off x="543460" y="1871253"/>
              <a:ext cx="662374" cy="31523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81776"/>
                  </a:lnTo>
                  <a:lnTo>
                    <a:pt x="0" y="81776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27" name="Google Shape;227;p12"/>
            <p:cNvSpPr/>
            <p:nvPr/>
          </p:nvSpPr>
          <p:spPr>
            <a:xfrm>
              <a:off x="1205835" y="867756"/>
              <a:ext cx="1324748" cy="31523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81776"/>
                  </a:lnTo>
                  <a:lnTo>
                    <a:pt x="0" y="81776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rgbClr val="3B6495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28" name="Google Shape;228;p12"/>
            <p:cNvSpPr/>
            <p:nvPr/>
          </p:nvSpPr>
          <p:spPr>
            <a:xfrm>
              <a:off x="1988641" y="179489"/>
              <a:ext cx="1083885" cy="688267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2"/>
            <p:cNvSpPr/>
            <p:nvPr/>
          </p:nvSpPr>
          <p:spPr>
            <a:xfrm>
              <a:off x="2109073" y="293899"/>
              <a:ext cx="1083885" cy="688267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2"/>
            <p:cNvSpPr txBox="1"/>
            <p:nvPr/>
          </p:nvSpPr>
          <p:spPr>
            <a:xfrm>
              <a:off x="2129232" y="314058"/>
              <a:ext cx="1043567" cy="64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 cleaning</a:t>
              </a: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663892" y="1182986"/>
              <a:ext cx="1083885" cy="688267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2"/>
            <p:cNvSpPr/>
            <p:nvPr/>
          </p:nvSpPr>
          <p:spPr>
            <a:xfrm>
              <a:off x="784324" y="1297396"/>
              <a:ext cx="1083885" cy="688267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2"/>
            <p:cNvSpPr txBox="1"/>
            <p:nvPr/>
          </p:nvSpPr>
          <p:spPr>
            <a:xfrm>
              <a:off x="804483" y="1317555"/>
              <a:ext cx="1043567" cy="64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Basic</a:t>
              </a:r>
              <a:endParaRPr/>
            </a:p>
          </p:txBody>
        </p:sp>
        <p:sp>
          <p:nvSpPr>
            <p:cNvPr id="234" name="Google Shape;234;p12"/>
            <p:cNvSpPr/>
            <p:nvPr/>
          </p:nvSpPr>
          <p:spPr>
            <a:xfrm>
              <a:off x="1518" y="2186483"/>
              <a:ext cx="1083885" cy="688267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2"/>
            <p:cNvSpPr/>
            <p:nvPr/>
          </p:nvSpPr>
          <p:spPr>
            <a:xfrm>
              <a:off x="121949" y="2300893"/>
              <a:ext cx="1083885" cy="688267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2"/>
            <p:cNvSpPr txBox="1"/>
            <p:nvPr/>
          </p:nvSpPr>
          <p:spPr>
            <a:xfrm>
              <a:off x="101924" y="2321051"/>
              <a:ext cx="1083900" cy="64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3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Redundancy</a:t>
              </a:r>
              <a:endParaRPr sz="1300"/>
            </a:p>
          </p:txBody>
        </p:sp>
        <p:sp>
          <p:nvSpPr>
            <p:cNvPr id="237" name="Google Shape;237;p12"/>
            <p:cNvSpPr/>
            <p:nvPr/>
          </p:nvSpPr>
          <p:spPr>
            <a:xfrm>
              <a:off x="1326266" y="2186483"/>
              <a:ext cx="1083885" cy="688267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2"/>
            <p:cNvSpPr/>
            <p:nvPr/>
          </p:nvSpPr>
          <p:spPr>
            <a:xfrm>
              <a:off x="1446698" y="2300893"/>
              <a:ext cx="1083885" cy="688267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2"/>
            <p:cNvSpPr txBox="1"/>
            <p:nvPr/>
          </p:nvSpPr>
          <p:spPr>
            <a:xfrm>
              <a:off x="1466857" y="2321052"/>
              <a:ext cx="1043567" cy="64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Corrections</a:t>
              </a:r>
              <a:endParaRPr/>
            </a:p>
          </p:txBody>
        </p:sp>
        <p:sp>
          <p:nvSpPr>
            <p:cNvPr id="240" name="Google Shape;240;p12"/>
            <p:cNvSpPr/>
            <p:nvPr/>
          </p:nvSpPr>
          <p:spPr>
            <a:xfrm>
              <a:off x="1988641" y="1182986"/>
              <a:ext cx="1083885" cy="688267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2"/>
            <p:cNvSpPr/>
            <p:nvPr/>
          </p:nvSpPr>
          <p:spPr>
            <a:xfrm>
              <a:off x="2109073" y="1297396"/>
              <a:ext cx="1083885" cy="688267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2"/>
            <p:cNvSpPr txBox="1"/>
            <p:nvPr/>
          </p:nvSpPr>
          <p:spPr>
            <a:xfrm>
              <a:off x="2129232" y="1317555"/>
              <a:ext cx="1043567" cy="64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Outliers</a:t>
              </a:r>
              <a:endParaRPr/>
            </a:p>
          </p:txBody>
        </p:sp>
        <p:sp>
          <p:nvSpPr>
            <p:cNvPr id="243" name="Google Shape;243;p12"/>
            <p:cNvSpPr/>
            <p:nvPr/>
          </p:nvSpPr>
          <p:spPr>
            <a:xfrm>
              <a:off x="3313390" y="1182986"/>
              <a:ext cx="1083885" cy="688267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2"/>
            <p:cNvSpPr/>
            <p:nvPr/>
          </p:nvSpPr>
          <p:spPr>
            <a:xfrm>
              <a:off x="3433822" y="1297396"/>
              <a:ext cx="1083885" cy="688267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2"/>
            <p:cNvSpPr txBox="1"/>
            <p:nvPr/>
          </p:nvSpPr>
          <p:spPr>
            <a:xfrm>
              <a:off x="3453981" y="1317555"/>
              <a:ext cx="1043567" cy="64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Missing</a:t>
              </a:r>
              <a:endParaRPr/>
            </a:p>
          </p:txBody>
        </p:sp>
        <p:sp>
          <p:nvSpPr>
            <p:cNvPr id="246" name="Google Shape;246;p12"/>
            <p:cNvSpPr/>
            <p:nvPr/>
          </p:nvSpPr>
          <p:spPr>
            <a:xfrm>
              <a:off x="2651015" y="2186483"/>
              <a:ext cx="1083885" cy="688267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2771447" y="2300893"/>
              <a:ext cx="1083885" cy="688267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2"/>
            <p:cNvSpPr txBox="1"/>
            <p:nvPr/>
          </p:nvSpPr>
          <p:spPr>
            <a:xfrm>
              <a:off x="2791606" y="2321052"/>
              <a:ext cx="1043567" cy="64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Mark</a:t>
              </a:r>
              <a:endParaRPr/>
            </a:p>
          </p:txBody>
        </p:sp>
        <p:sp>
          <p:nvSpPr>
            <p:cNvPr id="249" name="Google Shape;249;p12"/>
            <p:cNvSpPr/>
            <p:nvPr/>
          </p:nvSpPr>
          <p:spPr>
            <a:xfrm>
              <a:off x="3975764" y="2186483"/>
              <a:ext cx="1083885" cy="688267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2"/>
            <p:cNvSpPr/>
            <p:nvPr/>
          </p:nvSpPr>
          <p:spPr>
            <a:xfrm>
              <a:off x="4096196" y="2300893"/>
              <a:ext cx="1083885" cy="688267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2"/>
            <p:cNvSpPr txBox="1"/>
            <p:nvPr/>
          </p:nvSpPr>
          <p:spPr>
            <a:xfrm>
              <a:off x="4116355" y="2321052"/>
              <a:ext cx="1043567" cy="647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Arial"/>
                <a:buNone/>
              </a:pPr>
              <a:r>
                <a:rPr lang="en-US" sz="14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Impute</a:t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3"/>
          <p:cNvSpPr txBox="1"/>
          <p:nvPr>
            <p:ph type="title"/>
          </p:nvPr>
        </p:nvSpPr>
        <p:spPr>
          <a:xfrm>
            <a:off x="311700" y="132925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3200"/>
              <a:buFont typeface="Calibri"/>
              <a:buNone/>
            </a:pPr>
            <a:r>
              <a:rPr lang="en-US">
                <a:solidFill>
                  <a:srgbClr val="4A86E8"/>
                </a:solidFill>
              </a:rPr>
              <a:t>Data Transformation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257" name="Google Shape;257;p1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8" name="Google Shape;258;p13"/>
          <p:cNvSpPr txBox="1"/>
          <p:nvPr/>
        </p:nvSpPr>
        <p:spPr>
          <a:xfrm>
            <a:off x="171300" y="740725"/>
            <a:ext cx="8801400" cy="7509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Change the type or distribution of data variables.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Operations are generally performed separately for each variable.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3"/>
          <p:cNvSpPr txBox="1"/>
          <p:nvPr/>
        </p:nvSpPr>
        <p:spPr>
          <a:xfrm>
            <a:off x="7293681" y="4187134"/>
            <a:ext cx="3430900" cy="33852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i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Brownlee, 2020</a:t>
            </a:r>
            <a:endParaRPr i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0" name="Google Shape;260;p13"/>
          <p:cNvGrpSpPr/>
          <p:nvPr/>
        </p:nvGrpSpPr>
        <p:grpSpPr>
          <a:xfrm>
            <a:off x="384172" y="1535453"/>
            <a:ext cx="8514254" cy="2473234"/>
            <a:chOff x="3172" y="347707"/>
            <a:chExt cx="8514254" cy="2473234"/>
          </a:xfrm>
        </p:grpSpPr>
        <p:sp>
          <p:nvSpPr>
            <p:cNvPr id="261" name="Google Shape;261;p13"/>
            <p:cNvSpPr/>
            <p:nvPr/>
          </p:nvSpPr>
          <p:spPr>
            <a:xfrm>
              <a:off x="8042089" y="2095863"/>
              <a:ext cx="91440" cy="204459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62" name="Google Shape;262;p13"/>
            <p:cNvSpPr/>
            <p:nvPr/>
          </p:nvSpPr>
          <p:spPr>
            <a:xfrm>
              <a:off x="7443381" y="1444991"/>
              <a:ext cx="644427" cy="20445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81777"/>
                  </a:lnTo>
                  <a:lnTo>
                    <a:pt x="120000" y="81777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63" name="Google Shape;263;p13"/>
            <p:cNvSpPr/>
            <p:nvPr/>
          </p:nvSpPr>
          <p:spPr>
            <a:xfrm>
              <a:off x="6798954" y="2095863"/>
              <a:ext cx="429618" cy="20445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81777"/>
                  </a:lnTo>
                  <a:lnTo>
                    <a:pt x="120000" y="81777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64" name="Google Shape;264;p13"/>
            <p:cNvSpPr/>
            <p:nvPr/>
          </p:nvSpPr>
          <p:spPr>
            <a:xfrm>
              <a:off x="6369335" y="2095863"/>
              <a:ext cx="429618" cy="204459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81777"/>
                  </a:lnTo>
                  <a:lnTo>
                    <a:pt x="0" y="81777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65" name="Google Shape;265;p13"/>
            <p:cNvSpPr/>
            <p:nvPr/>
          </p:nvSpPr>
          <p:spPr>
            <a:xfrm>
              <a:off x="6798954" y="1444991"/>
              <a:ext cx="644427" cy="204459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81777"/>
                  </a:lnTo>
                  <a:lnTo>
                    <a:pt x="0" y="81777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66" name="Google Shape;266;p13"/>
            <p:cNvSpPr/>
            <p:nvPr/>
          </p:nvSpPr>
          <p:spPr>
            <a:xfrm>
              <a:off x="5402694" y="794120"/>
              <a:ext cx="2040687" cy="20445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81777"/>
                  </a:lnTo>
                  <a:lnTo>
                    <a:pt x="120000" y="81777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3B6495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67" name="Google Shape;267;p13"/>
            <p:cNvSpPr/>
            <p:nvPr/>
          </p:nvSpPr>
          <p:spPr>
            <a:xfrm>
              <a:off x="5464378" y="2095863"/>
              <a:ext cx="91440" cy="204459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68" name="Google Shape;268;p13"/>
            <p:cNvSpPr/>
            <p:nvPr/>
          </p:nvSpPr>
          <p:spPr>
            <a:xfrm>
              <a:off x="3362007" y="1444991"/>
              <a:ext cx="2148091" cy="20445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81777"/>
                  </a:lnTo>
                  <a:lnTo>
                    <a:pt x="120000" y="81777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69" name="Google Shape;269;p13"/>
            <p:cNvSpPr/>
            <p:nvPr/>
          </p:nvSpPr>
          <p:spPr>
            <a:xfrm>
              <a:off x="3791625" y="2095863"/>
              <a:ext cx="859236" cy="20445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81777"/>
                  </a:lnTo>
                  <a:lnTo>
                    <a:pt x="120000" y="81777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70" name="Google Shape;270;p13"/>
            <p:cNvSpPr/>
            <p:nvPr/>
          </p:nvSpPr>
          <p:spPr>
            <a:xfrm>
              <a:off x="3745905" y="2095863"/>
              <a:ext cx="91440" cy="204459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71" name="Google Shape;271;p13"/>
            <p:cNvSpPr/>
            <p:nvPr/>
          </p:nvSpPr>
          <p:spPr>
            <a:xfrm>
              <a:off x="2932388" y="2095863"/>
              <a:ext cx="859236" cy="204459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81777"/>
                  </a:lnTo>
                  <a:lnTo>
                    <a:pt x="0" y="81777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72" name="Google Shape;272;p13"/>
            <p:cNvSpPr/>
            <p:nvPr/>
          </p:nvSpPr>
          <p:spPr>
            <a:xfrm>
              <a:off x="3362007" y="1444991"/>
              <a:ext cx="429618" cy="20445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81777"/>
                  </a:lnTo>
                  <a:lnTo>
                    <a:pt x="120000" y="81777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73" name="Google Shape;273;p13"/>
            <p:cNvSpPr/>
            <p:nvPr/>
          </p:nvSpPr>
          <p:spPr>
            <a:xfrm>
              <a:off x="1213915" y="2095863"/>
              <a:ext cx="859236" cy="204459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81777"/>
                  </a:lnTo>
                  <a:lnTo>
                    <a:pt x="120000" y="81777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74" name="Google Shape;274;p13"/>
            <p:cNvSpPr/>
            <p:nvPr/>
          </p:nvSpPr>
          <p:spPr>
            <a:xfrm>
              <a:off x="1168195" y="2095863"/>
              <a:ext cx="91440" cy="204459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75" name="Google Shape;275;p13"/>
            <p:cNvSpPr/>
            <p:nvPr/>
          </p:nvSpPr>
          <p:spPr>
            <a:xfrm>
              <a:off x="354678" y="2095863"/>
              <a:ext cx="859236" cy="204459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81777"/>
                  </a:lnTo>
                  <a:lnTo>
                    <a:pt x="0" y="81777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76" name="Google Shape;276;p13"/>
            <p:cNvSpPr/>
            <p:nvPr/>
          </p:nvSpPr>
          <p:spPr>
            <a:xfrm>
              <a:off x="1213915" y="1444991"/>
              <a:ext cx="2148091" cy="204459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81777"/>
                  </a:lnTo>
                  <a:lnTo>
                    <a:pt x="0" y="81777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77" name="Google Shape;277;p13"/>
            <p:cNvSpPr/>
            <p:nvPr/>
          </p:nvSpPr>
          <p:spPr>
            <a:xfrm>
              <a:off x="3362007" y="794120"/>
              <a:ext cx="2040687" cy="204459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81777"/>
                  </a:lnTo>
                  <a:lnTo>
                    <a:pt x="0" y="81777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rgbClr val="3B6495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278" name="Google Shape;278;p13"/>
            <p:cNvSpPr/>
            <p:nvPr/>
          </p:nvSpPr>
          <p:spPr>
            <a:xfrm>
              <a:off x="5051188" y="347707"/>
              <a:ext cx="703011" cy="446412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3"/>
            <p:cNvSpPr/>
            <p:nvPr/>
          </p:nvSpPr>
          <p:spPr>
            <a:xfrm>
              <a:off x="5129300" y="421914"/>
              <a:ext cx="703011" cy="446412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3"/>
            <p:cNvSpPr txBox="1"/>
            <p:nvPr/>
          </p:nvSpPr>
          <p:spPr>
            <a:xfrm>
              <a:off x="5142375" y="434989"/>
              <a:ext cx="676861" cy="4202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 Transforms</a:t>
              </a:r>
              <a:endParaRPr/>
            </a:p>
          </p:txBody>
        </p:sp>
        <p:sp>
          <p:nvSpPr>
            <p:cNvPr id="281" name="Google Shape;281;p13"/>
            <p:cNvSpPr/>
            <p:nvPr/>
          </p:nvSpPr>
          <p:spPr>
            <a:xfrm>
              <a:off x="3010501" y="998579"/>
              <a:ext cx="703011" cy="446412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3"/>
            <p:cNvSpPr/>
            <p:nvPr/>
          </p:nvSpPr>
          <p:spPr>
            <a:xfrm>
              <a:off x="3088613" y="1072786"/>
              <a:ext cx="703011" cy="446412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3"/>
            <p:cNvSpPr txBox="1"/>
            <p:nvPr/>
          </p:nvSpPr>
          <p:spPr>
            <a:xfrm>
              <a:off x="3101688" y="1085861"/>
              <a:ext cx="676861" cy="4202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Numerical</a:t>
              </a:r>
              <a:endParaRPr/>
            </a:p>
          </p:txBody>
        </p:sp>
        <p:sp>
          <p:nvSpPr>
            <p:cNvPr id="284" name="Google Shape;284;p13"/>
            <p:cNvSpPr/>
            <p:nvPr/>
          </p:nvSpPr>
          <p:spPr>
            <a:xfrm>
              <a:off x="862409" y="1649451"/>
              <a:ext cx="703011" cy="446412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3"/>
            <p:cNvSpPr/>
            <p:nvPr/>
          </p:nvSpPr>
          <p:spPr>
            <a:xfrm>
              <a:off x="940521" y="1723658"/>
              <a:ext cx="703011" cy="446412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3"/>
            <p:cNvSpPr txBox="1"/>
            <p:nvPr/>
          </p:nvSpPr>
          <p:spPr>
            <a:xfrm>
              <a:off x="953596" y="1736733"/>
              <a:ext cx="676861" cy="4202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Change scale</a:t>
              </a:r>
              <a:endParaRPr/>
            </a:p>
          </p:txBody>
        </p:sp>
        <p:sp>
          <p:nvSpPr>
            <p:cNvPr id="287" name="Google Shape;287;p13"/>
            <p:cNvSpPr/>
            <p:nvPr/>
          </p:nvSpPr>
          <p:spPr>
            <a:xfrm>
              <a:off x="3172" y="2300323"/>
              <a:ext cx="703011" cy="446412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3"/>
            <p:cNvSpPr/>
            <p:nvPr/>
          </p:nvSpPr>
          <p:spPr>
            <a:xfrm>
              <a:off x="81284" y="2374529"/>
              <a:ext cx="703011" cy="446412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3"/>
            <p:cNvSpPr txBox="1"/>
            <p:nvPr/>
          </p:nvSpPr>
          <p:spPr>
            <a:xfrm>
              <a:off x="94359" y="2387604"/>
              <a:ext cx="676861" cy="4202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Normalize</a:t>
              </a:r>
              <a:endParaRPr/>
            </a:p>
          </p:txBody>
        </p:sp>
        <p:sp>
          <p:nvSpPr>
            <p:cNvPr id="290" name="Google Shape;290;p13"/>
            <p:cNvSpPr/>
            <p:nvPr/>
          </p:nvSpPr>
          <p:spPr>
            <a:xfrm>
              <a:off x="862409" y="2300323"/>
              <a:ext cx="703011" cy="446412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3"/>
            <p:cNvSpPr/>
            <p:nvPr/>
          </p:nvSpPr>
          <p:spPr>
            <a:xfrm>
              <a:off x="940521" y="2374529"/>
              <a:ext cx="703011" cy="446412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3"/>
            <p:cNvSpPr txBox="1"/>
            <p:nvPr/>
          </p:nvSpPr>
          <p:spPr>
            <a:xfrm>
              <a:off x="953596" y="2387604"/>
              <a:ext cx="676861" cy="4202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Standardize</a:t>
              </a:r>
              <a:endParaRPr sz="1300"/>
            </a:p>
          </p:txBody>
        </p:sp>
        <p:sp>
          <p:nvSpPr>
            <p:cNvPr id="293" name="Google Shape;293;p13"/>
            <p:cNvSpPr/>
            <p:nvPr/>
          </p:nvSpPr>
          <p:spPr>
            <a:xfrm>
              <a:off x="1721645" y="2300323"/>
              <a:ext cx="703011" cy="446412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3"/>
            <p:cNvSpPr/>
            <p:nvPr/>
          </p:nvSpPr>
          <p:spPr>
            <a:xfrm>
              <a:off x="1799758" y="2374529"/>
              <a:ext cx="703011" cy="446412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3"/>
            <p:cNvSpPr txBox="1"/>
            <p:nvPr/>
          </p:nvSpPr>
          <p:spPr>
            <a:xfrm>
              <a:off x="1812833" y="2387604"/>
              <a:ext cx="676861" cy="4202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Robust</a:t>
              </a:r>
              <a:endParaRPr/>
            </a:p>
          </p:txBody>
        </p:sp>
        <p:sp>
          <p:nvSpPr>
            <p:cNvPr id="296" name="Google Shape;296;p13"/>
            <p:cNvSpPr/>
            <p:nvPr/>
          </p:nvSpPr>
          <p:spPr>
            <a:xfrm>
              <a:off x="3440119" y="1649451"/>
              <a:ext cx="703011" cy="446412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3"/>
            <p:cNvSpPr/>
            <p:nvPr/>
          </p:nvSpPr>
          <p:spPr>
            <a:xfrm>
              <a:off x="3518231" y="1723658"/>
              <a:ext cx="703011" cy="446412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3"/>
            <p:cNvSpPr txBox="1"/>
            <p:nvPr/>
          </p:nvSpPr>
          <p:spPr>
            <a:xfrm>
              <a:off x="3531306" y="1736733"/>
              <a:ext cx="676861" cy="4202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Change distribution</a:t>
              </a:r>
              <a:endParaRPr/>
            </a:p>
          </p:txBody>
        </p:sp>
        <p:sp>
          <p:nvSpPr>
            <p:cNvPr id="299" name="Google Shape;299;p13"/>
            <p:cNvSpPr/>
            <p:nvPr/>
          </p:nvSpPr>
          <p:spPr>
            <a:xfrm>
              <a:off x="2580882" y="2300323"/>
              <a:ext cx="703011" cy="446412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3"/>
            <p:cNvSpPr/>
            <p:nvPr/>
          </p:nvSpPr>
          <p:spPr>
            <a:xfrm>
              <a:off x="2658995" y="2374529"/>
              <a:ext cx="703011" cy="446412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3"/>
            <p:cNvSpPr txBox="1"/>
            <p:nvPr/>
          </p:nvSpPr>
          <p:spPr>
            <a:xfrm>
              <a:off x="2672070" y="2387604"/>
              <a:ext cx="676861" cy="4202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Power</a:t>
              </a:r>
              <a:endParaRPr/>
            </a:p>
          </p:txBody>
        </p:sp>
        <p:sp>
          <p:nvSpPr>
            <p:cNvPr id="302" name="Google Shape;302;p13"/>
            <p:cNvSpPr/>
            <p:nvPr/>
          </p:nvSpPr>
          <p:spPr>
            <a:xfrm>
              <a:off x="3440119" y="2300323"/>
              <a:ext cx="703011" cy="446412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3"/>
            <p:cNvSpPr/>
            <p:nvPr/>
          </p:nvSpPr>
          <p:spPr>
            <a:xfrm>
              <a:off x="3518231" y="2374529"/>
              <a:ext cx="703011" cy="446412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3"/>
            <p:cNvSpPr txBox="1"/>
            <p:nvPr/>
          </p:nvSpPr>
          <p:spPr>
            <a:xfrm>
              <a:off x="3531306" y="2387604"/>
              <a:ext cx="676861" cy="4202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Quantile</a:t>
              </a:r>
              <a:endParaRPr/>
            </a:p>
          </p:txBody>
        </p:sp>
        <p:sp>
          <p:nvSpPr>
            <p:cNvPr id="305" name="Google Shape;305;p13"/>
            <p:cNvSpPr/>
            <p:nvPr/>
          </p:nvSpPr>
          <p:spPr>
            <a:xfrm>
              <a:off x="4299356" y="2300323"/>
              <a:ext cx="703011" cy="446412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3"/>
            <p:cNvSpPr/>
            <p:nvPr/>
          </p:nvSpPr>
          <p:spPr>
            <a:xfrm>
              <a:off x="4377468" y="2374529"/>
              <a:ext cx="703011" cy="446412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3"/>
            <p:cNvSpPr txBox="1"/>
            <p:nvPr/>
          </p:nvSpPr>
          <p:spPr>
            <a:xfrm>
              <a:off x="4390543" y="2387604"/>
              <a:ext cx="676861" cy="4202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Discretize</a:t>
              </a:r>
              <a:endParaRPr/>
            </a:p>
          </p:txBody>
        </p:sp>
        <p:sp>
          <p:nvSpPr>
            <p:cNvPr id="308" name="Google Shape;308;p13"/>
            <p:cNvSpPr/>
            <p:nvPr/>
          </p:nvSpPr>
          <p:spPr>
            <a:xfrm>
              <a:off x="5158592" y="1649451"/>
              <a:ext cx="703011" cy="446412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3"/>
            <p:cNvSpPr/>
            <p:nvPr/>
          </p:nvSpPr>
          <p:spPr>
            <a:xfrm>
              <a:off x="5236705" y="1723658"/>
              <a:ext cx="703011" cy="446412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3"/>
            <p:cNvSpPr txBox="1"/>
            <p:nvPr/>
          </p:nvSpPr>
          <p:spPr>
            <a:xfrm>
              <a:off x="5249780" y="1736733"/>
              <a:ext cx="676861" cy="4202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Engineer</a:t>
              </a:r>
              <a:endParaRPr/>
            </a:p>
          </p:txBody>
        </p:sp>
        <p:sp>
          <p:nvSpPr>
            <p:cNvPr id="311" name="Google Shape;311;p13"/>
            <p:cNvSpPr/>
            <p:nvPr/>
          </p:nvSpPr>
          <p:spPr>
            <a:xfrm>
              <a:off x="5158592" y="2300323"/>
              <a:ext cx="703011" cy="446412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3"/>
            <p:cNvSpPr/>
            <p:nvPr/>
          </p:nvSpPr>
          <p:spPr>
            <a:xfrm>
              <a:off x="5236705" y="2374529"/>
              <a:ext cx="703011" cy="446412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3"/>
            <p:cNvSpPr txBox="1"/>
            <p:nvPr/>
          </p:nvSpPr>
          <p:spPr>
            <a:xfrm>
              <a:off x="5249780" y="2387604"/>
              <a:ext cx="676861" cy="4202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Polynomial</a:t>
              </a:r>
              <a:endParaRPr/>
            </a:p>
          </p:txBody>
        </p:sp>
        <p:sp>
          <p:nvSpPr>
            <p:cNvPr id="314" name="Google Shape;314;p13"/>
            <p:cNvSpPr/>
            <p:nvPr/>
          </p:nvSpPr>
          <p:spPr>
            <a:xfrm>
              <a:off x="7091875" y="998579"/>
              <a:ext cx="703011" cy="446412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3"/>
            <p:cNvSpPr/>
            <p:nvPr/>
          </p:nvSpPr>
          <p:spPr>
            <a:xfrm>
              <a:off x="7169988" y="1072786"/>
              <a:ext cx="703011" cy="446412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3"/>
            <p:cNvSpPr txBox="1"/>
            <p:nvPr/>
          </p:nvSpPr>
          <p:spPr>
            <a:xfrm>
              <a:off x="7183063" y="1085861"/>
              <a:ext cx="676861" cy="4202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Categorical</a:t>
              </a:r>
              <a:endParaRPr/>
            </a:p>
          </p:txBody>
        </p:sp>
        <p:sp>
          <p:nvSpPr>
            <p:cNvPr id="317" name="Google Shape;317;p13"/>
            <p:cNvSpPr/>
            <p:nvPr/>
          </p:nvSpPr>
          <p:spPr>
            <a:xfrm>
              <a:off x="6447448" y="1649451"/>
              <a:ext cx="703011" cy="446412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3"/>
            <p:cNvSpPr/>
            <p:nvPr/>
          </p:nvSpPr>
          <p:spPr>
            <a:xfrm>
              <a:off x="6525560" y="1723658"/>
              <a:ext cx="703011" cy="446412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3"/>
            <p:cNvSpPr txBox="1"/>
            <p:nvPr/>
          </p:nvSpPr>
          <p:spPr>
            <a:xfrm>
              <a:off x="6538635" y="1736733"/>
              <a:ext cx="676861" cy="4202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Nominal</a:t>
              </a:r>
              <a:endParaRPr/>
            </a:p>
          </p:txBody>
        </p:sp>
        <p:sp>
          <p:nvSpPr>
            <p:cNvPr id="320" name="Google Shape;320;p13"/>
            <p:cNvSpPr/>
            <p:nvPr/>
          </p:nvSpPr>
          <p:spPr>
            <a:xfrm>
              <a:off x="6017829" y="2300323"/>
              <a:ext cx="703011" cy="446412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3"/>
            <p:cNvSpPr/>
            <p:nvPr/>
          </p:nvSpPr>
          <p:spPr>
            <a:xfrm>
              <a:off x="6095942" y="2374529"/>
              <a:ext cx="703011" cy="446412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3"/>
            <p:cNvSpPr txBox="1"/>
            <p:nvPr/>
          </p:nvSpPr>
          <p:spPr>
            <a:xfrm>
              <a:off x="6109017" y="2387604"/>
              <a:ext cx="676861" cy="4202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One hot encoding</a:t>
              </a:r>
              <a:endParaRPr/>
            </a:p>
          </p:txBody>
        </p:sp>
        <p:sp>
          <p:nvSpPr>
            <p:cNvPr id="323" name="Google Shape;323;p13"/>
            <p:cNvSpPr/>
            <p:nvPr/>
          </p:nvSpPr>
          <p:spPr>
            <a:xfrm>
              <a:off x="6877066" y="2300323"/>
              <a:ext cx="703011" cy="446412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3"/>
            <p:cNvSpPr/>
            <p:nvPr/>
          </p:nvSpPr>
          <p:spPr>
            <a:xfrm>
              <a:off x="6955178" y="2374529"/>
              <a:ext cx="703011" cy="446412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3"/>
            <p:cNvSpPr txBox="1"/>
            <p:nvPr/>
          </p:nvSpPr>
          <p:spPr>
            <a:xfrm>
              <a:off x="6968253" y="2387604"/>
              <a:ext cx="676861" cy="4202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Dummy encoding</a:t>
              </a:r>
              <a:endParaRPr/>
            </a:p>
          </p:txBody>
        </p:sp>
        <p:sp>
          <p:nvSpPr>
            <p:cNvPr id="326" name="Google Shape;326;p13"/>
            <p:cNvSpPr/>
            <p:nvPr/>
          </p:nvSpPr>
          <p:spPr>
            <a:xfrm>
              <a:off x="7736303" y="1649451"/>
              <a:ext cx="703011" cy="446412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3"/>
            <p:cNvSpPr/>
            <p:nvPr/>
          </p:nvSpPr>
          <p:spPr>
            <a:xfrm>
              <a:off x="7814415" y="1723658"/>
              <a:ext cx="703011" cy="446412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3"/>
            <p:cNvSpPr txBox="1"/>
            <p:nvPr/>
          </p:nvSpPr>
          <p:spPr>
            <a:xfrm>
              <a:off x="7827490" y="1736733"/>
              <a:ext cx="676861" cy="4202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Ordinal </a:t>
              </a:r>
              <a:endParaRPr/>
            </a:p>
          </p:txBody>
        </p:sp>
        <p:sp>
          <p:nvSpPr>
            <p:cNvPr id="329" name="Google Shape;329;p13"/>
            <p:cNvSpPr/>
            <p:nvPr/>
          </p:nvSpPr>
          <p:spPr>
            <a:xfrm>
              <a:off x="7736303" y="2300323"/>
              <a:ext cx="703011" cy="446412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3"/>
            <p:cNvSpPr/>
            <p:nvPr/>
          </p:nvSpPr>
          <p:spPr>
            <a:xfrm>
              <a:off x="7814415" y="2374529"/>
              <a:ext cx="703011" cy="446412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3"/>
            <p:cNvSpPr txBox="1"/>
            <p:nvPr/>
          </p:nvSpPr>
          <p:spPr>
            <a:xfrm>
              <a:off x="7827490" y="2387604"/>
              <a:ext cx="676861" cy="4202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4275" lIns="34275" spcFirstLastPara="1" rIns="34275" wrap="square" tIns="34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900"/>
                <a:buFont typeface="Arial"/>
                <a:buNone/>
              </a:pPr>
              <a:r>
                <a:rPr lang="en-US" sz="9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Label encoding</a:t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4"/>
          <p:cNvSpPr txBox="1"/>
          <p:nvPr>
            <p:ph type="title"/>
          </p:nvPr>
        </p:nvSpPr>
        <p:spPr>
          <a:xfrm>
            <a:off x="311700" y="132925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3200"/>
              <a:buFont typeface="Calibri"/>
              <a:buNone/>
            </a:pPr>
            <a:r>
              <a:rPr lang="en-US">
                <a:solidFill>
                  <a:srgbClr val="4A86E8"/>
                </a:solidFill>
              </a:rPr>
              <a:t>Feature Selection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337" name="Google Shape;337;p1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8" name="Google Shape;338;p14"/>
          <p:cNvSpPr txBox="1"/>
          <p:nvPr/>
        </p:nvSpPr>
        <p:spPr>
          <a:xfrm>
            <a:off x="152400" y="1891527"/>
            <a:ext cx="4352100" cy="21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Irrelevant and redundant input variables can distract or mislead learning algorithms possibly resulting in lower predictive performance.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goal is to favor the simplest possible well performing model.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4"/>
          <p:cNvSpPr/>
          <p:nvPr/>
        </p:nvSpPr>
        <p:spPr>
          <a:xfrm>
            <a:off x="1066800" y="816924"/>
            <a:ext cx="7220676" cy="764225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Techniques for selecting a subset of input features that are most relevant to the target variable that is being predicted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0" name="Google Shape;340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927550"/>
            <a:ext cx="844838" cy="492125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14"/>
          <p:cNvSpPr txBox="1"/>
          <p:nvPr/>
        </p:nvSpPr>
        <p:spPr>
          <a:xfrm>
            <a:off x="7019331" y="4243338"/>
            <a:ext cx="343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i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Brownlee, 2020</a:t>
            </a:r>
            <a:endParaRPr i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2" name="Google Shape;342;p14"/>
          <p:cNvGrpSpPr/>
          <p:nvPr/>
        </p:nvGrpSpPr>
        <p:grpSpPr>
          <a:xfrm>
            <a:off x="4800711" y="1644778"/>
            <a:ext cx="3657376" cy="2693062"/>
            <a:chOff x="457311" y="1017"/>
            <a:chExt cx="3657376" cy="2693062"/>
          </a:xfrm>
        </p:grpSpPr>
        <p:sp>
          <p:nvSpPr>
            <p:cNvPr id="343" name="Google Shape;343;p14"/>
            <p:cNvSpPr/>
            <p:nvPr/>
          </p:nvSpPr>
          <p:spPr>
            <a:xfrm>
              <a:off x="3179080" y="1904554"/>
              <a:ext cx="467804" cy="222632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81776"/>
                  </a:lnTo>
                  <a:lnTo>
                    <a:pt x="120000" y="81776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44" name="Google Shape;344;p14"/>
            <p:cNvSpPr/>
            <p:nvPr/>
          </p:nvSpPr>
          <p:spPr>
            <a:xfrm>
              <a:off x="2711276" y="1904554"/>
              <a:ext cx="467804" cy="222632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81776"/>
                  </a:lnTo>
                  <a:lnTo>
                    <a:pt x="0" y="81776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45" name="Google Shape;345;p14"/>
            <p:cNvSpPr/>
            <p:nvPr/>
          </p:nvSpPr>
          <p:spPr>
            <a:xfrm>
              <a:off x="2009570" y="1195831"/>
              <a:ext cx="1169510" cy="222632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81776"/>
                  </a:lnTo>
                  <a:lnTo>
                    <a:pt x="120000" y="81776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46" name="Google Shape;346;p14"/>
            <p:cNvSpPr/>
            <p:nvPr/>
          </p:nvSpPr>
          <p:spPr>
            <a:xfrm>
              <a:off x="1729948" y="1904554"/>
              <a:ext cx="91440" cy="222632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47" name="Google Shape;347;p14"/>
            <p:cNvSpPr/>
            <p:nvPr/>
          </p:nvSpPr>
          <p:spPr>
            <a:xfrm>
              <a:off x="1775668" y="1195831"/>
              <a:ext cx="233902" cy="222632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81776"/>
                  </a:lnTo>
                  <a:lnTo>
                    <a:pt x="0" y="81776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48" name="Google Shape;348;p14"/>
            <p:cNvSpPr/>
            <p:nvPr/>
          </p:nvSpPr>
          <p:spPr>
            <a:xfrm>
              <a:off x="794340" y="1904554"/>
              <a:ext cx="91440" cy="222632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49" name="Google Shape;349;p14"/>
            <p:cNvSpPr/>
            <p:nvPr/>
          </p:nvSpPr>
          <p:spPr>
            <a:xfrm>
              <a:off x="840060" y="1195831"/>
              <a:ext cx="1169510" cy="222632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81776"/>
                  </a:lnTo>
                  <a:lnTo>
                    <a:pt x="0" y="81776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50" name="Google Shape;350;p14"/>
            <p:cNvSpPr/>
            <p:nvPr/>
          </p:nvSpPr>
          <p:spPr>
            <a:xfrm>
              <a:off x="1541766" y="487108"/>
              <a:ext cx="467804" cy="222632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81776"/>
                  </a:lnTo>
                  <a:lnTo>
                    <a:pt x="120000" y="81776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3B6495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51" name="Google Shape;351;p14"/>
            <p:cNvSpPr/>
            <p:nvPr/>
          </p:nvSpPr>
          <p:spPr>
            <a:xfrm>
              <a:off x="1073962" y="487108"/>
              <a:ext cx="467804" cy="222632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81776"/>
                  </a:lnTo>
                  <a:lnTo>
                    <a:pt x="0" y="81776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rgbClr val="3B6495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52" name="Google Shape;352;p14"/>
            <p:cNvSpPr/>
            <p:nvPr/>
          </p:nvSpPr>
          <p:spPr>
            <a:xfrm>
              <a:off x="1159017" y="1017"/>
              <a:ext cx="765497" cy="486090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4"/>
            <p:cNvSpPr/>
            <p:nvPr/>
          </p:nvSpPr>
          <p:spPr>
            <a:xfrm>
              <a:off x="1244072" y="81820"/>
              <a:ext cx="765497" cy="48609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4"/>
            <p:cNvSpPr txBox="1"/>
            <p:nvPr/>
          </p:nvSpPr>
          <p:spPr>
            <a:xfrm>
              <a:off x="1258309" y="96057"/>
              <a:ext cx="737023" cy="4576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Feature Selection</a:t>
              </a:r>
              <a:endParaRPr/>
            </a:p>
          </p:txBody>
        </p:sp>
        <p:sp>
          <p:nvSpPr>
            <p:cNvPr id="355" name="Google Shape;355;p14"/>
            <p:cNvSpPr/>
            <p:nvPr/>
          </p:nvSpPr>
          <p:spPr>
            <a:xfrm>
              <a:off x="691213" y="709740"/>
              <a:ext cx="765497" cy="486090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4"/>
            <p:cNvSpPr/>
            <p:nvPr/>
          </p:nvSpPr>
          <p:spPr>
            <a:xfrm>
              <a:off x="776268" y="790543"/>
              <a:ext cx="765497" cy="48609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4"/>
            <p:cNvSpPr txBox="1"/>
            <p:nvPr/>
          </p:nvSpPr>
          <p:spPr>
            <a:xfrm>
              <a:off x="790505" y="804780"/>
              <a:ext cx="737023" cy="4576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Unsupervised</a:t>
              </a:r>
              <a:endParaRPr/>
            </a:p>
          </p:txBody>
        </p:sp>
        <p:sp>
          <p:nvSpPr>
            <p:cNvPr id="358" name="Google Shape;358;p14"/>
            <p:cNvSpPr/>
            <p:nvPr/>
          </p:nvSpPr>
          <p:spPr>
            <a:xfrm>
              <a:off x="1626821" y="709740"/>
              <a:ext cx="765497" cy="486090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4"/>
            <p:cNvSpPr/>
            <p:nvPr/>
          </p:nvSpPr>
          <p:spPr>
            <a:xfrm>
              <a:off x="1711876" y="790543"/>
              <a:ext cx="765497" cy="48609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4"/>
            <p:cNvSpPr txBox="1"/>
            <p:nvPr/>
          </p:nvSpPr>
          <p:spPr>
            <a:xfrm>
              <a:off x="1726113" y="804780"/>
              <a:ext cx="737023" cy="4576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Supervised</a:t>
              </a:r>
              <a:endParaRPr/>
            </a:p>
          </p:txBody>
        </p:sp>
        <p:sp>
          <p:nvSpPr>
            <p:cNvPr id="361" name="Google Shape;361;p14"/>
            <p:cNvSpPr/>
            <p:nvPr/>
          </p:nvSpPr>
          <p:spPr>
            <a:xfrm>
              <a:off x="457311" y="1418463"/>
              <a:ext cx="765497" cy="486090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4"/>
            <p:cNvSpPr/>
            <p:nvPr/>
          </p:nvSpPr>
          <p:spPr>
            <a:xfrm>
              <a:off x="542366" y="1499266"/>
              <a:ext cx="765497" cy="48609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4"/>
            <p:cNvSpPr txBox="1"/>
            <p:nvPr/>
          </p:nvSpPr>
          <p:spPr>
            <a:xfrm>
              <a:off x="556603" y="1513503"/>
              <a:ext cx="737023" cy="4576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Intrinsic</a:t>
              </a:r>
              <a:endParaRPr/>
            </a:p>
          </p:txBody>
        </p:sp>
        <p:sp>
          <p:nvSpPr>
            <p:cNvPr id="364" name="Google Shape;364;p14"/>
            <p:cNvSpPr/>
            <p:nvPr/>
          </p:nvSpPr>
          <p:spPr>
            <a:xfrm>
              <a:off x="457311" y="2127186"/>
              <a:ext cx="765497" cy="486090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4"/>
            <p:cNvSpPr/>
            <p:nvPr/>
          </p:nvSpPr>
          <p:spPr>
            <a:xfrm>
              <a:off x="542366" y="2207989"/>
              <a:ext cx="765497" cy="48609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4"/>
            <p:cNvSpPr txBox="1"/>
            <p:nvPr/>
          </p:nvSpPr>
          <p:spPr>
            <a:xfrm>
              <a:off x="556603" y="2222226"/>
              <a:ext cx="737023" cy="4576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Trees</a:t>
              </a:r>
              <a:endParaRPr/>
            </a:p>
          </p:txBody>
        </p:sp>
        <p:sp>
          <p:nvSpPr>
            <p:cNvPr id="367" name="Google Shape;367;p14"/>
            <p:cNvSpPr/>
            <p:nvPr/>
          </p:nvSpPr>
          <p:spPr>
            <a:xfrm>
              <a:off x="1392919" y="1418463"/>
              <a:ext cx="765497" cy="486090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4"/>
            <p:cNvSpPr/>
            <p:nvPr/>
          </p:nvSpPr>
          <p:spPr>
            <a:xfrm>
              <a:off x="1477974" y="1499266"/>
              <a:ext cx="765497" cy="48609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4"/>
            <p:cNvSpPr txBox="1"/>
            <p:nvPr/>
          </p:nvSpPr>
          <p:spPr>
            <a:xfrm>
              <a:off x="1492211" y="1513503"/>
              <a:ext cx="737023" cy="4576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Wrapper methods</a:t>
              </a:r>
              <a:endParaRPr/>
            </a:p>
          </p:txBody>
        </p:sp>
        <p:sp>
          <p:nvSpPr>
            <p:cNvPr id="370" name="Google Shape;370;p14"/>
            <p:cNvSpPr/>
            <p:nvPr/>
          </p:nvSpPr>
          <p:spPr>
            <a:xfrm>
              <a:off x="1392919" y="2127186"/>
              <a:ext cx="765497" cy="486090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4"/>
            <p:cNvSpPr/>
            <p:nvPr/>
          </p:nvSpPr>
          <p:spPr>
            <a:xfrm>
              <a:off x="1477974" y="2207989"/>
              <a:ext cx="765497" cy="48609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4"/>
            <p:cNvSpPr txBox="1"/>
            <p:nvPr/>
          </p:nvSpPr>
          <p:spPr>
            <a:xfrm>
              <a:off x="1492211" y="2222226"/>
              <a:ext cx="737023" cy="4576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RFE</a:t>
              </a: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2796331" y="1418463"/>
              <a:ext cx="765497" cy="486090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4"/>
            <p:cNvSpPr/>
            <p:nvPr/>
          </p:nvSpPr>
          <p:spPr>
            <a:xfrm>
              <a:off x="2881386" y="1499266"/>
              <a:ext cx="765497" cy="48609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4"/>
            <p:cNvSpPr txBox="1"/>
            <p:nvPr/>
          </p:nvSpPr>
          <p:spPr>
            <a:xfrm>
              <a:off x="2895623" y="1513503"/>
              <a:ext cx="737023" cy="4576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Filter methods</a:t>
              </a: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2328527" y="2127186"/>
              <a:ext cx="765497" cy="486090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2413582" y="2207989"/>
              <a:ext cx="765497" cy="48609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4"/>
            <p:cNvSpPr txBox="1"/>
            <p:nvPr/>
          </p:nvSpPr>
          <p:spPr>
            <a:xfrm>
              <a:off x="2427819" y="2222226"/>
              <a:ext cx="737023" cy="4576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Stats</a:t>
              </a: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3264135" y="2127186"/>
              <a:ext cx="765497" cy="486090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3349190" y="2207989"/>
              <a:ext cx="765497" cy="48609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4"/>
            <p:cNvSpPr txBox="1"/>
            <p:nvPr/>
          </p:nvSpPr>
          <p:spPr>
            <a:xfrm>
              <a:off x="3363427" y="2222226"/>
              <a:ext cx="737023" cy="4576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Feature importance</a:t>
              </a: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2094625" y="1017"/>
              <a:ext cx="765497" cy="486090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4"/>
            <p:cNvSpPr/>
            <p:nvPr/>
          </p:nvSpPr>
          <p:spPr>
            <a:xfrm>
              <a:off x="2179680" y="81820"/>
              <a:ext cx="765497" cy="48609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4"/>
            <p:cNvSpPr txBox="1"/>
            <p:nvPr/>
          </p:nvSpPr>
          <p:spPr>
            <a:xfrm>
              <a:off x="2193917" y="96057"/>
              <a:ext cx="737023" cy="4576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0475" lIns="30475" spcFirstLastPara="1" rIns="30475" wrap="square" tIns="3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800"/>
                <a:buFont typeface="Arial"/>
                <a:buNone/>
              </a:pPr>
              <a:r>
                <a:rPr lang="en-US" sz="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Dimensionality Reduction</a:t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5"/>
          <p:cNvSpPr txBox="1"/>
          <p:nvPr>
            <p:ph type="title"/>
          </p:nvPr>
        </p:nvSpPr>
        <p:spPr>
          <a:xfrm>
            <a:off x="311700" y="132925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3200"/>
              <a:buFont typeface="Calibri"/>
              <a:buNone/>
            </a:pPr>
            <a:r>
              <a:rPr lang="en-US">
                <a:solidFill>
                  <a:srgbClr val="4A86E8"/>
                </a:solidFill>
              </a:rPr>
              <a:t>Feature Engineering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390" name="Google Shape;390;p1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1" name="Google Shape;391;p15"/>
          <p:cNvSpPr/>
          <p:nvPr/>
        </p:nvSpPr>
        <p:spPr>
          <a:xfrm>
            <a:off x="838200" y="816924"/>
            <a:ext cx="7391400" cy="688025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process of transforming raw data into features that better represent a pattern to the learning algorithms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2" name="Google Shape;39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883552"/>
            <a:ext cx="766300" cy="492125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15"/>
          <p:cNvSpPr txBox="1"/>
          <p:nvPr/>
        </p:nvSpPr>
        <p:spPr>
          <a:xfrm>
            <a:off x="975360" y="1531619"/>
            <a:ext cx="734013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Reliance on domain knowledge makes it difficult to generalize feature engineering into a one-size-fits-all approach</a:t>
            </a:r>
            <a:endParaRPr/>
          </a:p>
        </p:txBody>
      </p:sp>
      <p:sp>
        <p:nvSpPr>
          <p:cNvPr id="394" name="Google Shape;394;p15"/>
          <p:cNvSpPr txBox="1"/>
          <p:nvPr/>
        </p:nvSpPr>
        <p:spPr>
          <a:xfrm>
            <a:off x="1005065" y="2166571"/>
            <a:ext cx="7659966" cy="26684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common techniques can be applied across different datasets, including: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Introducing boolean flag variables to indicate certain conditions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Computing group or global summary statistics, such as the mean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Decomposing compound variables, like extracting individual components from a date-time field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Creating copies of numerical input variables that have been changed with a simple mathematical operation.</a:t>
            </a:r>
            <a:endParaRPr/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15"/>
          <p:cNvSpPr txBox="1"/>
          <p:nvPr/>
        </p:nvSpPr>
        <p:spPr>
          <a:xfrm>
            <a:off x="7019331" y="4243338"/>
            <a:ext cx="3430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i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Brownlee, 2020</a:t>
            </a:r>
            <a:endParaRPr i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6"/>
          <p:cNvSpPr txBox="1"/>
          <p:nvPr>
            <p:ph type="title"/>
          </p:nvPr>
        </p:nvSpPr>
        <p:spPr>
          <a:xfrm>
            <a:off x="311700" y="132925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3200"/>
              <a:buFont typeface="Calibri"/>
              <a:buNone/>
            </a:pPr>
            <a:r>
              <a:rPr lang="en-US">
                <a:solidFill>
                  <a:srgbClr val="4A86E8"/>
                </a:solidFill>
              </a:rPr>
              <a:t>Dimensionality Reduction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401" name="Google Shape;401;p1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2" name="Google Shape;402;p16"/>
          <p:cNvSpPr txBox="1"/>
          <p:nvPr/>
        </p:nvSpPr>
        <p:spPr>
          <a:xfrm>
            <a:off x="171300" y="740725"/>
            <a:ext cx="8801400" cy="114028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curse of dimensionality</a:t>
            </a:r>
            <a:endParaRPr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Goal is to create a projection of the data into a lower-dimensional space that still preserves the most important properties of the original data.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16"/>
          <p:cNvSpPr txBox="1"/>
          <p:nvPr/>
        </p:nvSpPr>
        <p:spPr>
          <a:xfrm>
            <a:off x="5603125" y="4201425"/>
            <a:ext cx="3430900" cy="36930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i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Brownlee, 2020</a:t>
            </a:r>
            <a:endParaRPr i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4" name="Google Shape;404;p16"/>
          <p:cNvGrpSpPr/>
          <p:nvPr/>
        </p:nvGrpSpPr>
        <p:grpSpPr>
          <a:xfrm>
            <a:off x="1377006" y="1774375"/>
            <a:ext cx="5939536" cy="2566099"/>
            <a:chOff x="2031" y="425850"/>
            <a:chExt cx="5939536" cy="2566099"/>
          </a:xfrm>
        </p:grpSpPr>
        <p:sp>
          <p:nvSpPr>
            <p:cNvPr id="405" name="Google Shape;405;p16"/>
            <p:cNvSpPr/>
            <p:nvPr/>
          </p:nvSpPr>
          <p:spPr>
            <a:xfrm>
              <a:off x="4731662" y="1970955"/>
              <a:ext cx="604952" cy="287902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81777"/>
                  </a:lnTo>
                  <a:lnTo>
                    <a:pt x="120000" y="81777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06" name="Google Shape;406;p16"/>
            <p:cNvSpPr/>
            <p:nvPr/>
          </p:nvSpPr>
          <p:spPr>
            <a:xfrm>
              <a:off x="4126709" y="1970955"/>
              <a:ext cx="604952" cy="287902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81777"/>
                  </a:lnTo>
                  <a:lnTo>
                    <a:pt x="0" y="81777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07" name="Google Shape;407;p16"/>
            <p:cNvSpPr/>
            <p:nvPr/>
          </p:nvSpPr>
          <p:spPr>
            <a:xfrm>
              <a:off x="2916804" y="1054451"/>
              <a:ext cx="1814858" cy="287902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81777"/>
                  </a:lnTo>
                  <a:lnTo>
                    <a:pt x="120000" y="81777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3B6495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08" name="Google Shape;408;p16"/>
            <p:cNvSpPr/>
            <p:nvPr/>
          </p:nvSpPr>
          <p:spPr>
            <a:xfrm>
              <a:off x="2871084" y="1970955"/>
              <a:ext cx="91440" cy="287902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09" name="Google Shape;409;p16"/>
            <p:cNvSpPr/>
            <p:nvPr/>
          </p:nvSpPr>
          <p:spPr>
            <a:xfrm>
              <a:off x="2871084" y="1054451"/>
              <a:ext cx="91440" cy="287902"/>
            </a:xfrm>
            <a:custGeom>
              <a:rect b="b" l="l" r="r" t="t"/>
              <a:pathLst>
                <a:path extrusionOk="0" h="120000" w="12000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cap="flat" cmpd="sng" w="25400">
              <a:solidFill>
                <a:srgbClr val="3B6495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10" name="Google Shape;410;p16"/>
            <p:cNvSpPr/>
            <p:nvPr/>
          </p:nvSpPr>
          <p:spPr>
            <a:xfrm>
              <a:off x="1101945" y="1970955"/>
              <a:ext cx="604952" cy="287902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81777"/>
                  </a:lnTo>
                  <a:lnTo>
                    <a:pt x="120000" y="81777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11" name="Google Shape;411;p16"/>
            <p:cNvSpPr/>
            <p:nvPr/>
          </p:nvSpPr>
          <p:spPr>
            <a:xfrm>
              <a:off x="496992" y="1970955"/>
              <a:ext cx="604952" cy="287902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81777"/>
                  </a:lnTo>
                  <a:lnTo>
                    <a:pt x="0" y="81777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rgbClr val="4674AA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12" name="Google Shape;412;p16"/>
            <p:cNvSpPr/>
            <p:nvPr/>
          </p:nvSpPr>
          <p:spPr>
            <a:xfrm>
              <a:off x="1101945" y="1054451"/>
              <a:ext cx="1814858" cy="287902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120000" y="81777"/>
                  </a:lnTo>
                  <a:lnTo>
                    <a:pt x="0" y="81777"/>
                  </a:lnTo>
                  <a:lnTo>
                    <a:pt x="0" y="120000"/>
                  </a:lnTo>
                </a:path>
              </a:pathLst>
            </a:custGeom>
            <a:noFill/>
            <a:ln cap="flat" cmpd="sng" w="25400">
              <a:solidFill>
                <a:srgbClr val="3B6495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413" name="Google Shape;413;p16"/>
            <p:cNvSpPr/>
            <p:nvPr/>
          </p:nvSpPr>
          <p:spPr>
            <a:xfrm>
              <a:off x="2421842" y="425850"/>
              <a:ext cx="989922" cy="628600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6"/>
            <p:cNvSpPr/>
            <p:nvPr/>
          </p:nvSpPr>
          <p:spPr>
            <a:xfrm>
              <a:off x="2531834" y="530342"/>
              <a:ext cx="989922" cy="62860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6"/>
            <p:cNvSpPr txBox="1"/>
            <p:nvPr/>
          </p:nvSpPr>
          <p:spPr>
            <a:xfrm>
              <a:off x="2550245" y="548753"/>
              <a:ext cx="953100" cy="5917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Dimensionality Reduction</a:t>
              </a:r>
              <a:endParaRPr/>
            </a:p>
          </p:txBody>
        </p:sp>
        <p:sp>
          <p:nvSpPr>
            <p:cNvPr id="416" name="Google Shape;416;p16"/>
            <p:cNvSpPr/>
            <p:nvPr/>
          </p:nvSpPr>
          <p:spPr>
            <a:xfrm>
              <a:off x="606984" y="1342354"/>
              <a:ext cx="989922" cy="628600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6"/>
            <p:cNvSpPr/>
            <p:nvPr/>
          </p:nvSpPr>
          <p:spPr>
            <a:xfrm>
              <a:off x="716975" y="1446845"/>
              <a:ext cx="989922" cy="62860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6"/>
            <p:cNvSpPr txBox="1"/>
            <p:nvPr/>
          </p:nvSpPr>
          <p:spPr>
            <a:xfrm>
              <a:off x="735386" y="1465256"/>
              <a:ext cx="953100" cy="5917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Manifold learning</a:t>
              </a:r>
              <a:endParaRPr/>
            </a:p>
          </p:txBody>
        </p:sp>
        <p:sp>
          <p:nvSpPr>
            <p:cNvPr id="419" name="Google Shape;419;p16"/>
            <p:cNvSpPr/>
            <p:nvPr/>
          </p:nvSpPr>
          <p:spPr>
            <a:xfrm>
              <a:off x="2031" y="2258857"/>
              <a:ext cx="989922" cy="628600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6"/>
            <p:cNvSpPr/>
            <p:nvPr/>
          </p:nvSpPr>
          <p:spPr>
            <a:xfrm>
              <a:off x="112022" y="2363349"/>
              <a:ext cx="989922" cy="62860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6"/>
            <p:cNvSpPr txBox="1"/>
            <p:nvPr/>
          </p:nvSpPr>
          <p:spPr>
            <a:xfrm>
              <a:off x="130433" y="2381760"/>
              <a:ext cx="953100" cy="5917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SOM</a:t>
              </a:r>
              <a:endParaRPr/>
            </a:p>
          </p:txBody>
        </p:sp>
        <p:sp>
          <p:nvSpPr>
            <p:cNvPr id="422" name="Google Shape;422;p16"/>
            <p:cNvSpPr/>
            <p:nvPr/>
          </p:nvSpPr>
          <p:spPr>
            <a:xfrm>
              <a:off x="1211937" y="2258857"/>
              <a:ext cx="989922" cy="628600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6"/>
            <p:cNvSpPr/>
            <p:nvPr/>
          </p:nvSpPr>
          <p:spPr>
            <a:xfrm>
              <a:off x="1321928" y="2363349"/>
              <a:ext cx="989922" cy="62860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6"/>
            <p:cNvSpPr txBox="1"/>
            <p:nvPr/>
          </p:nvSpPr>
          <p:spPr>
            <a:xfrm>
              <a:off x="1340339" y="2381760"/>
              <a:ext cx="953100" cy="5917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tSNE</a:t>
              </a:r>
              <a:endParaRPr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16"/>
            <p:cNvSpPr/>
            <p:nvPr/>
          </p:nvSpPr>
          <p:spPr>
            <a:xfrm>
              <a:off x="2421842" y="1342354"/>
              <a:ext cx="989922" cy="628600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6"/>
            <p:cNvSpPr/>
            <p:nvPr/>
          </p:nvSpPr>
          <p:spPr>
            <a:xfrm>
              <a:off x="2531834" y="1446845"/>
              <a:ext cx="989922" cy="62860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6"/>
            <p:cNvSpPr txBox="1"/>
            <p:nvPr/>
          </p:nvSpPr>
          <p:spPr>
            <a:xfrm>
              <a:off x="2550245" y="1465256"/>
              <a:ext cx="953100" cy="5917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Model based</a:t>
              </a:r>
              <a:endParaRPr/>
            </a:p>
          </p:txBody>
        </p:sp>
        <p:sp>
          <p:nvSpPr>
            <p:cNvPr id="428" name="Google Shape;428;p16"/>
            <p:cNvSpPr/>
            <p:nvPr/>
          </p:nvSpPr>
          <p:spPr>
            <a:xfrm>
              <a:off x="2421842" y="2258857"/>
              <a:ext cx="989922" cy="628600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6"/>
            <p:cNvSpPr/>
            <p:nvPr/>
          </p:nvSpPr>
          <p:spPr>
            <a:xfrm>
              <a:off x="2531834" y="2363349"/>
              <a:ext cx="989922" cy="62860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6"/>
            <p:cNvSpPr txBox="1"/>
            <p:nvPr/>
          </p:nvSpPr>
          <p:spPr>
            <a:xfrm>
              <a:off x="2550245" y="2381760"/>
              <a:ext cx="953100" cy="5917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LDA</a:t>
              </a:r>
              <a:endParaRPr/>
            </a:p>
          </p:txBody>
        </p:sp>
        <p:sp>
          <p:nvSpPr>
            <p:cNvPr id="431" name="Google Shape;431;p16"/>
            <p:cNvSpPr/>
            <p:nvPr/>
          </p:nvSpPr>
          <p:spPr>
            <a:xfrm>
              <a:off x="4236701" y="1342354"/>
              <a:ext cx="989922" cy="628600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16"/>
            <p:cNvSpPr/>
            <p:nvPr/>
          </p:nvSpPr>
          <p:spPr>
            <a:xfrm>
              <a:off x="4346692" y="1446845"/>
              <a:ext cx="989922" cy="62860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16"/>
            <p:cNvSpPr txBox="1"/>
            <p:nvPr/>
          </p:nvSpPr>
          <p:spPr>
            <a:xfrm>
              <a:off x="4365103" y="1465256"/>
              <a:ext cx="953100" cy="5917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Matrix factorization</a:t>
              </a:r>
              <a:endParaRPr/>
            </a:p>
          </p:txBody>
        </p:sp>
        <p:sp>
          <p:nvSpPr>
            <p:cNvPr id="434" name="Google Shape;434;p16"/>
            <p:cNvSpPr/>
            <p:nvPr/>
          </p:nvSpPr>
          <p:spPr>
            <a:xfrm>
              <a:off x="3631748" y="2258857"/>
              <a:ext cx="989922" cy="628600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6"/>
            <p:cNvSpPr/>
            <p:nvPr/>
          </p:nvSpPr>
          <p:spPr>
            <a:xfrm>
              <a:off x="3741739" y="2363349"/>
              <a:ext cx="989922" cy="62860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6"/>
            <p:cNvSpPr txBox="1"/>
            <p:nvPr/>
          </p:nvSpPr>
          <p:spPr>
            <a:xfrm>
              <a:off x="3760150" y="2381760"/>
              <a:ext cx="953100" cy="5917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PCA</a:t>
              </a:r>
              <a:endParaRPr/>
            </a:p>
          </p:txBody>
        </p:sp>
        <p:sp>
          <p:nvSpPr>
            <p:cNvPr id="437" name="Google Shape;437;p16"/>
            <p:cNvSpPr/>
            <p:nvPr/>
          </p:nvSpPr>
          <p:spPr>
            <a:xfrm>
              <a:off x="4841654" y="2258857"/>
              <a:ext cx="989922" cy="628600"/>
            </a:xfrm>
            <a:prstGeom prst="roundRect">
              <a:avLst>
                <a:gd fmla="val 10000" name="adj"/>
              </a:avLst>
            </a:prstGeom>
            <a:solidFill>
              <a:schemeClr val="accent1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6"/>
            <p:cNvSpPr/>
            <p:nvPr/>
          </p:nvSpPr>
          <p:spPr>
            <a:xfrm>
              <a:off x="4951645" y="2363349"/>
              <a:ext cx="989922" cy="628600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25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6"/>
            <p:cNvSpPr txBox="1"/>
            <p:nvPr/>
          </p:nvSpPr>
          <p:spPr>
            <a:xfrm>
              <a:off x="4970056" y="2381760"/>
              <a:ext cx="953100" cy="5917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900" lIns="41900" spcFirstLastPara="1" rIns="41900" wrap="square" tIns="419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1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SVD</a:t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17"/>
          <p:cNvSpPr txBox="1"/>
          <p:nvPr>
            <p:ph type="title"/>
          </p:nvPr>
        </p:nvSpPr>
        <p:spPr>
          <a:xfrm>
            <a:off x="311700" y="10985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3200"/>
              <a:buFont typeface="Calibri"/>
              <a:buNone/>
            </a:pPr>
            <a:r>
              <a:rPr lang="en-US">
                <a:solidFill>
                  <a:srgbClr val="4A86E8"/>
                </a:solidFill>
              </a:rPr>
              <a:t>References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445" name="Google Shape;445;p17"/>
          <p:cNvSpPr txBox="1"/>
          <p:nvPr/>
        </p:nvSpPr>
        <p:spPr>
          <a:xfrm>
            <a:off x="339081" y="971550"/>
            <a:ext cx="8697300" cy="266223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Cooper GF, Aliferis CF, Ambrosino R, et al. An evaluation of machine-learning methods for predicting pneumonia mortality. Artif Intell Med. 1997;9:107–138. doi: 10.1016/s0933-3657(96)00367-3. 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Jason Brownlee. 2020. Data Preparation for Machine Learning. (</a:t>
            </a:r>
            <a:r>
              <a:rPr lang="en-US" sz="1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https://machinelearningmastery.com/data-preparation-techniques-for-machine-learning/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Chirag Goyal. Data Leakage And Its Effect On The Performance of An ML Model. July 23, 2021 (</a:t>
            </a:r>
            <a:r>
              <a:rPr lang="en-US" sz="1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https://www.analyticsvidhya.com/blog/2021/07/data-leakage-and-its-effect-on-the-performance-of-an-ml-model/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3302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Stephen Nawara. Danger in Machine Learning: Human Error.  (</a:t>
            </a:r>
            <a:r>
              <a:rPr lang="en-US" sz="1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https://conlanscientific.com/posts/category/blog/post/danger-in-machine-learning-human-error/</a:t>
            </a: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accessed 03/15/2025)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1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47" name="Google Shape;447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01575" y="84588"/>
            <a:ext cx="658325" cy="65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icture containing text, queen, device&#10;&#10;Description automatically generated" id="71" name="Google Shape;7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2010" y="0"/>
            <a:ext cx="5019903" cy="4663217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"/>
          <p:cNvSpPr/>
          <p:nvPr/>
        </p:nvSpPr>
        <p:spPr>
          <a:xfrm>
            <a:off x="5592913" y="879353"/>
            <a:ext cx="3170087" cy="1424295"/>
          </a:xfrm>
          <a:prstGeom prst="roundRect">
            <a:avLst>
              <a:gd fmla="val 16667" name="adj"/>
            </a:avLst>
          </a:prstGeom>
          <a:solidFill>
            <a:srgbClr val="FB9AFF">
              <a:alpha val="2039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"/>
          <p:cNvSpPr txBox="1"/>
          <p:nvPr/>
        </p:nvSpPr>
        <p:spPr>
          <a:xfrm>
            <a:off x="7103576" y="763154"/>
            <a:ext cx="1898921" cy="1015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A13BE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DA13BE"/>
                </a:solidFill>
                <a:latin typeface="Arial"/>
                <a:ea typeface="Arial"/>
                <a:cs typeface="Arial"/>
                <a:sym typeface="Arial"/>
              </a:rPr>
              <a:t>Data Collection and Preparation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/>
          <p:nvPr>
            <p:ph type="title"/>
          </p:nvPr>
        </p:nvSpPr>
        <p:spPr>
          <a:xfrm>
            <a:off x="311700" y="132925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3200"/>
              <a:buFont typeface="Calibri"/>
              <a:buNone/>
            </a:pPr>
            <a:r>
              <a:rPr lang="en-US">
                <a:solidFill>
                  <a:srgbClr val="4A86E8"/>
                </a:solidFill>
              </a:rPr>
              <a:t>Data Collection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80" name="Google Shape;80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3"/>
          <p:cNvSpPr/>
          <p:nvPr/>
        </p:nvSpPr>
        <p:spPr>
          <a:xfrm>
            <a:off x="1308309" y="764993"/>
            <a:ext cx="6775744" cy="57486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Understanding the data for the problem to solve is important!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3"/>
          <p:cNvSpPr txBox="1"/>
          <p:nvPr/>
        </p:nvSpPr>
        <p:spPr>
          <a:xfrm>
            <a:off x="627303" y="1746150"/>
            <a:ext cx="80772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Predicting mortality of hospital patients with pneumonia from their findings at initial presentation. Identify high-risk patients who needed hospital admission while allowing low-risk patients to be treated as outpatients.  </a:t>
            </a:r>
            <a:endParaRPr/>
          </a:p>
        </p:txBody>
      </p:sp>
      <p:sp>
        <p:nvSpPr>
          <p:cNvPr id="83" name="Google Shape;83;p3"/>
          <p:cNvSpPr txBox="1"/>
          <p:nvPr/>
        </p:nvSpPr>
        <p:spPr>
          <a:xfrm>
            <a:off x="627302" y="2724528"/>
            <a:ext cx="798329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ML models learned: </a:t>
            </a:r>
            <a:r>
              <a:rPr b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pneumonia patients with a history of asthma had </a:t>
            </a:r>
            <a:r>
              <a:rPr b="0"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lower risk of death than </a:t>
            </a:r>
            <a:r>
              <a:rPr b="0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general population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3"/>
          <p:cNvSpPr txBox="1"/>
          <p:nvPr/>
        </p:nvSpPr>
        <p:spPr>
          <a:xfrm>
            <a:off x="2022486" y="4108852"/>
            <a:ext cx="714169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Sources: Cooper GF, et al. doi: 10.1016/s0933-3657(96)00367-3.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  </a:t>
            </a:r>
            <a:r>
              <a:rPr i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Stephen Nawara (</a:t>
            </a:r>
            <a:r>
              <a:rPr i="1" lang="en-US" sz="1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https://conlanscientific.com/posts/category/blog/post/danger-in-machine-learning-human-error/</a:t>
            </a:r>
            <a:r>
              <a:rPr i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 i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3"/>
          <p:cNvSpPr txBox="1"/>
          <p:nvPr/>
        </p:nvSpPr>
        <p:spPr>
          <a:xfrm>
            <a:off x="426922" y="1352550"/>
            <a:ext cx="45750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Case study (1990’s):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3"/>
          <p:cNvSpPr txBox="1"/>
          <p:nvPr/>
        </p:nvSpPr>
        <p:spPr>
          <a:xfrm>
            <a:off x="627302" y="3407473"/>
            <a:ext cx="82989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Issues with dataset: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confounding issues, better outcome of asthmatic patients because of quick ICU treatment. 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of data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subsequent to the </a:t>
            </a: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admission.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agram, schematic&#10;&#10;Description automatically generated" id="91" name="Google Shape;91;p4"/>
          <p:cNvPicPr preferRelativeResize="0"/>
          <p:nvPr/>
        </p:nvPicPr>
        <p:blipFill rotWithShape="1">
          <a:blip r:embed="rId3">
            <a:alphaModFix/>
          </a:blip>
          <a:srcRect b="29876" l="18343" r="5888" t="15780"/>
          <a:stretch/>
        </p:blipFill>
        <p:spPr>
          <a:xfrm>
            <a:off x="3050231" y="1701852"/>
            <a:ext cx="3010323" cy="2795154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4"/>
          <p:cNvSpPr txBox="1"/>
          <p:nvPr>
            <p:ph type="title"/>
          </p:nvPr>
        </p:nvSpPr>
        <p:spPr>
          <a:xfrm>
            <a:off x="311700" y="132925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3200"/>
              <a:buFont typeface="Calibri"/>
              <a:buNone/>
            </a:pPr>
            <a:r>
              <a:rPr lang="en-US">
                <a:solidFill>
                  <a:srgbClr val="4A86E8"/>
                </a:solidFill>
              </a:rPr>
              <a:t>Data and Data Formats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93" name="Google Shape;93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4"/>
          <p:cNvSpPr txBox="1"/>
          <p:nvPr/>
        </p:nvSpPr>
        <p:spPr>
          <a:xfrm>
            <a:off x="381000" y="1569734"/>
            <a:ext cx="4572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may adopt different forms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4"/>
          <p:cNvSpPr txBox="1"/>
          <p:nvPr/>
        </p:nvSpPr>
        <p:spPr>
          <a:xfrm>
            <a:off x="5412431" y="2937350"/>
            <a:ext cx="3048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spreadsheet, database table, CSV, TSV</a:t>
            </a:r>
            <a:endParaRPr/>
          </a:p>
        </p:txBody>
      </p:sp>
      <p:sp>
        <p:nvSpPr>
          <p:cNvPr id="96" name="Google Shape;96;p4"/>
          <p:cNvSpPr txBox="1"/>
          <p:nvPr/>
        </p:nvSpPr>
        <p:spPr>
          <a:xfrm>
            <a:off x="5412431" y="3776619"/>
            <a:ext cx="50292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XML, JSON, HTML</a:t>
            </a:r>
            <a:endParaRPr/>
          </a:p>
        </p:txBody>
      </p:sp>
      <p:sp>
        <p:nvSpPr>
          <p:cNvPr id="97" name="Google Shape;97;p4"/>
          <p:cNvSpPr/>
          <p:nvPr/>
        </p:nvSpPr>
        <p:spPr>
          <a:xfrm>
            <a:off x="914400" y="778655"/>
            <a:ext cx="7071300" cy="687900"/>
          </a:xfrm>
          <a:prstGeom prst="roundRect">
            <a:avLst>
              <a:gd fmla="val 16667" name="adj"/>
            </a:avLst>
          </a:prstGeom>
          <a:solidFill>
            <a:srgbClr val="FFE5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are examples or cases from a given domain that characterize the problem we want to solve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4"/>
          <p:cNvSpPr txBox="1"/>
          <p:nvPr/>
        </p:nvSpPr>
        <p:spPr>
          <a:xfrm>
            <a:off x="5412431" y="1986739"/>
            <a:ext cx="3048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020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○"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images, videos, text</a:t>
            </a:r>
            <a:endParaRPr/>
          </a:p>
        </p:txBody>
      </p:sp>
      <p:pic>
        <p:nvPicPr>
          <p:cNvPr id="99" name="Google Shape;9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6800" y="876542"/>
            <a:ext cx="766300" cy="4921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omputer with a funnel&#10;&#10;AI-generated content may be incorrect." id="100" name="Google Shape;100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7836" y="1958641"/>
            <a:ext cx="2495550" cy="249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4"/>
          <p:cNvSpPr txBox="1"/>
          <p:nvPr/>
        </p:nvSpPr>
        <p:spPr>
          <a:xfrm>
            <a:off x="1066800" y="4364845"/>
            <a:ext cx="1050288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PNG EGG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"/>
          <p:cNvSpPr txBox="1"/>
          <p:nvPr>
            <p:ph type="title"/>
          </p:nvPr>
        </p:nvSpPr>
        <p:spPr>
          <a:xfrm>
            <a:off x="311700" y="132925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3200"/>
              <a:buFont typeface="Calibri"/>
              <a:buNone/>
            </a:pPr>
            <a:r>
              <a:rPr lang="en-US">
                <a:solidFill>
                  <a:srgbClr val="4A86E8"/>
                </a:solidFill>
              </a:rPr>
              <a:t>Comma Separated Values (CSV)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07" name="Google Shape;107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5"/>
          <p:cNvSpPr txBox="1"/>
          <p:nvPr/>
        </p:nvSpPr>
        <p:spPr>
          <a:xfrm>
            <a:off x="1066800" y="818295"/>
            <a:ext cx="8520600" cy="18835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of the most widely available formats of data </a:t>
            </a:r>
            <a:endParaRPr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Tabular, data attributes are delimited by a “,” (a comma)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May contain an optional header row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Optionally enclose each of the attributes in single or double quotes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Changing the delimiter to a tab makes a TSV (or a tab separated values) file</a:t>
            </a:r>
            <a:endParaRPr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Human-readable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5"/>
          <p:cNvSpPr txBox="1"/>
          <p:nvPr/>
        </p:nvSpPr>
        <p:spPr>
          <a:xfrm>
            <a:off x="893053" y="3028950"/>
            <a:ext cx="8153400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Admission_DATE,Discharge_DATE or date of Death,Outcome,Patient Age,Gender,Sample Collection Date ,What kind of Treatment provided ,Ventilated (Y/N),Red blood cell distribution width,Monocytes(%),White blood cell count,Platelet Count,Lymphocyte Count,Neutrophils Count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8/10/20,8/8/20,Not Recovered,51,Male,8/10/20</a:t>
            </a:r>
            <a:r>
              <a:rPr lang="en-US" sz="800">
                <a:solidFill>
                  <a:schemeClr val="dk1"/>
                </a:solidFill>
                <a:highlight>
                  <a:srgbClr val="FFFF00"/>
                </a:highlight>
                <a:latin typeface="PT Mono"/>
                <a:ea typeface="PT Mono"/>
                <a:cs typeface="PT Mono"/>
                <a:sym typeface="PT Mono"/>
              </a:rPr>
              <a:t>,"antibiotics,  O2",</a:t>
            </a:r>
            <a:r>
              <a:rPr lang="en-US" sz="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Yes,13.2,3.3,21,462,0.44,19.43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7/24/20,8/5/20,Not Recovered,65,Female,7/24/20,"Paracetamol, Antibiotics,  O2",Yes,40,3,8.79,180.66,4.39,7.56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7/22/20,8/8/20,Recovered,32,Male,7/22/20,"Antibiotics, O2",No,11.7,5.3,9.9,336,3.47,5.34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PT Mono"/>
                <a:ea typeface="PT Mono"/>
                <a:cs typeface="PT Mono"/>
                <a:sym typeface="PT Mono"/>
              </a:rPr>
              <a:t>7/19/20,8/5/20,Recovered,36,Female,7/19/20,"Antibiotics, O2",No,13,5,9.95,240.1,0.8,8.66</a:t>
            </a:r>
            <a:endParaRPr/>
          </a:p>
        </p:txBody>
      </p:sp>
      <p:sp>
        <p:nvSpPr>
          <p:cNvPr id="110" name="Google Shape;110;p5"/>
          <p:cNvSpPr txBox="1"/>
          <p:nvPr/>
        </p:nvSpPr>
        <p:spPr>
          <a:xfrm>
            <a:off x="94853" y="3089343"/>
            <a:ext cx="82105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Header </a:t>
            </a:r>
            <a:endParaRPr/>
          </a:p>
        </p:txBody>
      </p:sp>
      <p:sp>
        <p:nvSpPr>
          <p:cNvPr id="111" name="Google Shape;111;p5"/>
          <p:cNvSpPr/>
          <p:nvPr/>
        </p:nvSpPr>
        <p:spPr>
          <a:xfrm>
            <a:off x="893053" y="3028950"/>
            <a:ext cx="45719" cy="381000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5"/>
          <p:cNvSpPr txBox="1"/>
          <p:nvPr/>
        </p:nvSpPr>
        <p:spPr>
          <a:xfrm>
            <a:off x="1457975" y="2649825"/>
            <a:ext cx="1025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delimiter </a:t>
            </a:r>
            <a:endParaRPr/>
          </a:p>
        </p:txBody>
      </p:sp>
      <p:cxnSp>
        <p:nvCxnSpPr>
          <p:cNvPr id="113" name="Google Shape;113;p5"/>
          <p:cNvCxnSpPr/>
          <p:nvPr/>
        </p:nvCxnSpPr>
        <p:spPr>
          <a:xfrm>
            <a:off x="1872049" y="2957612"/>
            <a:ext cx="1220" cy="1317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sp>
        <p:nvSpPr>
          <p:cNvPr id="114" name="Google Shape;114;p5"/>
          <p:cNvSpPr txBox="1"/>
          <p:nvPr/>
        </p:nvSpPr>
        <p:spPr>
          <a:xfrm>
            <a:off x="3505200" y="4197786"/>
            <a:ext cx="517321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Sample from </a:t>
            </a:r>
            <a:r>
              <a:rPr i="1" lang="en-US" sz="1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COVID-19 Complete Blood Count (CBC) Database</a:t>
            </a:r>
            <a:r>
              <a:rPr i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Tawsifur Rahman et al.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769523" y="4017428"/>
            <a:ext cx="8306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attribute</a:t>
            </a:r>
            <a:endParaRPr/>
          </a:p>
        </p:txBody>
      </p:sp>
      <p:cxnSp>
        <p:nvCxnSpPr>
          <p:cNvPr id="116" name="Google Shape;116;p5"/>
          <p:cNvCxnSpPr/>
          <p:nvPr/>
        </p:nvCxnSpPr>
        <p:spPr>
          <a:xfrm flipH="1" rot="10800000">
            <a:off x="1219200" y="3964019"/>
            <a:ext cx="1220" cy="131731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  <p:grpSp>
        <p:nvGrpSpPr>
          <p:cNvPr id="117" name="Google Shape;117;p5"/>
          <p:cNvGrpSpPr/>
          <p:nvPr/>
        </p:nvGrpSpPr>
        <p:grpSpPr>
          <a:xfrm>
            <a:off x="162580" y="155135"/>
            <a:ext cx="1295395" cy="968815"/>
            <a:chOff x="162580" y="155135"/>
            <a:chExt cx="1295395" cy="968815"/>
          </a:xfrm>
        </p:grpSpPr>
        <p:pic>
          <p:nvPicPr>
            <p:cNvPr descr="Diagram, schematic&#10;&#10;Description automatically generated" id="118" name="Google Shape;118;p5"/>
            <p:cNvPicPr preferRelativeResize="0"/>
            <p:nvPr/>
          </p:nvPicPr>
          <p:blipFill rotWithShape="1">
            <a:blip r:embed="rId4">
              <a:alphaModFix/>
            </a:blip>
            <a:srcRect b="47776" l="55876" r="11519" t="37108"/>
            <a:stretch/>
          </p:blipFill>
          <p:spPr>
            <a:xfrm>
              <a:off x="162580" y="155135"/>
              <a:ext cx="1295395" cy="8552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9" name="Google Shape;119;p5"/>
            <p:cNvSpPr/>
            <p:nvPr/>
          </p:nvSpPr>
          <p:spPr>
            <a:xfrm>
              <a:off x="311700" y="986258"/>
              <a:ext cx="450300" cy="1376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/>
          <p:nvPr>
            <p:ph type="title"/>
          </p:nvPr>
        </p:nvSpPr>
        <p:spPr>
          <a:xfrm>
            <a:off x="311700" y="132925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3200"/>
              <a:buFont typeface="Calibri"/>
              <a:buNone/>
            </a:pPr>
            <a:r>
              <a:rPr lang="en-US">
                <a:solidFill>
                  <a:srgbClr val="4A86E8"/>
                </a:solidFill>
              </a:rPr>
              <a:t>Structured Query Language (SQL)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25" name="Google Shape;12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6"/>
          <p:cNvSpPr txBox="1"/>
          <p:nvPr/>
        </p:nvSpPr>
        <p:spPr>
          <a:xfrm>
            <a:off x="296877" y="1324536"/>
            <a:ext cx="8520600" cy="50318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Relational tables in relational databases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1927" y="1710380"/>
            <a:ext cx="2495550" cy="160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6"/>
          <p:cNvSpPr txBox="1"/>
          <p:nvPr/>
        </p:nvSpPr>
        <p:spPr>
          <a:xfrm>
            <a:off x="326523" y="1735511"/>
            <a:ext cx="5869500" cy="20959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 data via SQL queries directly</a:t>
            </a:r>
            <a:endParaRPr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second way of interacting with databases is the Object Relational Mapper (ORM) method</a:t>
            </a:r>
            <a:endParaRPr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SQL-based tools can connect to Python (via libraries like </a:t>
            </a:r>
            <a:r>
              <a:rPr i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SQLAlchemy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Requires database management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85961" y="3454310"/>
            <a:ext cx="3550879" cy="946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0" name="Google Shape;130;p6"/>
          <p:cNvGrpSpPr/>
          <p:nvPr/>
        </p:nvGrpSpPr>
        <p:grpSpPr>
          <a:xfrm>
            <a:off x="162580" y="155135"/>
            <a:ext cx="1295395" cy="968815"/>
            <a:chOff x="162580" y="155135"/>
            <a:chExt cx="1295395" cy="968815"/>
          </a:xfrm>
        </p:grpSpPr>
        <p:pic>
          <p:nvPicPr>
            <p:cNvPr descr="Diagram, schematic&#10;&#10;Description automatically generated" id="131" name="Google Shape;131;p6"/>
            <p:cNvPicPr preferRelativeResize="0"/>
            <p:nvPr/>
          </p:nvPicPr>
          <p:blipFill rotWithShape="1">
            <a:blip r:embed="rId5">
              <a:alphaModFix/>
            </a:blip>
            <a:srcRect b="47776" l="55876" r="11519" t="37108"/>
            <a:stretch/>
          </p:blipFill>
          <p:spPr>
            <a:xfrm>
              <a:off x="162580" y="155135"/>
              <a:ext cx="1295395" cy="85529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2" name="Google Shape;132;p6"/>
            <p:cNvSpPr/>
            <p:nvPr/>
          </p:nvSpPr>
          <p:spPr>
            <a:xfrm>
              <a:off x="311700" y="986258"/>
              <a:ext cx="450300" cy="13769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/>
          <p:nvPr>
            <p:ph type="title"/>
          </p:nvPr>
        </p:nvSpPr>
        <p:spPr>
          <a:xfrm>
            <a:off x="1028700" y="78902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3200"/>
              <a:buFont typeface="Calibri"/>
              <a:buNone/>
            </a:pPr>
            <a:r>
              <a:rPr lang="en-US">
                <a:solidFill>
                  <a:srgbClr val="4A86E8"/>
                </a:solidFill>
              </a:rPr>
              <a:t>eXtensible Markup Language (XML)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38" name="Google Shape;138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9" name="Google Shape;139;p7"/>
          <p:cNvSpPr txBox="1"/>
          <p:nvPr/>
        </p:nvSpPr>
        <p:spPr>
          <a:xfrm>
            <a:off x="533400" y="1210369"/>
            <a:ext cx="4114800" cy="30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Markup language that defines rules for encoding data/documents to be shared across the Internet 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XML was designed to carry data with focus on what data is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Less readable with verbose tags. Tags are custom made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7"/>
          <p:cNvSpPr txBox="1"/>
          <p:nvPr/>
        </p:nvSpPr>
        <p:spPr>
          <a:xfrm>
            <a:off x="4953000" y="4187146"/>
            <a:ext cx="4733097" cy="3616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i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W3School (</a:t>
            </a:r>
            <a:r>
              <a:rPr i="1" lang="en-US" sz="10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https://www.w3schools.com/xml/</a:t>
            </a:r>
            <a:r>
              <a:rPr i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i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7"/>
          <p:cNvSpPr txBox="1"/>
          <p:nvPr/>
        </p:nvSpPr>
        <p:spPr>
          <a:xfrm>
            <a:off x="5264062" y="740479"/>
            <a:ext cx="4844502" cy="3662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800">
                <a:solidFill>
                  <a:srgbClr val="990055"/>
                </a:solidFill>
                <a:latin typeface="Arial"/>
                <a:ea typeface="Arial"/>
                <a:cs typeface="Arial"/>
                <a:sym typeface="Arial"/>
              </a:rPr>
              <a:t>?xml</a:t>
            </a:r>
            <a:r>
              <a:rPr lang="en-US" sz="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version</a:t>
            </a:r>
            <a:r>
              <a:rPr lang="en-US" sz="800">
                <a:solidFill>
                  <a:srgbClr val="005CC5"/>
                </a:solidFill>
                <a:latin typeface="Arial"/>
                <a:ea typeface="Arial"/>
                <a:cs typeface="Arial"/>
                <a:sym typeface="Arial"/>
              </a:rPr>
              <a:t>="1.0"</a:t>
            </a:r>
            <a:r>
              <a:rPr lang="en-US" sz="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encoding</a:t>
            </a:r>
            <a:r>
              <a:rPr lang="en-US" sz="800">
                <a:solidFill>
                  <a:srgbClr val="005CC5"/>
                </a:solidFill>
                <a:latin typeface="Arial"/>
                <a:ea typeface="Arial"/>
                <a:cs typeface="Arial"/>
                <a:sym typeface="Arial"/>
              </a:rPr>
              <a:t>="UTF-8"</a:t>
            </a:r>
            <a:r>
              <a:rPr lang="en-US" sz="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r>
              <a:rPr lang="en-US" sz="8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b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8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800">
                <a:solidFill>
                  <a:srgbClr val="990055"/>
                </a:solidFill>
                <a:latin typeface="Arial"/>
                <a:ea typeface="Arial"/>
                <a:cs typeface="Arial"/>
                <a:sym typeface="Arial"/>
              </a:rPr>
              <a:t>bookstore</a:t>
            </a:r>
            <a:r>
              <a:rPr lang="en-US" sz="8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b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n-US" sz="8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800">
                <a:solidFill>
                  <a:srgbClr val="990055"/>
                </a:solidFill>
                <a:latin typeface="Arial"/>
                <a:ea typeface="Arial"/>
                <a:cs typeface="Arial"/>
                <a:sym typeface="Arial"/>
              </a:rPr>
              <a:t>book</a:t>
            </a:r>
            <a:r>
              <a:rPr lang="en-US" sz="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category</a:t>
            </a:r>
            <a:r>
              <a:rPr lang="en-US" sz="800">
                <a:solidFill>
                  <a:srgbClr val="005CC5"/>
                </a:solidFill>
                <a:latin typeface="Arial"/>
                <a:ea typeface="Arial"/>
                <a:cs typeface="Arial"/>
                <a:sym typeface="Arial"/>
              </a:rPr>
              <a:t>="children"</a:t>
            </a:r>
            <a:r>
              <a:rPr lang="en-US" sz="8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b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 </a:t>
            </a:r>
            <a:r>
              <a:rPr lang="en-US" sz="8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800">
                <a:solidFill>
                  <a:srgbClr val="990055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r>
              <a:rPr lang="en-US" sz="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lang</a:t>
            </a:r>
            <a:r>
              <a:rPr lang="en-US" sz="800">
                <a:solidFill>
                  <a:srgbClr val="005CC5"/>
                </a:solidFill>
                <a:latin typeface="Arial"/>
                <a:ea typeface="Arial"/>
                <a:cs typeface="Arial"/>
                <a:sym typeface="Arial"/>
              </a:rPr>
              <a:t>="en"</a:t>
            </a:r>
            <a:r>
              <a:rPr lang="en-US" sz="8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Harry Potter</a:t>
            </a:r>
            <a:r>
              <a:rPr lang="en-US" sz="8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800">
                <a:solidFill>
                  <a:srgbClr val="990055"/>
                </a:solidFill>
                <a:latin typeface="Arial"/>
                <a:ea typeface="Arial"/>
                <a:cs typeface="Arial"/>
                <a:sym typeface="Arial"/>
              </a:rPr>
              <a:t>/title</a:t>
            </a:r>
            <a:r>
              <a:rPr lang="en-US" sz="8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b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 </a:t>
            </a:r>
            <a:r>
              <a:rPr lang="en-US" sz="8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800">
                <a:solidFill>
                  <a:srgbClr val="990055"/>
                </a:solidFill>
                <a:latin typeface="Arial"/>
                <a:ea typeface="Arial"/>
                <a:cs typeface="Arial"/>
                <a:sym typeface="Arial"/>
              </a:rPr>
              <a:t>author</a:t>
            </a:r>
            <a:r>
              <a:rPr lang="en-US" sz="8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 K. Rowling</a:t>
            </a:r>
            <a:r>
              <a:rPr lang="en-US" sz="8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800">
                <a:solidFill>
                  <a:srgbClr val="990055"/>
                </a:solidFill>
                <a:latin typeface="Arial"/>
                <a:ea typeface="Arial"/>
                <a:cs typeface="Arial"/>
                <a:sym typeface="Arial"/>
              </a:rPr>
              <a:t>/author</a:t>
            </a:r>
            <a:r>
              <a:rPr lang="en-US" sz="8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b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 </a:t>
            </a:r>
            <a:r>
              <a:rPr lang="en-US" sz="8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800">
                <a:solidFill>
                  <a:srgbClr val="990055"/>
                </a:solidFill>
                <a:latin typeface="Arial"/>
                <a:ea typeface="Arial"/>
                <a:cs typeface="Arial"/>
                <a:sym typeface="Arial"/>
              </a:rPr>
              <a:t>year</a:t>
            </a:r>
            <a:r>
              <a:rPr lang="en-US" sz="8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2005</a:t>
            </a:r>
            <a:r>
              <a:rPr lang="en-US" sz="8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800">
                <a:solidFill>
                  <a:srgbClr val="990055"/>
                </a:solidFill>
                <a:latin typeface="Arial"/>
                <a:ea typeface="Arial"/>
                <a:cs typeface="Arial"/>
                <a:sym typeface="Arial"/>
              </a:rPr>
              <a:t>/year</a:t>
            </a:r>
            <a:r>
              <a:rPr lang="en-US" sz="8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b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 </a:t>
            </a:r>
            <a:r>
              <a:rPr lang="en-US" sz="8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800">
                <a:solidFill>
                  <a:srgbClr val="990055"/>
                </a:solidFill>
                <a:latin typeface="Arial"/>
                <a:ea typeface="Arial"/>
                <a:cs typeface="Arial"/>
                <a:sym typeface="Arial"/>
              </a:rPr>
              <a:t>price</a:t>
            </a:r>
            <a:r>
              <a:rPr lang="en-US" sz="8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29.99</a:t>
            </a:r>
            <a:r>
              <a:rPr lang="en-US" sz="8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800">
                <a:solidFill>
                  <a:srgbClr val="990055"/>
                </a:solidFill>
                <a:latin typeface="Arial"/>
                <a:ea typeface="Arial"/>
                <a:cs typeface="Arial"/>
                <a:sym typeface="Arial"/>
              </a:rPr>
              <a:t>/price</a:t>
            </a:r>
            <a:r>
              <a:rPr lang="en-US" sz="8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b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 </a:t>
            </a:r>
            <a:r>
              <a:rPr lang="en-US" sz="8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800">
                <a:solidFill>
                  <a:srgbClr val="990055"/>
                </a:solidFill>
                <a:latin typeface="Arial"/>
                <a:ea typeface="Arial"/>
                <a:cs typeface="Arial"/>
                <a:sym typeface="Arial"/>
              </a:rPr>
              <a:t>/book</a:t>
            </a:r>
            <a:r>
              <a:rPr lang="en-US" sz="8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b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 </a:t>
            </a:r>
            <a:r>
              <a:rPr lang="en-US" sz="8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800">
                <a:solidFill>
                  <a:srgbClr val="990055"/>
                </a:solidFill>
                <a:latin typeface="Arial"/>
                <a:ea typeface="Arial"/>
                <a:cs typeface="Arial"/>
                <a:sym typeface="Arial"/>
              </a:rPr>
              <a:t>book</a:t>
            </a:r>
            <a:r>
              <a:rPr lang="en-US" sz="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category</a:t>
            </a:r>
            <a:r>
              <a:rPr lang="en-US" sz="800">
                <a:solidFill>
                  <a:srgbClr val="005CC5"/>
                </a:solidFill>
                <a:latin typeface="Arial"/>
                <a:ea typeface="Arial"/>
                <a:cs typeface="Arial"/>
                <a:sym typeface="Arial"/>
              </a:rPr>
              <a:t>="web"</a:t>
            </a:r>
            <a:r>
              <a:rPr lang="en-US" sz="8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b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 </a:t>
            </a:r>
            <a:r>
              <a:rPr lang="en-US" sz="8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800">
                <a:solidFill>
                  <a:srgbClr val="990055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r>
              <a:rPr lang="en-US" sz="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lang</a:t>
            </a:r>
            <a:r>
              <a:rPr lang="en-US" sz="800">
                <a:solidFill>
                  <a:srgbClr val="005CC5"/>
                </a:solidFill>
                <a:latin typeface="Arial"/>
                <a:ea typeface="Arial"/>
                <a:cs typeface="Arial"/>
                <a:sym typeface="Arial"/>
              </a:rPr>
              <a:t>="en"</a:t>
            </a:r>
            <a:r>
              <a:rPr lang="en-US" sz="8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XQuery Kick Start</a:t>
            </a:r>
            <a:r>
              <a:rPr lang="en-US" sz="8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800">
                <a:solidFill>
                  <a:srgbClr val="990055"/>
                </a:solidFill>
                <a:latin typeface="Arial"/>
                <a:ea typeface="Arial"/>
                <a:cs typeface="Arial"/>
                <a:sym typeface="Arial"/>
              </a:rPr>
              <a:t>/title</a:t>
            </a:r>
            <a:r>
              <a:rPr lang="en-US" sz="8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b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 </a:t>
            </a:r>
            <a:r>
              <a:rPr lang="en-US" sz="8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800">
                <a:solidFill>
                  <a:srgbClr val="990055"/>
                </a:solidFill>
                <a:latin typeface="Arial"/>
                <a:ea typeface="Arial"/>
                <a:cs typeface="Arial"/>
                <a:sym typeface="Arial"/>
              </a:rPr>
              <a:t>author</a:t>
            </a:r>
            <a:r>
              <a:rPr lang="en-US" sz="8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James McGovern</a:t>
            </a:r>
            <a:r>
              <a:rPr lang="en-US" sz="8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800">
                <a:solidFill>
                  <a:srgbClr val="990055"/>
                </a:solidFill>
                <a:latin typeface="Arial"/>
                <a:ea typeface="Arial"/>
                <a:cs typeface="Arial"/>
                <a:sym typeface="Arial"/>
              </a:rPr>
              <a:t>/author</a:t>
            </a:r>
            <a:r>
              <a:rPr lang="en-US" sz="8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b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 </a:t>
            </a:r>
            <a:r>
              <a:rPr lang="en-US" sz="8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800">
                <a:solidFill>
                  <a:srgbClr val="990055"/>
                </a:solidFill>
                <a:latin typeface="Arial"/>
                <a:ea typeface="Arial"/>
                <a:cs typeface="Arial"/>
                <a:sym typeface="Arial"/>
              </a:rPr>
              <a:t>author</a:t>
            </a:r>
            <a:r>
              <a:rPr lang="en-US" sz="8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 Bothner</a:t>
            </a:r>
            <a:r>
              <a:rPr lang="en-US" sz="8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800">
                <a:solidFill>
                  <a:srgbClr val="990055"/>
                </a:solidFill>
                <a:latin typeface="Arial"/>
                <a:ea typeface="Arial"/>
                <a:cs typeface="Arial"/>
                <a:sym typeface="Arial"/>
              </a:rPr>
              <a:t>/author</a:t>
            </a:r>
            <a:r>
              <a:rPr lang="en-US" sz="8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b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 </a:t>
            </a:r>
            <a:r>
              <a:rPr lang="en-US" sz="8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800">
                <a:solidFill>
                  <a:srgbClr val="990055"/>
                </a:solidFill>
                <a:latin typeface="Arial"/>
                <a:ea typeface="Arial"/>
                <a:cs typeface="Arial"/>
                <a:sym typeface="Arial"/>
              </a:rPr>
              <a:t>author</a:t>
            </a:r>
            <a:r>
              <a:rPr lang="en-US" sz="8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Kurt Cagle</a:t>
            </a:r>
            <a:r>
              <a:rPr lang="en-US" sz="8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800">
                <a:solidFill>
                  <a:srgbClr val="990055"/>
                </a:solidFill>
                <a:latin typeface="Arial"/>
                <a:ea typeface="Arial"/>
                <a:cs typeface="Arial"/>
                <a:sym typeface="Arial"/>
              </a:rPr>
              <a:t>/author</a:t>
            </a:r>
            <a:r>
              <a:rPr lang="en-US" sz="8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b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 </a:t>
            </a:r>
            <a:r>
              <a:rPr lang="en-US" sz="8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800">
                <a:solidFill>
                  <a:srgbClr val="990055"/>
                </a:solidFill>
                <a:latin typeface="Arial"/>
                <a:ea typeface="Arial"/>
                <a:cs typeface="Arial"/>
                <a:sym typeface="Arial"/>
              </a:rPr>
              <a:t>author</a:t>
            </a:r>
            <a:r>
              <a:rPr lang="en-US" sz="8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James Linn</a:t>
            </a:r>
            <a:r>
              <a:rPr lang="en-US" sz="8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800">
                <a:solidFill>
                  <a:srgbClr val="990055"/>
                </a:solidFill>
                <a:latin typeface="Arial"/>
                <a:ea typeface="Arial"/>
                <a:cs typeface="Arial"/>
                <a:sym typeface="Arial"/>
              </a:rPr>
              <a:t>/author</a:t>
            </a:r>
            <a:r>
              <a:rPr lang="en-US" sz="8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b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 </a:t>
            </a:r>
            <a:r>
              <a:rPr lang="en-US" sz="8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800">
                <a:solidFill>
                  <a:srgbClr val="990055"/>
                </a:solidFill>
                <a:latin typeface="Arial"/>
                <a:ea typeface="Arial"/>
                <a:cs typeface="Arial"/>
                <a:sym typeface="Arial"/>
              </a:rPr>
              <a:t>author</a:t>
            </a:r>
            <a:r>
              <a:rPr lang="en-US" sz="8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Vaidyanathan Nagarajan</a:t>
            </a:r>
            <a:r>
              <a:rPr lang="en-US" sz="8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800">
                <a:solidFill>
                  <a:srgbClr val="990055"/>
                </a:solidFill>
                <a:latin typeface="Arial"/>
                <a:ea typeface="Arial"/>
                <a:cs typeface="Arial"/>
                <a:sym typeface="Arial"/>
              </a:rPr>
              <a:t>/author</a:t>
            </a:r>
            <a:r>
              <a:rPr lang="en-US" sz="8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b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 </a:t>
            </a:r>
            <a:r>
              <a:rPr lang="en-US" sz="8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800">
                <a:solidFill>
                  <a:srgbClr val="990055"/>
                </a:solidFill>
                <a:latin typeface="Arial"/>
                <a:ea typeface="Arial"/>
                <a:cs typeface="Arial"/>
                <a:sym typeface="Arial"/>
              </a:rPr>
              <a:t>year</a:t>
            </a:r>
            <a:r>
              <a:rPr lang="en-US" sz="8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2003</a:t>
            </a:r>
            <a:r>
              <a:rPr lang="en-US" sz="8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800">
                <a:solidFill>
                  <a:srgbClr val="990055"/>
                </a:solidFill>
                <a:latin typeface="Arial"/>
                <a:ea typeface="Arial"/>
                <a:cs typeface="Arial"/>
                <a:sym typeface="Arial"/>
              </a:rPr>
              <a:t>/year</a:t>
            </a:r>
            <a:r>
              <a:rPr lang="en-US" sz="8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b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 </a:t>
            </a:r>
            <a:r>
              <a:rPr lang="en-US" sz="8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800">
                <a:solidFill>
                  <a:srgbClr val="990055"/>
                </a:solidFill>
                <a:latin typeface="Arial"/>
                <a:ea typeface="Arial"/>
                <a:cs typeface="Arial"/>
                <a:sym typeface="Arial"/>
              </a:rPr>
              <a:t>price</a:t>
            </a:r>
            <a:r>
              <a:rPr lang="en-US" sz="8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49.99</a:t>
            </a:r>
            <a:r>
              <a:rPr lang="en-US" sz="8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800">
                <a:solidFill>
                  <a:srgbClr val="990055"/>
                </a:solidFill>
                <a:latin typeface="Arial"/>
                <a:ea typeface="Arial"/>
                <a:cs typeface="Arial"/>
                <a:sym typeface="Arial"/>
              </a:rPr>
              <a:t>/price</a:t>
            </a:r>
            <a:r>
              <a:rPr lang="en-US" sz="8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b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 </a:t>
            </a:r>
            <a:r>
              <a:rPr lang="en-US" sz="8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800">
                <a:solidFill>
                  <a:srgbClr val="990055"/>
                </a:solidFill>
                <a:latin typeface="Arial"/>
                <a:ea typeface="Arial"/>
                <a:cs typeface="Arial"/>
                <a:sym typeface="Arial"/>
              </a:rPr>
              <a:t>/book</a:t>
            </a:r>
            <a:r>
              <a:rPr lang="en-US" sz="8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b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 </a:t>
            </a:r>
            <a:r>
              <a:rPr lang="en-US" sz="8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800">
                <a:solidFill>
                  <a:srgbClr val="990055"/>
                </a:solidFill>
                <a:latin typeface="Arial"/>
                <a:ea typeface="Arial"/>
                <a:cs typeface="Arial"/>
                <a:sym typeface="Arial"/>
              </a:rPr>
              <a:t>book</a:t>
            </a:r>
            <a:r>
              <a:rPr lang="en-US" sz="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category</a:t>
            </a:r>
            <a:r>
              <a:rPr lang="en-US" sz="800">
                <a:solidFill>
                  <a:srgbClr val="005CC5"/>
                </a:solidFill>
                <a:latin typeface="Arial"/>
                <a:ea typeface="Arial"/>
                <a:cs typeface="Arial"/>
                <a:sym typeface="Arial"/>
              </a:rPr>
              <a:t>="web"</a:t>
            </a:r>
            <a:r>
              <a:rPr lang="en-US" sz="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cover</a:t>
            </a:r>
            <a:r>
              <a:rPr lang="en-US" sz="800">
                <a:solidFill>
                  <a:srgbClr val="005CC5"/>
                </a:solidFill>
                <a:latin typeface="Arial"/>
                <a:ea typeface="Arial"/>
                <a:cs typeface="Arial"/>
                <a:sym typeface="Arial"/>
              </a:rPr>
              <a:t>="paperback"</a:t>
            </a:r>
            <a:r>
              <a:rPr lang="en-US" sz="8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b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 </a:t>
            </a:r>
            <a:r>
              <a:rPr lang="en-US" sz="8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800">
                <a:solidFill>
                  <a:srgbClr val="990055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r>
              <a:rPr lang="en-US" sz="800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 lang</a:t>
            </a:r>
            <a:r>
              <a:rPr lang="en-US" sz="800">
                <a:solidFill>
                  <a:srgbClr val="005CC5"/>
                </a:solidFill>
                <a:latin typeface="Arial"/>
                <a:ea typeface="Arial"/>
                <a:cs typeface="Arial"/>
                <a:sym typeface="Arial"/>
              </a:rPr>
              <a:t>="en"</a:t>
            </a:r>
            <a:r>
              <a:rPr lang="en-US" sz="8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Learning XML</a:t>
            </a:r>
            <a:r>
              <a:rPr lang="en-US" sz="8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800">
                <a:solidFill>
                  <a:srgbClr val="990055"/>
                </a:solidFill>
                <a:latin typeface="Arial"/>
                <a:ea typeface="Arial"/>
                <a:cs typeface="Arial"/>
                <a:sym typeface="Arial"/>
              </a:rPr>
              <a:t>/title</a:t>
            </a:r>
            <a:r>
              <a:rPr lang="en-US" sz="8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b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 </a:t>
            </a:r>
            <a:r>
              <a:rPr lang="en-US" sz="8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800">
                <a:solidFill>
                  <a:srgbClr val="990055"/>
                </a:solidFill>
                <a:latin typeface="Arial"/>
                <a:ea typeface="Arial"/>
                <a:cs typeface="Arial"/>
                <a:sym typeface="Arial"/>
              </a:rPr>
              <a:t>author</a:t>
            </a:r>
            <a:r>
              <a:rPr lang="en-US" sz="8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Erik T. Ray</a:t>
            </a:r>
            <a:r>
              <a:rPr lang="en-US" sz="8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800">
                <a:solidFill>
                  <a:srgbClr val="990055"/>
                </a:solidFill>
                <a:latin typeface="Arial"/>
                <a:ea typeface="Arial"/>
                <a:cs typeface="Arial"/>
                <a:sym typeface="Arial"/>
              </a:rPr>
              <a:t>/author</a:t>
            </a:r>
            <a:r>
              <a:rPr lang="en-US" sz="8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b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 </a:t>
            </a:r>
            <a:r>
              <a:rPr lang="en-US" sz="8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800">
                <a:solidFill>
                  <a:srgbClr val="990055"/>
                </a:solidFill>
                <a:latin typeface="Arial"/>
                <a:ea typeface="Arial"/>
                <a:cs typeface="Arial"/>
                <a:sym typeface="Arial"/>
              </a:rPr>
              <a:t>year</a:t>
            </a:r>
            <a:r>
              <a:rPr lang="en-US" sz="8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2003</a:t>
            </a:r>
            <a:r>
              <a:rPr lang="en-US" sz="8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800">
                <a:solidFill>
                  <a:srgbClr val="990055"/>
                </a:solidFill>
                <a:latin typeface="Arial"/>
                <a:ea typeface="Arial"/>
                <a:cs typeface="Arial"/>
                <a:sym typeface="Arial"/>
              </a:rPr>
              <a:t>/year</a:t>
            </a:r>
            <a:r>
              <a:rPr lang="en-US" sz="8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b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   </a:t>
            </a:r>
            <a:r>
              <a:rPr lang="en-US" sz="8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800">
                <a:solidFill>
                  <a:srgbClr val="990055"/>
                </a:solidFill>
                <a:latin typeface="Arial"/>
                <a:ea typeface="Arial"/>
                <a:cs typeface="Arial"/>
                <a:sym typeface="Arial"/>
              </a:rPr>
              <a:t>price</a:t>
            </a:r>
            <a:r>
              <a:rPr lang="en-US" sz="8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39.95</a:t>
            </a:r>
            <a:r>
              <a:rPr lang="en-US" sz="8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800">
                <a:solidFill>
                  <a:srgbClr val="990055"/>
                </a:solidFill>
                <a:latin typeface="Arial"/>
                <a:ea typeface="Arial"/>
                <a:cs typeface="Arial"/>
                <a:sym typeface="Arial"/>
              </a:rPr>
              <a:t>/price</a:t>
            </a:r>
            <a:r>
              <a:rPr lang="en-US" sz="8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b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 </a:t>
            </a:r>
            <a:r>
              <a:rPr lang="en-US" sz="8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800">
                <a:solidFill>
                  <a:srgbClr val="990055"/>
                </a:solidFill>
                <a:latin typeface="Arial"/>
                <a:ea typeface="Arial"/>
                <a:cs typeface="Arial"/>
                <a:sym typeface="Arial"/>
              </a:rPr>
              <a:t>/book</a:t>
            </a:r>
            <a:r>
              <a:rPr lang="en-US" sz="8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b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8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800">
                <a:solidFill>
                  <a:srgbClr val="990055"/>
                </a:solidFill>
                <a:latin typeface="Arial"/>
                <a:ea typeface="Arial"/>
                <a:cs typeface="Arial"/>
                <a:sym typeface="Arial"/>
              </a:rPr>
              <a:t>/bookstore</a:t>
            </a:r>
            <a:r>
              <a:rPr lang="en-US" sz="80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&gt;</a:t>
            </a: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42" name="Google Shape;142;p7"/>
          <p:cNvSpPr txBox="1"/>
          <p:nvPr/>
        </p:nvSpPr>
        <p:spPr>
          <a:xfrm>
            <a:off x="4191000" y="621619"/>
            <a:ext cx="484450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Books.xml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iagram, schematic&#10;&#10;Description automatically generated" id="143" name="Google Shape;143;p7"/>
          <p:cNvPicPr preferRelativeResize="0"/>
          <p:nvPr/>
        </p:nvPicPr>
        <p:blipFill rotWithShape="1">
          <a:blip r:embed="rId4">
            <a:alphaModFix/>
          </a:blip>
          <a:srcRect b="31933" l="56702" r="3021" t="51977"/>
          <a:stretch/>
        </p:blipFill>
        <p:spPr>
          <a:xfrm>
            <a:off x="304800" y="207825"/>
            <a:ext cx="1600200" cy="827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/>
          <p:nvPr>
            <p:ph type="title"/>
          </p:nvPr>
        </p:nvSpPr>
        <p:spPr>
          <a:xfrm>
            <a:off x="914400" y="132925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3200"/>
              <a:buFont typeface="Calibri"/>
              <a:buNone/>
            </a:pPr>
            <a:r>
              <a:rPr lang="en-US">
                <a:solidFill>
                  <a:srgbClr val="4A86E8"/>
                </a:solidFill>
              </a:rPr>
              <a:t>Hyper Text Markup Language (HTML)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49" name="Google Shape;149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8"/>
          <p:cNvSpPr txBox="1"/>
          <p:nvPr/>
        </p:nvSpPr>
        <p:spPr>
          <a:xfrm>
            <a:off x="344951" y="961775"/>
            <a:ext cx="8895900" cy="358248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markup language similar to XML.</a:t>
            </a:r>
            <a:endParaRPr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Focus is on how data looks, mainly used by web browsers and similar applications to render web pages for consumption.</a:t>
            </a:r>
            <a:endParaRPr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Readable but unstructured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&lt;!DOCTYPE html&gt;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&lt;html&gt;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&lt;head&gt;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&lt;title&gt;Sample HTML Page&lt;/title&gt;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&lt;/head&gt;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&lt;h1&gt;Sample WebPage&lt;/h1&gt;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&lt;p&gt;HTML has been rendered&lt;/p&gt;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&lt;/html&gt;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creenshot of the resulting html page based on the code shown on the slide" id="151" name="Google Shape;15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50577" y="2190750"/>
            <a:ext cx="4772025" cy="2047875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Diagram, schematic&#10;&#10;Description automatically generated" id="152" name="Google Shape;152;p8"/>
          <p:cNvPicPr preferRelativeResize="0"/>
          <p:nvPr/>
        </p:nvPicPr>
        <p:blipFill rotWithShape="1">
          <a:blip r:embed="rId4">
            <a:alphaModFix/>
          </a:blip>
          <a:srcRect b="31933" l="56702" r="3021" t="51977"/>
          <a:stretch/>
        </p:blipFill>
        <p:spPr>
          <a:xfrm>
            <a:off x="304800" y="207825"/>
            <a:ext cx="1600200" cy="827588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8"/>
          <p:cNvSpPr/>
          <p:nvPr/>
        </p:nvSpPr>
        <p:spPr>
          <a:xfrm>
            <a:off x="3429000" y="3333750"/>
            <a:ext cx="381000" cy="228600"/>
          </a:xfrm>
          <a:prstGeom prst="rightArrow">
            <a:avLst>
              <a:gd fmla="val 50000" name="adj1"/>
              <a:gd fmla="val 50000" name="adj2"/>
            </a:avLst>
          </a:prstGeom>
          <a:gradFill>
            <a:gsLst>
              <a:gs pos="0">
                <a:schemeClr val="dk1"/>
              </a:gs>
              <a:gs pos="100000">
                <a:srgbClr val="BABABA"/>
              </a:gs>
            </a:gsLst>
            <a:lin ang="16200000" scaled="0"/>
          </a:gra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"/>
          <p:cNvSpPr txBox="1"/>
          <p:nvPr>
            <p:ph type="title"/>
          </p:nvPr>
        </p:nvSpPr>
        <p:spPr>
          <a:xfrm>
            <a:off x="990600" y="152979"/>
            <a:ext cx="86037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3200"/>
              <a:buFont typeface="Calibri"/>
              <a:buNone/>
            </a:pPr>
            <a:r>
              <a:rPr lang="en-US">
                <a:solidFill>
                  <a:srgbClr val="4A86E8"/>
                </a:solidFill>
              </a:rPr>
              <a:t>Java Script Object Notation (JSON)</a:t>
            </a:r>
            <a:endParaRPr>
              <a:solidFill>
                <a:srgbClr val="4A86E8"/>
              </a:solidFill>
            </a:endParaRPr>
          </a:p>
        </p:txBody>
      </p:sp>
      <p:sp>
        <p:nvSpPr>
          <p:cNvPr id="159" name="Google Shape;159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-US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0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0" y="1067542"/>
            <a:ext cx="8839200" cy="16888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Lightweight data-exchange format 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text format that is language independent with certain defined conventions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Human-readable format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Easy to parse in most programming/scripting languages.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460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6659725" y="4443575"/>
            <a:ext cx="26013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900"/>
              <a:buFont typeface="Arial"/>
              <a:buNone/>
            </a:pPr>
            <a:r>
              <a:rPr lang="en-US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https://rest.uniprot.org/uniprotkb/P31749.json</a:t>
            </a:r>
            <a:endParaRPr sz="900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9"/>
          <p:cNvSpPr txBox="1"/>
          <p:nvPr/>
        </p:nvSpPr>
        <p:spPr>
          <a:xfrm>
            <a:off x="4800600" y="4210868"/>
            <a:ext cx="4302479" cy="36160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i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Source: JSON (</a:t>
            </a:r>
            <a:r>
              <a:rPr i="1" lang="en-US" sz="1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https://www.json.org/json-en.html)</a:t>
            </a:r>
            <a:endParaRPr i="1"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9"/>
          <p:cNvSpPr txBox="1"/>
          <p:nvPr/>
        </p:nvSpPr>
        <p:spPr>
          <a:xfrm>
            <a:off x="304800" y="2733098"/>
            <a:ext cx="407921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Structure: </a:t>
            </a: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JSON is built on two structures,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collection of name(key)-value pairs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ordered list of values.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iagram, schematic&#10;&#10;Description automatically generated" id="164" name="Google Shape;164;p9"/>
          <p:cNvPicPr preferRelativeResize="0"/>
          <p:nvPr/>
        </p:nvPicPr>
        <p:blipFill rotWithShape="1">
          <a:blip r:embed="rId4">
            <a:alphaModFix/>
          </a:blip>
          <a:srcRect b="31933" l="56702" r="3021" t="51977"/>
          <a:stretch/>
        </p:blipFill>
        <p:spPr>
          <a:xfrm>
            <a:off x="304800" y="207825"/>
            <a:ext cx="1600200" cy="8275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xample of JSON format&#10;{&#10;    &quot;glossary&quot;: {&#10;        &quot;title&quot;: &quot;example glossary&quot;,&#10;  &quot;GlossDiv&quot;: {&#10;            &quot;title&quot;: &quot;S&quot;,&#10;   &quot;GlossList&quot;: {&#10;                &quot;GlossEntry&quot;: {&#10;                    &quot;ID&quot;: &quot;SGML&quot;,&#10;     &quot;SortAs&quot;: &quot;SGML&quot;,&#10;     &quot;GlossTerm&quot;: &quot;Standard Generalized Markup Language&quot;,&#10;     &quot;Acronym&quot;: &quot;SGML&quot;,&#10;     &quot;Abbrev&quot;: &quot;ISO 8879:1986&quot;,&#10;     &quot;GlossDef&quot;: {&#10;                        &quot;para&quot;: &quot;A meta-markup language, used to create markup languages such as DocBook.&quot;,&#10;      &quot;GlossSeeAlso&quot;: [&quot;GML&quot;, &quot;XML&quot;]&#10;                    },&#10;     &quot;GlossSee&quot;: &quot;markup&quot;&#10;                }&#10;            }&#10;        }&#10;    }&#10;}&#10;" id="165" name="Google Shape;165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00600" y="2479690"/>
            <a:ext cx="3910301" cy="17769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UD Primary and Secondary">
      <a:dk1>
        <a:srgbClr val="000000"/>
      </a:dk1>
      <a:lt1>
        <a:srgbClr val="FFFFFF"/>
      </a:lt1>
      <a:dk2>
        <a:srgbClr val="00539F"/>
      </a:dk2>
      <a:lt2>
        <a:srgbClr val="EEECE1"/>
      </a:lt2>
      <a:accent1>
        <a:srgbClr val="4F81BD"/>
      </a:accent1>
      <a:accent2>
        <a:srgbClr val="AF1E2D"/>
      </a:accent2>
      <a:accent3>
        <a:srgbClr val="BED600"/>
      </a:accent3>
      <a:accent4>
        <a:srgbClr val="5A8E22"/>
      </a:accent4>
      <a:accent5>
        <a:srgbClr val="00A0DF"/>
      </a:accent5>
      <a:accent6>
        <a:srgbClr val="EF8200"/>
      </a:accent6>
      <a:hlink>
        <a:srgbClr val="00539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2014-12-16T17:00:44Z</dcterms:created>
  <dc:creator>Gail Armstrong</dc:creator>
</cp:coreProperties>
</file>