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3"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p:cViewPr varScale="1">
        <p:scale>
          <a:sx n="123" d="100"/>
          <a:sy n="123" d="100"/>
        </p:scale>
        <p:origin x="8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30577da8f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30577da8f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72bfcbe77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72bfcbe77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30577da8f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30577da8f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30577da8f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30577da8f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lang="en" sz="1600" i="1">
                <a:solidFill>
                  <a:schemeClr val="dk1"/>
                </a:solidFill>
              </a:rPr>
              <a:t>mailing_address</a:t>
            </a:r>
            <a:r>
              <a:rPr lang="en" sz="1600">
                <a:solidFill>
                  <a:schemeClr val="dk1"/>
                </a:solidFill>
              </a:rPr>
              <a:t> and the rest under </a:t>
            </a:r>
            <a:r>
              <a:rPr lang="en" sz="1600" i="1">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30577da8f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30577da8f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72bfcbe77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72bfcbe77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72bfcbe7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72bfcbe7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172bfcbe7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172bfcbe7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72bfcbe7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72bfcbe7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72bfcbe77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72bfcbe77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bed6970e4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bed6970e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9d47b834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9d47b834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30ea3b0e6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30ea3b0e6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172bfcbe7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172bfcbe7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42950" lvl="1" indent="-317500" algn="l" rtl="0">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marL="742950" lvl="1" indent="-317500" algn="l" rtl="0">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marL="742950" lvl="1" indent="-317500" algn="l" rtl="0">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172bfcbe77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172bfcbe77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330200" algn="l" rtl="0">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72bfcbe7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72bfcbe7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For example, a data field called </a:t>
            </a:r>
            <a:r>
              <a:rPr lang="en" sz="1600" i="1">
                <a:solidFill>
                  <a:schemeClr val="dk1"/>
                </a:solidFill>
              </a:rPr>
              <a:t>item_cost</a:t>
            </a:r>
            <a:r>
              <a:rPr lang="en" sz="1600">
                <a:solidFill>
                  <a:schemeClr val="dk1"/>
                </a:solidFill>
              </a:rPr>
              <a:t> has prices that can be in different currencies.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marL="914400" lvl="0" indent="0" algn="l" rtl="0">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lang="en" sz="1600" i="1">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172bfcbe77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172bfcbe77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29b3c8117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29b3c8117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10c9cc3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10c9cc37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lnSpc>
                <a:spcPct val="115000"/>
              </a:lnSpc>
              <a:spcBef>
                <a:spcPts val="0"/>
              </a:spcBef>
              <a:spcAft>
                <a:spcPts val="0"/>
              </a:spcAft>
              <a:buNone/>
            </a:pPr>
            <a:endParaRPr sz="7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c858bdd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c858bdd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72bfcbe7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72bfcbe7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172bfcbe77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172bfcbe77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marL="1371600" lvl="1" indent="-323850" algn="l" rtl="0">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marL="1371600" lvl="1" indent="-323850" algn="l" rtl="0">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500" b="1">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marL="1371600" lvl="1" indent="-323850" algn="l" rtl="0">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72bfcbe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72bfcbe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30577da8f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30577da8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30577da8f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30577da8f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30577da8f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30577da8f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3" name="Google Shape;13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6" name="Google Shape;13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0" name="Google Shape;14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4" name="Google Shape;144;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5" name="Google Shape;14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52" name="Google Shape;15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5" name="Google Shape;15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9" name="Google Shape;159;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 name="Google Shape;160;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1" name="Google Shape;16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64" name="Google Shape;16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 name="Google Shape;167;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68" name="Google Shape;16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9"/>
        <p:cNvGrpSpPr/>
        <p:nvPr/>
      </p:nvGrpSpPr>
      <p:grpSpPr>
        <a:xfrm>
          <a:off x="0" y="0"/>
          <a:ext cx="0" cy="0"/>
          <a:chOff x="0" y="0"/>
          <a:chExt cx="0" cy="0"/>
        </a:xfrm>
      </p:grpSpPr>
      <p:sp>
        <p:nvSpPr>
          <p:cNvPr id="170" name="Google Shape;17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8" name="Google Shape;12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9" name="Google Shape;12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hyperlink" Target="https://forms.gle/uGbp2tXo5J8BYu97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ctrTitle" idx="4294967295"/>
          </p:nvPr>
        </p:nvSpPr>
        <p:spPr>
          <a:xfrm>
            <a:off x="598100" y="1775222"/>
            <a:ext cx="8222100" cy="83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a:spLocks noGrp="1"/>
          </p:cNvSpPr>
          <p:nvPr>
            <p:ph type="title"/>
          </p:nvPr>
        </p:nvSpPr>
        <p:spPr>
          <a:xfrm>
            <a:off x="213850" y="130475"/>
            <a:ext cx="86616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There are no missing values.</a:t>
            </a:r>
            <a:endParaRPr sz="1600"/>
          </a:p>
          <a:p>
            <a:pPr marL="457200" lvl="0" indent="-330200" algn="l" rtl="0">
              <a:lnSpc>
                <a:spcPct val="115000"/>
              </a:lnSpc>
              <a:spcBef>
                <a:spcPts val="1000"/>
              </a:spcBef>
              <a:spcAft>
                <a:spcPts val="0"/>
              </a:spcAft>
              <a:buSzPts val="1600"/>
              <a:buChar char="●"/>
            </a:pPr>
            <a:r>
              <a:rPr lang="en" sz="1600"/>
              <a:t>There are no erroneous values.</a:t>
            </a:r>
            <a:endParaRPr sz="1600"/>
          </a:p>
          <a:p>
            <a:pPr marL="457200" lvl="0" indent="-330200" algn="l" rtl="0">
              <a:lnSpc>
                <a:spcPct val="115000"/>
              </a:lnSpc>
              <a:spcBef>
                <a:spcPts val="1000"/>
              </a:spcBef>
              <a:spcAft>
                <a:spcPts val="0"/>
              </a:spcAft>
              <a:buSzPts val="1600"/>
              <a:buChar char="●"/>
            </a:pPr>
            <a:r>
              <a:rPr lang="en" sz="1600"/>
              <a:t>There are no duplicate values.</a:t>
            </a:r>
            <a:endParaRPr sz="1600"/>
          </a:p>
          <a:p>
            <a:pPr marL="457200" lvl="0" indent="-330200" algn="l" rtl="0">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marL="457200" lvl="0" indent="-330200" algn="l" rtl="0">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a:spLocks noGrp="1"/>
          </p:cNvSpPr>
          <p:nvPr>
            <p:ph type="title"/>
          </p:nvPr>
        </p:nvSpPr>
        <p:spPr>
          <a:xfrm>
            <a:off x="623400" y="3835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b="1"/>
              <a:t>If you are predicting a category, the number of examples you’ll need for each category is 10 ✕ number of features.</a:t>
            </a:r>
            <a:endParaRPr sz="1300" b="1"/>
          </a:p>
          <a:p>
            <a:pPr marL="857250" lvl="1" indent="-311150" algn="l" rtl="0">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marL="857250" lvl="0" indent="0" algn="l" rtl="0">
              <a:lnSpc>
                <a:spcPct val="115000"/>
              </a:lnSpc>
              <a:spcBef>
                <a:spcPts val="0"/>
              </a:spcBef>
              <a:spcAft>
                <a:spcPts val="0"/>
              </a:spcAft>
              <a:buNone/>
            </a:pPr>
            <a:endParaRPr sz="1300"/>
          </a:p>
          <a:p>
            <a:pPr marL="514350" lvl="0" indent="-311150" algn="l" rtl="0">
              <a:lnSpc>
                <a:spcPct val="115000"/>
              </a:lnSpc>
              <a:spcBef>
                <a:spcPts val="0"/>
              </a:spcBef>
              <a:spcAft>
                <a:spcPts val="0"/>
              </a:spcAft>
              <a:buSzPts val="1300"/>
              <a:buChar char="●"/>
            </a:pPr>
            <a:r>
              <a:rPr lang="en" sz="1300" b="1"/>
              <a:t>If you are predicting a number, you’ll need 50 ✕ number of features.</a:t>
            </a:r>
            <a:endParaRPr sz="1300" b="1"/>
          </a:p>
          <a:p>
            <a:pPr marL="857250" lvl="1" indent="-311150" algn="l" rtl="0">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marL="857250" lvl="0" indent="0" algn="l" rtl="0">
              <a:lnSpc>
                <a:spcPct val="115000"/>
              </a:lnSpc>
              <a:spcBef>
                <a:spcPts val="0"/>
              </a:spcBef>
              <a:spcAft>
                <a:spcPts val="0"/>
              </a:spcAft>
              <a:buNone/>
            </a:pPr>
            <a:endParaRPr sz="1300"/>
          </a:p>
          <a:p>
            <a:pPr marL="457200" lvl="0" indent="-311150" algn="l" rtl="0">
              <a:lnSpc>
                <a:spcPct val="115000"/>
              </a:lnSpc>
              <a:spcBef>
                <a:spcPts val="0"/>
              </a:spcBef>
              <a:spcAft>
                <a:spcPts val="0"/>
              </a:spcAft>
              <a:buSzPts val="1300"/>
              <a:buChar char="●"/>
            </a:pPr>
            <a:r>
              <a:rPr lang="en" sz="1300" b="1"/>
              <a:t>If the acquisition of sufficient labeled data is difficult, semi-supervised learning can be of great practical value.</a:t>
            </a:r>
            <a:endParaRPr sz="1300" b="1"/>
          </a:p>
          <a:p>
            <a:pPr marL="857250" lvl="1" indent="-311150" algn="l" rtl="0">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t="17114" b="21697"/>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a:spLocks noGrp="1"/>
          </p:cNvSpPr>
          <p:nvPr>
            <p:ph type="title"/>
          </p:nvPr>
        </p:nvSpPr>
        <p:spPr>
          <a:xfrm>
            <a:off x="482400" y="313800"/>
            <a:ext cx="86616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i="1">
                <a:latin typeface="Roboto"/>
                <a:ea typeface="Roboto"/>
                <a:cs typeface="Roboto"/>
                <a:sym typeface="Roboto"/>
              </a:rPr>
              <a:t>Created in Lucidchart  by C. Arighi</a:t>
            </a:r>
            <a:endParaRPr sz="1000" i="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a:spLocks noGrp="1"/>
          </p:cNvSpPr>
          <p:nvPr>
            <p:ph type="title"/>
          </p:nvPr>
        </p:nvSpPr>
        <p:spPr>
          <a:xfrm>
            <a:off x="333125" y="458475"/>
            <a:ext cx="86616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if the gene identifiers as part of your data is stored under </a:t>
            </a:r>
            <a:r>
              <a:rPr lang="en" sz="1600" i="1"/>
              <a:t>gene_id</a:t>
            </a:r>
            <a:r>
              <a:rPr lang="en" sz="1600"/>
              <a:t> and the rest under </a:t>
            </a:r>
            <a:r>
              <a:rPr lang="en" sz="1600" i="1"/>
              <a:t>accession_gene</a:t>
            </a:r>
            <a:r>
              <a:rPr lang="en" sz="1600"/>
              <a:t>, you should identify this fact and, if possible, consolidate the two into one feature. </a:t>
            </a:r>
            <a:endParaRPr sz="1600"/>
          </a:p>
          <a:p>
            <a:pPr marL="457200" lvl="0" indent="-330200" algn="l" rtl="0">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a:spLocks noGrp="1"/>
          </p:cNvSpPr>
          <p:nvPr>
            <p:ph type="title"/>
          </p:nvPr>
        </p:nvSpPr>
        <p:spPr>
          <a:xfrm>
            <a:off x="213850" y="130475"/>
            <a:ext cx="86616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Solution 3 - Integrate all the features of an instance into one object</a:t>
            </a:r>
            <a:endParaRPr sz="2800">
              <a:solidFill>
                <a:srgbClr val="4A86E8"/>
              </a:solidFill>
            </a:endParaRPr>
          </a:p>
        </p:txBody>
      </p:sp>
      <p:sp>
        <p:nvSpPr>
          <p:cNvPr id="330" name="Google Shape;330;p5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 sz="1800"/>
              <a:t>For example, suppose your data is stored in a relational database across multiple tables such as chromosome, gene, variant and so on. </a:t>
            </a:r>
            <a:endParaRPr sz="1800"/>
          </a:p>
          <a:p>
            <a:pPr marL="457200" lvl="0" indent="-342900" algn="l" rtl="0">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a:spLocks noGrp="1"/>
          </p:cNvSpPr>
          <p:nvPr>
            <p:ph type="title"/>
          </p:nvPr>
        </p:nvSpPr>
        <p:spPr>
          <a:xfrm>
            <a:off x="1834100" y="245100"/>
            <a:ext cx="7018800" cy="104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a:spLocks noGrp="1"/>
          </p:cNvSpPr>
          <p:nvPr>
            <p:ph type="title"/>
          </p:nvPr>
        </p:nvSpPr>
        <p:spPr>
          <a:xfrm>
            <a:off x="896175" y="554150"/>
            <a:ext cx="8661600" cy="62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Can the data be read fast enough?</a:t>
            </a:r>
            <a:endParaRPr sz="2800">
              <a:solidFill>
                <a:srgbClr val="4A86E8"/>
              </a:solidFill>
            </a:endParaRPr>
          </a:p>
        </p:txBody>
      </p:sp>
      <p:sp>
        <p:nvSpPr>
          <p:cNvPr id="349" name="Google Shape;349;p5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a:spLocks noGrp="1"/>
          </p:cNvSpPr>
          <p:nvPr>
            <p:ph type="title"/>
          </p:nvPr>
        </p:nvSpPr>
        <p:spPr>
          <a:xfrm>
            <a:off x="2766050" y="369000"/>
            <a:ext cx="5889900" cy="62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marL="914400" lvl="0" indent="0" algn="l" rtl="0">
              <a:lnSpc>
                <a:spcPct val="115000"/>
              </a:lnSpc>
              <a:spcBef>
                <a:spcPts val="0"/>
              </a:spcBef>
              <a:spcAft>
                <a:spcPts val="0"/>
              </a:spcAft>
              <a:buNone/>
            </a:pPr>
            <a:r>
              <a:rPr lang="en" sz="1600"/>
              <a:t> </a:t>
            </a:r>
            <a:endParaRPr sz="1600"/>
          </a:p>
          <a:p>
            <a:pPr marL="457200" lvl="0" indent="-330200" algn="l" rtl="0">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milligrams)</a:t>
            </a:r>
            <a:endParaRPr sz="1600"/>
          </a:p>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b="1"/>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a:spLocks noGrp="1"/>
          </p:cNvSpPr>
          <p:nvPr>
            <p:ph type="title"/>
          </p:nvPr>
        </p:nvSpPr>
        <p:spPr>
          <a:xfrm>
            <a:off x="1800025" y="337325"/>
            <a:ext cx="6786600" cy="90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Note that missing values can be represented in different forms even for the same field: " " , </a:t>
            </a:r>
            <a:r>
              <a:rPr lang="en" sz="1600" i="1"/>
              <a:t>None</a:t>
            </a:r>
            <a:r>
              <a:rPr lang="en" sz="1600"/>
              <a:t> , </a:t>
            </a:r>
            <a:r>
              <a:rPr lang="en" sz="1600" i="1"/>
              <a:t>NULL</a:t>
            </a:r>
            <a:r>
              <a:rPr lang="en" sz="1600"/>
              <a:t> , </a:t>
            </a:r>
            <a:r>
              <a:rPr lang="en" sz="1600" i="1"/>
              <a:t>NaN</a:t>
            </a:r>
            <a:r>
              <a:rPr lang="en" sz="1600"/>
              <a:t> , </a:t>
            </a:r>
            <a:r>
              <a:rPr lang="en" sz="1600" i="1"/>
              <a:t>0</a:t>
            </a:r>
            <a:r>
              <a:rPr lang="en" sz="1600"/>
              <a:t> , </a:t>
            </a:r>
            <a:r>
              <a:rPr lang="en" sz="1600" i="1"/>
              <a:t>-1</a:t>
            </a:r>
            <a:r>
              <a:rPr lang="en" sz="1600"/>
              <a:t> , </a:t>
            </a:r>
            <a:r>
              <a:rPr lang="en" sz="1600" i="1"/>
              <a:t>9999 </a:t>
            </a:r>
            <a:r>
              <a:rPr lang="en" sz="1600"/>
              <a:t>, and so on. The more missing values, the less useful the data. </a:t>
            </a:r>
            <a:endParaRPr sz="1600"/>
          </a:p>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a:spLocks noGrp="1"/>
          </p:cNvSpPr>
          <p:nvPr>
            <p:ph type="title"/>
          </p:nvPr>
        </p:nvSpPr>
        <p:spPr>
          <a:xfrm>
            <a:off x="1701575" y="197525"/>
            <a:ext cx="7162200" cy="105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if you want to build an ML model to forecast COVID spread in the next three years, you would need at least five years of data </a:t>
            </a:r>
            <a:endParaRPr sz="1600"/>
          </a:p>
          <a:p>
            <a:pPr marL="457200" lvl="0" indent="-330200" algn="l" rtl="0">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t="17114" b="21697"/>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600"/>
              <a:t>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a:spLocks noGrp="1"/>
          </p:cNvSpPr>
          <p:nvPr>
            <p:ph type="title"/>
          </p:nvPr>
        </p:nvSpPr>
        <p:spPr>
          <a:xfrm>
            <a:off x="213850" y="1304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900" b="1"/>
              <a:t>Essential checks</a:t>
            </a:r>
            <a:endParaRPr sz="1900" b="1"/>
          </a:p>
          <a:p>
            <a:pPr marL="0" lvl="0" indent="0" algn="ctr" rtl="0">
              <a:lnSpc>
                <a:spcPct val="115000"/>
              </a:lnSpc>
              <a:spcBef>
                <a:spcPts val="0"/>
              </a:spcBef>
              <a:spcAft>
                <a:spcPts val="0"/>
              </a:spcAft>
              <a:buNone/>
            </a:pPr>
            <a:endParaRPr sz="1900"/>
          </a:p>
          <a:p>
            <a:pPr marL="0" lvl="0" indent="0" algn="ctr" rtl="0">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a:spLocks noGrp="1"/>
          </p:cNvSpPr>
          <p:nvPr>
            <p:ph type="title"/>
          </p:nvPr>
        </p:nvSpPr>
        <p:spPr>
          <a:xfrm>
            <a:off x="213850" y="1304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a:t>Essential checks</a:t>
            </a:r>
            <a:endParaRPr sz="1900"/>
          </a:p>
          <a:p>
            <a:pPr marL="0" lvl="0" indent="0" algn="l" rtl="0">
              <a:lnSpc>
                <a:spcPct val="115000"/>
              </a:lnSpc>
              <a:spcBef>
                <a:spcPts val="0"/>
              </a:spcBef>
              <a:spcAft>
                <a:spcPts val="0"/>
              </a:spcAft>
              <a:buNone/>
            </a:pPr>
            <a:endParaRPr sz="1900"/>
          </a:p>
          <a:p>
            <a:pPr marL="0" lvl="0" indent="0" algn="l" rtl="0">
              <a:lnSpc>
                <a:spcPct val="115000"/>
              </a:lnSpc>
              <a:spcBef>
                <a:spcPts val="0"/>
              </a:spcBef>
              <a:spcAft>
                <a:spcPts val="0"/>
              </a:spcAft>
              <a:buNone/>
            </a:pPr>
            <a:r>
              <a:rPr lang="en" sz="1900" b="1"/>
              <a:t>Additional checks</a:t>
            </a:r>
            <a:endParaRPr sz="1900"/>
          </a:p>
        </p:txBody>
      </p:sp>
      <p:pic>
        <p:nvPicPr>
          <p:cNvPr id="393" name="Google Shape;393;p5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a:spLocks noGrp="1"/>
          </p:cNvSpPr>
          <p:nvPr>
            <p:ph type="title"/>
          </p:nvPr>
        </p:nvSpPr>
        <p:spPr>
          <a:xfrm>
            <a:off x="228675" y="5250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additional check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w="9525" cap="flat" cmpd="sng">
            <a:solidFill>
              <a:schemeClr val="dk2"/>
            </a:solidFill>
            <a:prstDash val="solid"/>
            <a:round/>
            <a:headEnd type="none" w="med" len="med"/>
            <a:tailEnd type="triangle" w="med" len="med"/>
          </a:ln>
        </p:spPr>
      </p:cxnSp>
      <p:cxnSp>
        <p:nvCxnSpPr>
          <p:cNvPr id="403" name="Google Shape;403;p58"/>
          <p:cNvCxnSpPr/>
          <p:nvPr/>
        </p:nvCxnSpPr>
        <p:spPr>
          <a:xfrm rot="10800000" flipH="1">
            <a:off x="2520725" y="2717285"/>
            <a:ext cx="585900" cy="7200"/>
          </a:xfrm>
          <a:prstGeom prst="straightConnector1">
            <a:avLst/>
          </a:prstGeom>
          <a:noFill/>
          <a:ln w="9525" cap="flat" cmpd="sng">
            <a:solidFill>
              <a:schemeClr val="dk2"/>
            </a:solidFill>
            <a:prstDash val="solid"/>
            <a:round/>
            <a:headEnd type="none" w="med" len="med"/>
            <a:tailEnd type="triangle" w="med" len="med"/>
          </a:ln>
        </p:spPr>
      </p:cxnSp>
      <p:sp>
        <p:nvSpPr>
          <p:cNvPr id="404" name="Google Shape;404;p58"/>
          <p:cNvSpPr/>
          <p:nvPr/>
        </p:nvSpPr>
        <p:spPr>
          <a:xfrm>
            <a:off x="753750" y="1521600"/>
            <a:ext cx="20082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w="9525" cap="flat" cmpd="sng">
            <a:solidFill>
              <a:schemeClr val="dk2"/>
            </a:solidFill>
            <a:prstDash val="solid"/>
            <a:round/>
            <a:headEnd type="none" w="med" len="med"/>
            <a:tailEnd type="triangle" w="med" len="med"/>
          </a:ln>
        </p:spPr>
      </p:cxnSp>
      <p:sp>
        <p:nvSpPr>
          <p:cNvPr id="406" name="Google Shape;406;p58"/>
          <p:cNvSpPr txBox="1"/>
          <p:nvPr/>
        </p:nvSpPr>
        <p:spPr>
          <a:xfrm>
            <a:off x="2520725" y="2272650"/>
            <a:ext cx="49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ML ready</a:t>
            </a:r>
            <a:endParaRPr/>
          </a:p>
        </p:txBody>
      </p:sp>
      <p:cxnSp>
        <p:nvCxnSpPr>
          <p:cNvPr id="410" name="Google Shape;410;p58"/>
          <p:cNvCxnSpPr>
            <a:stCxn id="408" idx="0"/>
            <a:endCxn id="404" idx="3"/>
          </p:cNvCxnSpPr>
          <p:nvPr/>
        </p:nvCxnSpPr>
        <p:spPr>
          <a:xfrm rot="5400000" flipH="1">
            <a:off x="3063550" y="1379425"/>
            <a:ext cx="828900" cy="1432200"/>
          </a:xfrm>
          <a:prstGeom prst="bentConnector2">
            <a:avLst/>
          </a:prstGeom>
          <a:noFill/>
          <a:ln w="9525" cap="flat" cmpd="sng">
            <a:solidFill>
              <a:schemeClr val="dk2"/>
            </a:solidFill>
            <a:prstDash val="solid"/>
            <a:round/>
            <a:headEnd type="none" w="med" len="med"/>
            <a:tailEnd type="triangle" w="med" len="med"/>
          </a:ln>
        </p:spPr>
      </p:cxnSp>
      <p:sp>
        <p:nvSpPr>
          <p:cNvPr id="411" name="Google Shape;411;p58"/>
          <p:cNvSpPr txBox="1"/>
          <p:nvPr/>
        </p:nvSpPr>
        <p:spPr>
          <a:xfrm>
            <a:off x="5489875" y="1132850"/>
            <a:ext cx="33777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To better understand your data and set expectations </a:t>
            </a:r>
            <a:endParaRPr sz="1600"/>
          </a:p>
          <a:p>
            <a:pPr marL="457200" lvl="0" indent="-330200" algn="l" rtl="0">
              <a:lnSpc>
                <a:spcPct val="115000"/>
              </a:lnSpc>
              <a:spcBef>
                <a:spcPts val="1000"/>
              </a:spcBef>
              <a:spcAft>
                <a:spcPts val="0"/>
              </a:spcAft>
              <a:buSzPts val="1600"/>
              <a:buChar char="●"/>
            </a:pPr>
            <a:r>
              <a:rPr lang="en" sz="1600"/>
              <a:t>The answers to the following questions should all be “yes.”</a:t>
            </a:r>
            <a:endParaRPr sz="1600"/>
          </a:p>
          <a:p>
            <a:pPr marL="457200" lvl="0" indent="-330200" algn="l" rtl="0">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a:spLocks noGrp="1"/>
          </p:cNvSpPr>
          <p:nvPr>
            <p:ph type="title"/>
          </p:nvPr>
        </p:nvSpPr>
        <p:spPr>
          <a:xfrm>
            <a:off x="314200" y="321900"/>
            <a:ext cx="86616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a:t>If you are considering building a model on a subset of your data, make sure that subset does not introduce bias</a:t>
            </a:r>
            <a:r>
              <a:rPr lang="en"/>
              <a:t>.</a:t>
            </a:r>
            <a:endParaRPr/>
          </a:p>
          <a:p>
            <a:pPr marL="742950" lvl="1" indent="-317500" algn="l" rtl="0">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marL="137160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Char char="●"/>
            </a:pPr>
            <a:r>
              <a:rPr lang="en" b="1"/>
              <a:t>If you use a subset of data for training, make sure it is unbiased</a:t>
            </a:r>
            <a:r>
              <a:rPr lang="en"/>
              <a:t>.</a:t>
            </a:r>
            <a:endParaRPr/>
          </a:p>
          <a:p>
            <a:pPr marL="742950" lvl="1" indent="-317500" algn="l" rtl="0">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marL="742950" lvl="1" indent="-317500" algn="l" rtl="0">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a:spLocks noGrp="1"/>
          </p:cNvSpPr>
          <p:nvPr>
            <p:ph type="title"/>
          </p:nvPr>
        </p:nvSpPr>
        <p:spPr>
          <a:xfrm>
            <a:off x="2772275" y="155875"/>
            <a:ext cx="4728600" cy="70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a:spLocks noGrp="1"/>
          </p:cNvSpPr>
          <p:nvPr>
            <p:ph type="title"/>
          </p:nvPr>
        </p:nvSpPr>
        <p:spPr>
          <a:xfrm>
            <a:off x="714000" y="2851600"/>
            <a:ext cx="38580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4A86E8"/>
                </a:solidFill>
              </a:rPr>
              <a:t>Do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a:spLocks noGrp="1"/>
          </p:cNvSpPr>
          <p:nvPr>
            <p:ph type="title"/>
          </p:nvPr>
        </p:nvSpPr>
        <p:spPr>
          <a:xfrm>
            <a:off x="2375775" y="291775"/>
            <a:ext cx="64149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a data field called </a:t>
            </a:r>
            <a:r>
              <a:rPr lang="en" sz="1600" i="1"/>
              <a:t>volume</a:t>
            </a:r>
            <a:r>
              <a:rPr lang="en" sz="1600"/>
              <a:t> has values that can be in different units (ml, cubic centimeters, ounces). </a:t>
            </a:r>
            <a:endParaRPr sz="1600"/>
          </a:p>
          <a:p>
            <a:pPr marL="457200" lvl="0" indent="-330200" algn="l" rtl="0">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a:solidFill>
                  <a:srgbClr val="4A86E8"/>
                </a:solidFill>
                <a:latin typeface="Roboto"/>
                <a:ea typeface="Roboto"/>
                <a:cs typeface="Roboto"/>
                <a:sym typeface="Roboto"/>
              </a:rPr>
              <a:t>Is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the data is inconsistent in a field </a:t>
            </a:r>
            <a:r>
              <a:rPr lang="en" sz="1600" i="1"/>
              <a:t>molecular_surface</a:t>
            </a:r>
            <a:r>
              <a:rPr lang="en" sz="1600"/>
              <a:t> where some values record the solvent-accessible surface and some values instead record the solvent-excluded surface. </a:t>
            </a:r>
            <a:endParaRPr sz="1600"/>
          </a:p>
          <a:p>
            <a:pPr marL="457200" lvl="0" indent="-330200" algn="l" rtl="0">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a:spLocks noGrp="1"/>
          </p:cNvSpPr>
          <p:nvPr>
            <p:ph type="title"/>
          </p:nvPr>
        </p:nvSpPr>
        <p:spPr>
          <a:xfrm>
            <a:off x="2802975" y="208050"/>
            <a:ext cx="60207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For example, in a field </a:t>
            </a:r>
            <a:r>
              <a:rPr lang="en" sz="1600" i="1"/>
              <a:t>amino_acid_type</a:t>
            </a:r>
            <a:r>
              <a:rPr lang="en" sz="1600"/>
              <a:t> , if “Arg” is recorded in multiple ways such as </a:t>
            </a:r>
            <a:r>
              <a:rPr lang="en" sz="1600" i="1"/>
              <a:t>arginine</a:t>
            </a:r>
            <a:r>
              <a:rPr lang="en" sz="1600"/>
              <a:t>, </a:t>
            </a:r>
            <a:r>
              <a:rPr lang="en" sz="1600" i="1"/>
              <a:t>R</a:t>
            </a:r>
            <a:r>
              <a:rPr lang="en" sz="1600"/>
              <a:t> , and </a:t>
            </a:r>
            <a:r>
              <a:rPr lang="en" sz="1600" i="1"/>
              <a:t>arg</a:t>
            </a:r>
            <a:r>
              <a:rPr lang="en" sz="1600"/>
              <a:t> , then the same value is not represented consistently. </a:t>
            </a:r>
            <a:endParaRPr sz="1600"/>
          </a:p>
          <a:p>
            <a:pPr marL="457200" lvl="0" indent="-330200" algn="l" rtl="0">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a:spLocks noGrp="1"/>
          </p:cNvSpPr>
          <p:nvPr>
            <p:ph type="sldNum" idx="12"/>
          </p:nvPr>
        </p:nvSpPr>
        <p:spPr>
          <a:xfrm>
            <a:off x="8" y="45921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26</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65" name="Google Shape;465;p63"/>
          <p:cNvSpPr txBox="1"/>
          <p:nvPr/>
        </p:nvSpPr>
        <p:spPr>
          <a:xfrm>
            <a:off x="548700" y="900500"/>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Do you already have labeled data?</a:t>
            </a:r>
            <a:endParaRPr/>
          </a:p>
          <a:p>
            <a:pPr marL="457200" lvl="0" indent="-317500" algn="l" rtl="0">
              <a:spcBef>
                <a:spcPts val="0"/>
              </a:spcBef>
              <a:spcAft>
                <a:spcPts val="0"/>
              </a:spcAft>
              <a:buSzPts val="1400"/>
              <a:buChar char="❏"/>
            </a:pPr>
            <a:r>
              <a:rPr lang="en"/>
              <a:t>Is your data correct/accurate?</a:t>
            </a:r>
            <a:endParaRPr/>
          </a:p>
          <a:p>
            <a:pPr marL="457200" lvl="0" indent="-317500" algn="l" rtl="0">
              <a:spcBef>
                <a:spcPts val="0"/>
              </a:spcBef>
              <a:spcAft>
                <a:spcPts val="0"/>
              </a:spcAft>
              <a:buSzPts val="1400"/>
              <a:buChar char="❏"/>
            </a:pPr>
            <a:r>
              <a:rPr lang="en"/>
              <a:t>Is your data unbiased?</a:t>
            </a:r>
            <a:endParaRPr/>
          </a:p>
          <a:p>
            <a:pPr marL="457200" lvl="0" indent="-317500" algn="l" rtl="0">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Does the data have the same unit?</a:t>
            </a:r>
            <a:endParaRPr/>
          </a:p>
          <a:p>
            <a:pPr marL="457200" lvl="0" indent="-317500" algn="l" rtl="0">
              <a:spcBef>
                <a:spcPts val="0"/>
              </a:spcBef>
              <a:spcAft>
                <a:spcPts val="0"/>
              </a:spcAft>
              <a:buSzPts val="1400"/>
              <a:buChar char="❏"/>
            </a:pPr>
            <a:r>
              <a:rPr lang="en"/>
              <a:t>Is the meaning of the data consistent?</a:t>
            </a:r>
            <a:endParaRPr/>
          </a:p>
          <a:p>
            <a:pPr marL="457200" lvl="0" indent="-317500" algn="l" rtl="0">
              <a:spcBef>
                <a:spcPts val="0"/>
              </a:spcBef>
              <a:spcAft>
                <a:spcPts val="0"/>
              </a:spcAft>
              <a:buSzPts val="1400"/>
              <a:buChar char="❏"/>
            </a:pPr>
            <a:r>
              <a:rPr lang="en"/>
              <a:t>Is the same value recorded in the same way everywhere?</a:t>
            </a:r>
            <a:endParaRPr/>
          </a:p>
          <a:p>
            <a:pPr marL="457200" lvl="0" indent="-317500" algn="l" rtl="0">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Check if there are missing values.</a:t>
            </a:r>
            <a:endParaRPr/>
          </a:p>
          <a:p>
            <a:pPr marL="457200" lvl="0" indent="-317500" algn="l" rtl="0">
              <a:spcBef>
                <a:spcPts val="0"/>
              </a:spcBef>
              <a:spcAft>
                <a:spcPts val="0"/>
              </a:spcAft>
              <a:buSzPts val="1400"/>
              <a:buChar char="❏"/>
            </a:pPr>
            <a:r>
              <a:rPr lang="en"/>
              <a:t>Check if there are erroneous values.</a:t>
            </a:r>
            <a:endParaRPr/>
          </a:p>
          <a:p>
            <a:pPr marL="457200" lvl="0" indent="-317500" algn="l" rtl="0">
              <a:spcBef>
                <a:spcPts val="0"/>
              </a:spcBef>
              <a:spcAft>
                <a:spcPts val="0"/>
              </a:spcAft>
              <a:buSzPts val="1400"/>
              <a:buChar char="❏"/>
            </a:pPr>
            <a:r>
              <a:rPr lang="en"/>
              <a:t>Check if there are duplicate values.</a:t>
            </a:r>
            <a:endParaRPr/>
          </a:p>
          <a:p>
            <a:pPr marL="457200" lvl="0" indent="-317500" algn="l" rtl="0">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Effect transition="in" filter="fade">
                                      <p:cBhvr>
                                        <p:cTn id="7" dur="1000"/>
                                        <p:tgtEl>
                                          <p:spTgt spid="4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1"/>
                                        </p:tgtEl>
                                        <p:attrNameLst>
                                          <p:attrName>style.visibility</p:attrName>
                                        </p:attrNameLst>
                                      </p:cBhvr>
                                      <p:to>
                                        <p:strVal val="visible"/>
                                      </p:to>
                                    </p:set>
                                    <p:animEffect transition="in" filter="fade">
                                      <p:cBhvr>
                                        <p:cTn id="12" dur="1000"/>
                                        <p:tgtEl>
                                          <p:spTgt spid="4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2"/>
                                        </p:tgtEl>
                                        <p:attrNameLst>
                                          <p:attrName>style.visibility</p:attrName>
                                        </p:attrNameLst>
                                      </p:cBhvr>
                                      <p:to>
                                        <p:strVal val="visible"/>
                                      </p:to>
                                    </p:set>
                                    <p:animEffect transition="in" filter="fade">
                                      <p:cBhvr>
                                        <p:cTn id="17" dur="10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a:spLocks noGrp="1"/>
          </p:cNvSpPr>
          <p:nvPr>
            <p:ph type="title"/>
          </p:nvPr>
        </p:nvSpPr>
        <p:spPr>
          <a:xfrm>
            <a:off x="380650" y="558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a:spLocks noGrp="1"/>
          </p:cNvSpPr>
          <p:nvPr>
            <p:ph type="title"/>
          </p:nvPr>
        </p:nvSpPr>
        <p:spPr>
          <a:xfrm>
            <a:off x="898200" y="628175"/>
            <a:ext cx="7347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Essential Checks</a:t>
            </a:r>
            <a:endParaRPr>
              <a:solidFill>
                <a:srgbClr val="4A86E8"/>
              </a:solidFill>
            </a:endParaRPr>
          </a:p>
        </p:txBody>
      </p:sp>
      <p:sp>
        <p:nvSpPr>
          <p:cNvPr id="202" name="Google Shape;202;p40"/>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40"/>
            <p:cNvCxnSpPr/>
            <p:nvPr/>
          </p:nvCxnSpPr>
          <p:spPr>
            <a:xfrm rot="10800000" flipH="1">
              <a:off x="5035325" y="2717285"/>
              <a:ext cx="585900" cy="72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40"/>
            <p:cNvSpPr/>
            <p:nvPr/>
          </p:nvSpPr>
          <p:spPr>
            <a:xfrm>
              <a:off x="3268350" y="1521600"/>
              <a:ext cx="2008200" cy="31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40"/>
            <p:cNvSpPr txBox="1"/>
            <p:nvPr/>
          </p:nvSpPr>
          <p:spPr>
            <a:xfrm>
              <a:off x="5035325" y="2272650"/>
              <a:ext cx="496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Data ML ready</a:t>
              </a:r>
              <a:endParaRPr/>
            </a:p>
          </p:txBody>
        </p:sp>
        <p:cxnSp>
          <p:nvCxnSpPr>
            <p:cNvPr id="213" name="Google Shape;213;p40"/>
            <p:cNvCxnSpPr>
              <a:stCxn id="211" idx="0"/>
              <a:endCxn id="207" idx="3"/>
            </p:cNvCxnSpPr>
            <p:nvPr/>
          </p:nvCxnSpPr>
          <p:spPr>
            <a:xfrm rot="5400000" flipH="1">
              <a:off x="5578150" y="1379425"/>
              <a:ext cx="828900" cy="1432200"/>
            </a:xfrm>
            <a:prstGeom prst="bentConnector2">
              <a:avLst/>
            </a:prstGeom>
            <a:noFill/>
            <a:ln w="9525" cap="flat" cmpd="sng">
              <a:solidFill>
                <a:schemeClr val="dk2"/>
              </a:solidFill>
              <a:prstDash val="solid"/>
              <a:round/>
              <a:headEnd type="none" w="med" len="med"/>
              <a:tailEnd type="triangle" w="med" len="med"/>
            </a:ln>
          </p:spPr>
        </p:cxnSp>
      </p:grpSp>
      <p:sp>
        <p:nvSpPr>
          <p:cNvPr id="214" name="Google Shape;214;p40"/>
          <p:cNvSpPr txBox="1"/>
          <p:nvPr/>
        </p:nvSpPr>
        <p:spPr>
          <a:xfrm>
            <a:off x="5332250" y="1824600"/>
            <a:ext cx="335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The minimum requirements for ML</a:t>
            </a:r>
            <a:endParaRPr sz="1600"/>
          </a:p>
          <a:p>
            <a:pPr marL="457200" lvl="0" indent="-330200" algn="l" rtl="0">
              <a:lnSpc>
                <a:spcPct val="115000"/>
              </a:lnSpc>
              <a:spcBef>
                <a:spcPts val="1000"/>
              </a:spcBef>
              <a:spcAft>
                <a:spcPts val="0"/>
              </a:spcAft>
              <a:buSzPts val="1600"/>
              <a:buChar char="●"/>
            </a:pPr>
            <a:r>
              <a:rPr lang="en" sz="1600"/>
              <a:t>The answers should all be “yes.”</a:t>
            </a:r>
            <a:endParaRPr sz="1600"/>
          </a:p>
          <a:p>
            <a:pPr marL="457200" lvl="0" indent="-330200" algn="l" rtl="0">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a:spLocks noGrp="1"/>
          </p:cNvSpPr>
          <p:nvPr>
            <p:ph type="title"/>
          </p:nvPr>
        </p:nvSpPr>
        <p:spPr>
          <a:xfrm>
            <a:off x="1970700" y="190400"/>
            <a:ext cx="67530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If you want to predict hourly temperature using daily temperature data, your data will not have enough signal. </a:t>
            </a:r>
            <a:endParaRPr sz="1500"/>
          </a:p>
          <a:p>
            <a:pPr marL="457200" lvl="0" indent="-323850" algn="l" rtl="0">
              <a:lnSpc>
                <a:spcPct val="115000"/>
              </a:lnSpc>
              <a:spcBef>
                <a:spcPts val="0"/>
              </a:spcBef>
              <a:spcAft>
                <a:spcPts val="0"/>
              </a:spcAft>
              <a:buSzPts val="1500"/>
              <a:buChar char="●"/>
            </a:pPr>
            <a:r>
              <a:rPr lang="en" sz="1500"/>
              <a:t>You cannot predict a very granular characteristic based on aggregates.</a:t>
            </a:r>
            <a:endParaRPr sz="1500"/>
          </a:p>
          <a:p>
            <a:pPr marL="457200" lvl="0" indent="-323850" algn="l" rtl="0">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marL="0" lvl="0" indent="0" algn="ctr" rtl="0">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marL="0" lvl="0" indent="0" algn="l" rtl="0">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rot="10800000" flipH="1">
              <a:off x="4333075" y="4079375"/>
              <a:ext cx="700500" cy="3000"/>
            </a:xfrm>
            <a:prstGeom prst="straightConnector1">
              <a:avLst/>
            </a:prstGeom>
            <a:noFill/>
            <a:ln w="9525" cap="flat" cmpd="sng">
              <a:solidFill>
                <a:schemeClr val="dk2"/>
              </a:solidFill>
              <a:prstDash val="solid"/>
              <a:round/>
              <a:headEnd type="none" w="med" len="med"/>
              <a:tailEnd type="triangle" w="med" len="med"/>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a:spLocks noGrp="1"/>
          </p:cNvSpPr>
          <p:nvPr>
            <p:ph type="title"/>
          </p:nvPr>
        </p:nvSpPr>
        <p:spPr>
          <a:xfrm>
            <a:off x="823450" y="2066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b="1"/>
              <a:t>If you have a categorical target, you’ll need some labeled data for each of the categories</a:t>
            </a:r>
            <a:r>
              <a:rPr lang="en" sz="1500"/>
              <a:t>.</a:t>
            </a:r>
            <a:endParaRPr sz="1500"/>
          </a:p>
          <a:p>
            <a:pPr marL="1371600" lvl="1" indent="-323850" algn="l" rtl="0">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marL="13716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b="1"/>
              <a:t>If you have a numerical target, you’ll need some labeled data for different ranges of Values</a:t>
            </a:r>
            <a:r>
              <a:rPr lang="en" sz="1500"/>
              <a:t>.</a:t>
            </a:r>
            <a:endParaRPr sz="1500"/>
          </a:p>
          <a:p>
            <a:pPr marL="1371600" lvl="1" indent="-323850" algn="l" rtl="0">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Roboto"/>
                <a:ea typeface="Roboto"/>
                <a:cs typeface="Roboto"/>
                <a:sym typeface="Roboto"/>
              </a:rPr>
              <a:t>For supervised or semi-supervised learning</a:t>
            </a:r>
            <a:endParaRPr sz="1700" b="1">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a:spLocks noGrp="1"/>
          </p:cNvSpPr>
          <p:nvPr>
            <p:ph type="title"/>
          </p:nvPr>
        </p:nvSpPr>
        <p:spPr>
          <a:xfrm>
            <a:off x="1041225" y="380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marL="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a:spLocks noGrp="1"/>
          </p:cNvSpPr>
          <p:nvPr>
            <p:ph type="title"/>
          </p:nvPr>
        </p:nvSpPr>
        <p:spPr>
          <a:xfrm>
            <a:off x="199200" y="216650"/>
            <a:ext cx="86616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a:spLocks noGrp="1"/>
          </p:cNvSpPr>
          <p:nvPr>
            <p:ph type="sldNum" idx="12"/>
          </p:nvPr>
        </p:nvSpPr>
        <p:spPr>
          <a:xfrm>
            <a:off x="6260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Make sure you don’t lose any information during the imputation. </a:t>
            </a:r>
            <a:endParaRPr sz="1600"/>
          </a:p>
          <a:p>
            <a:pPr marL="457200" lvl="0" indent="-330200" algn="l" rtl="0">
              <a:lnSpc>
                <a:spcPct val="115000"/>
              </a:lnSpc>
              <a:spcBef>
                <a:spcPts val="1000"/>
              </a:spcBef>
              <a:spcAft>
                <a:spcPts val="0"/>
              </a:spcAft>
              <a:buSzPts val="1600"/>
              <a:buChar char="●"/>
            </a:pPr>
            <a:r>
              <a:rPr lang="en" sz="1600"/>
              <a:t>For example, for a given feature that contains both None and NA, create two new features named </a:t>
            </a:r>
            <a:r>
              <a:rPr lang="en" sz="1600" i="1"/>
              <a:t>feature_is_None</a:t>
            </a:r>
            <a:r>
              <a:rPr lang="en" sz="1600"/>
              <a:t> and </a:t>
            </a:r>
            <a:r>
              <a:rPr lang="en" sz="1600" i="1"/>
              <a:t>feature_is_NA</a:t>
            </a:r>
            <a:r>
              <a:rPr lang="en" sz="1600"/>
              <a:t> and record whether the feature is None or NA, respectively. </a:t>
            </a:r>
            <a:endParaRPr sz="1600"/>
          </a:p>
          <a:p>
            <a:pPr marL="457200" lvl="0" indent="-330200" algn="l" rtl="0">
              <a:lnSpc>
                <a:spcPct val="115000"/>
              </a:lnSpc>
              <a:spcBef>
                <a:spcPts val="1000"/>
              </a:spcBef>
              <a:spcAft>
                <a:spcPts val="0"/>
              </a:spcAft>
              <a:buSzPts val="1600"/>
              <a:buChar char="●"/>
            </a:pPr>
            <a:r>
              <a:rPr lang="en" sz="1600"/>
              <a:t>This way, you capture hidden information in missing values. </a:t>
            </a:r>
            <a:endParaRPr sz="1600"/>
          </a:p>
          <a:p>
            <a:pPr marL="457200" lvl="0" indent="-330200" algn="l" rtl="0">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a:spLocks noGrp="1"/>
          </p:cNvSpPr>
          <p:nvPr>
            <p:ph type="title"/>
          </p:nvPr>
        </p:nvSpPr>
        <p:spPr>
          <a:xfrm>
            <a:off x="213850" y="130475"/>
            <a:ext cx="89301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rgbClr val="4A86E8"/>
                </a:solidFill>
              </a:rPr>
              <a:t>Solution 2 - Remove noise from your data</a:t>
            </a:r>
            <a:endParaRPr sz="2800">
              <a:solidFill>
                <a:srgbClr val="4A86E8"/>
              </a:solidFill>
            </a:endParaRPr>
          </a:p>
        </p:txBody>
      </p:sp>
      <p:sp>
        <p:nvSpPr>
          <p:cNvPr id="275" name="Google Shape;275;p4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Treat noise similarly to errors. Identify and remove them as much as possible. </a:t>
            </a:r>
            <a:endParaRPr sz="1600"/>
          </a:p>
          <a:p>
            <a:pPr marL="457200" lvl="0" indent="-330200" algn="l" rtl="0">
              <a:lnSpc>
                <a:spcPct val="115000"/>
              </a:lnSpc>
              <a:spcBef>
                <a:spcPts val="1000"/>
              </a:spcBef>
              <a:spcAft>
                <a:spcPts val="0"/>
              </a:spcAft>
              <a:buSzPts val="1600"/>
              <a:buChar char="●"/>
            </a:pPr>
            <a:r>
              <a:rPr lang="en" sz="1600"/>
              <a:t>For example, you can reduce periodic noise from images before doing image classification using some filters.</a:t>
            </a:r>
            <a:endParaRPr sz="1600"/>
          </a:p>
          <a:p>
            <a:pPr marL="457200" lvl="0" indent="-330200" algn="l" rtl="0">
              <a:lnSpc>
                <a:spcPct val="115000"/>
              </a:lnSpc>
              <a:spcBef>
                <a:spcPts val="1000"/>
              </a:spcBef>
              <a:spcAft>
                <a:spcPts val="1000"/>
              </a:spcAft>
              <a:buSzPts val="1600"/>
              <a:buChar char="●"/>
            </a:pPr>
            <a:r>
              <a:rPr lang="en" sz="1600"/>
              <a:t>When you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a:spLocks noGrp="1"/>
          </p:cNvSpPr>
          <p:nvPr>
            <p:ph type="title"/>
          </p:nvPr>
        </p:nvSpPr>
        <p:spPr>
          <a:xfrm>
            <a:off x="75425" y="130475"/>
            <a:ext cx="9068700" cy="91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solidFill>
                  <a:srgbClr val="4A86E8"/>
                </a:solidFill>
              </a:rPr>
              <a:t>Solution 3 - Identify and remove sources of data leakage</a:t>
            </a:r>
            <a:endParaRPr sz="2700">
              <a:solidFill>
                <a:srgbClr val="4A86E8"/>
              </a:solidFill>
            </a:endParaRPr>
          </a:p>
        </p:txBody>
      </p:sp>
      <p:sp>
        <p:nvSpPr>
          <p:cNvPr id="283" name="Google Shape;283;p4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marL="457200" lvl="0" indent="-342900" algn="l" rtl="0">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marL="457200" lvl="0" indent="-342900" algn="l" rtl="0">
              <a:lnSpc>
                <a:spcPct val="115000"/>
              </a:lnSpc>
              <a:spcBef>
                <a:spcPts val="1000"/>
              </a:spcBef>
              <a:spcAft>
                <a:spcPts val="1000"/>
              </a:spcAft>
              <a:buSzPts val="1800"/>
              <a:buChar char="●"/>
            </a:pPr>
            <a:r>
              <a:rPr lang="en" sz="1800"/>
              <a:t>Drop the field </a:t>
            </a:r>
            <a:r>
              <a:rPr lang="en" sz="1800" i="1"/>
              <a:t>surgery_room_number</a:t>
            </a:r>
            <a:r>
              <a:rPr lang="en" sz="1800"/>
              <a:t> . Otherwise, the model can learn that whoever had a valid value for this field also had surgery.</a:t>
            </a:r>
            <a:endParaRPr sz="18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2935</Words>
  <Application>Microsoft Macintosh PowerPoint</Application>
  <PresentationFormat>On-screen Show (16:9)</PresentationFormat>
  <Paragraphs>226</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Roboto</vt:lpstr>
      <vt:lpstr>Arial</vt:lpstr>
      <vt:lpstr>Geometric</vt:lpstr>
      <vt:lpstr>Simple Light</vt:lpstr>
      <vt:lpstr>Data Readiness for AI/ML CheckList</vt:lpstr>
      <vt:lpstr>Lecture outline</vt:lpstr>
      <vt:lpstr>Essential Checks</vt:lpstr>
      <vt:lpstr>Does the data include information that can predict the target?</vt:lpstr>
      <vt:lpstr>Do you already have labeled data?</vt:lpstr>
      <vt:lpstr>Is your data correct/accurate?</vt:lpstr>
      <vt:lpstr>Solution 1 - Identify and impute missing values</vt:lpstr>
      <vt:lpstr>Solution 2 - Remove noise from your data</vt:lpstr>
      <vt:lpstr>Solution 3 - Identify and remove sources of data leakage</vt:lpstr>
      <vt:lpstr>The goal of data quality checks</vt:lpstr>
      <vt:lpstr>Do you have enough data?</vt:lpstr>
      <vt:lpstr>Solution 1 - Integrate data from diverse input sources</vt:lpstr>
      <vt:lpstr>Solution 2 - If your data is scattered, identify and consolidate it</vt:lpstr>
      <vt:lpstr>Solution 3 - Integrate all the features of an instance into one object</vt:lpstr>
      <vt:lpstr>Is the data easily accessible by the team and machines performing the ML?</vt:lpstr>
      <vt:lpstr>Can the data be read fast enough?</vt:lpstr>
      <vt:lpstr>Do you have documentation for each field of data?</vt:lpstr>
      <vt:lpstr>Are the missing values a small percentage of the fields of interest?</vt:lpstr>
      <vt:lpstr>If you want to forecast n periods in advance, do you have n + 2 periods of data?</vt:lpstr>
      <vt:lpstr>Lecture outline</vt:lpstr>
      <vt:lpstr>Additional Checks</vt:lpstr>
      <vt:lpstr>Is your data unbiased?</vt:lpstr>
      <vt:lpstr>If there are missing values, do you know the causes?</vt:lpstr>
      <vt:lpstr>For each field (input or target), does the data have the same unit?</vt:lpstr>
      <vt:lpstr>Is the same value recorded in the same way everywhere?</vt:lpstr>
      <vt:lpstr>Quiz</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1</cp:revision>
  <dcterms:modified xsi:type="dcterms:W3CDTF">2024-10-12T23:06:30Z</dcterms:modified>
</cp:coreProperties>
</file>