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9"/>
    <p:restoredTop sz="40019"/>
  </p:normalViewPr>
  <p:slideViewPr>
    <p:cSldViewPr snapToGrid="0">
      <p:cViewPr varScale="1">
        <p:scale>
          <a:sx n="96" d="100"/>
          <a:sy n="96" d="100"/>
        </p:scale>
        <p:origin x="57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edce180b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edce180b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0a238f7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0a238f7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0a238f71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0a238f71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cb97c261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cb97c261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0a238f71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0a238f71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0a238f7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0a238f7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0a238f71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0a238f71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0a238f71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0a238f71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0a238f71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0a238f71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0c9cc3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0c9cc3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858bdd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858bdd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67b01f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67b01f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dce180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dce180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dce180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dce180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dce180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edce180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cb97c261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cb97c261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edce180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edce180b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edce180b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edce180b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thecads.com/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xml/" TargetMode="External"/><Relationship Id="rId5" Type="http://schemas.openxmlformats.org/officeDocument/2006/relationships/hyperlink" Target="https://rest.uniprot.org/uniprotkb/P31749.x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://www.js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rest.uniprot.org/uniprotkb/P31749.json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Data Collection and Data Preparation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11" name="Google Shape;211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1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Description (Types)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11" name="Google Shape;311;p51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196275" y="1242575"/>
            <a:ext cx="51951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Numeric</a:t>
            </a:r>
            <a:endParaRPr b="1" dirty="0"/>
          </a:p>
          <a:p>
            <a:pPr marL="8001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simplest of the data types available. Directly usable and understood by most AI/ML algorithms. 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Scalars and vectors</a:t>
            </a: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1435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Categorical</a:t>
            </a:r>
            <a:endParaRPr b="1" dirty="0"/>
          </a:p>
          <a:p>
            <a:pPr marL="8001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Categorical variables are descriptive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/>
              <a:t>Nominal</a:t>
            </a:r>
            <a:r>
              <a:rPr lang="en" dirty="0"/>
              <a:t>: named categories, no order.</a:t>
            </a:r>
            <a:endParaRPr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/>
              <a:t>Ordinal</a:t>
            </a:r>
            <a:r>
              <a:rPr lang="en" dirty="0"/>
              <a:t>: categories of data with implied order</a:t>
            </a:r>
            <a:endParaRPr sz="1100" dirty="0"/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86" y="0"/>
            <a:ext cx="3536038" cy="45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6606900" y="4422300"/>
            <a:ext cx="253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latin typeface="Roboto"/>
                <a:ea typeface="Roboto"/>
                <a:cs typeface="Roboto"/>
                <a:sym typeface="Roboto"/>
              </a:rPr>
              <a:t>Created in Canva  by C. Arighi</a:t>
            </a:r>
            <a:endParaRPr sz="8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data preparation?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1" name="Google Shape;321;p52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52"/>
          <p:cNvSpPr/>
          <p:nvPr/>
        </p:nvSpPr>
        <p:spPr>
          <a:xfrm>
            <a:off x="418525" y="934200"/>
            <a:ext cx="8348400" cy="108013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step in predictive modeling project where the </a:t>
            </a:r>
            <a:r>
              <a:rPr lang="en" sz="1800" u="sng" dirty="0"/>
              <a:t>raw data must be pre-processed</a:t>
            </a:r>
            <a:r>
              <a:rPr lang="en" sz="1800" dirty="0"/>
              <a:t> before being used to fit and evaluate a machine learning model.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pic>
        <p:nvPicPr>
          <p:cNvPr id="323" name="Google Shape;3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0" y="1050387"/>
            <a:ext cx="766300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2"/>
          <p:cNvSpPr txBox="1"/>
          <p:nvPr/>
        </p:nvSpPr>
        <p:spPr>
          <a:xfrm>
            <a:off x="418525" y="2713800"/>
            <a:ext cx="8193300" cy="2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ML is mostly about data preparation!</a:t>
            </a:r>
            <a:endParaRPr sz="16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ML algorithms are well understood and well parameterized and there are standard definitions and implementations 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ML project is empirically rather than theoretical and require systematic experimentation on data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thing that changes from project to project is the specific data used in the project</a:t>
            </a:r>
            <a:endParaRPr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857B2-C06F-BCB4-24AC-21356327E3AE}"/>
              </a:ext>
            </a:extLst>
          </p:cNvPr>
          <p:cNvSpPr txBox="1"/>
          <p:nvPr/>
        </p:nvSpPr>
        <p:spPr>
          <a:xfrm>
            <a:off x="418525" y="2130517"/>
            <a:ext cx="8520599" cy="70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goal is to discover how to best expose the underlying structure of the data to the learning algorithms.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Why raw data needs to be prepared?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1" name="Google Shape;331;p53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939371" y="2037075"/>
            <a:ext cx="7813963" cy="269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Machine Learning algorithms expect numbers</a:t>
            </a: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Statistical noise and errors in the data need to be corrected</a:t>
            </a: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2400" dirty="0"/>
              <a:t>Model performance also depends on the quality of data</a:t>
            </a:r>
            <a:endParaRPr sz="2400" dirty="0"/>
          </a:p>
        </p:txBody>
      </p:sp>
      <p:sp>
        <p:nvSpPr>
          <p:cNvPr id="333" name="Google Shape;333;p53"/>
          <p:cNvSpPr/>
          <p:nvPr/>
        </p:nvSpPr>
        <p:spPr>
          <a:xfrm>
            <a:off x="1345175" y="1102600"/>
            <a:ext cx="63255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 the form provided from the domain of interest are usually not ready for AI/ML</a:t>
            </a:r>
            <a:endParaRPr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950" y="1200500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4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Steps in data preparation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41" name="Google Shape;341;p54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54"/>
          <p:cNvSpPr txBox="1"/>
          <p:nvPr/>
        </p:nvSpPr>
        <p:spPr>
          <a:xfrm>
            <a:off x="253425" y="1198075"/>
            <a:ext cx="8352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preparation involves: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Data cleaning</a:t>
            </a:r>
            <a:r>
              <a:rPr lang="en" sz="1600"/>
              <a:t>: identifying and correcting</a:t>
            </a:r>
            <a:endParaRPr sz="16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mistakes or errors in the data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Data transformation</a:t>
            </a:r>
            <a:r>
              <a:rPr lang="en" sz="1600"/>
              <a:t>: changing the scale</a:t>
            </a:r>
            <a:endParaRPr sz="16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or distribution of the input variables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Feature selection</a:t>
            </a:r>
            <a:r>
              <a:rPr lang="en" sz="1600"/>
              <a:t>: identifying those input variables that are most relevant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Feature engineering</a:t>
            </a:r>
            <a:r>
              <a:rPr lang="en" sz="1600"/>
              <a:t>: deriving new variables from available data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b="1"/>
              <a:t>Dimensionality reduction</a:t>
            </a:r>
            <a:r>
              <a:rPr lang="en" sz="1600"/>
              <a:t>: creating compact representations of the data</a:t>
            </a:r>
            <a:endParaRPr sz="1600"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525" y="813924"/>
            <a:ext cx="3580751" cy="2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5750750" y="2670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</a:t>
            </a:r>
            <a:r>
              <a:rPr lang="en" sz="1200"/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https://www.thecads.com/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Cleaning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51" name="Google Shape;351;p55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1239500" y="740725"/>
            <a:ext cx="7285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goal is to identify and address specific observations that may be incorrect.</a:t>
            </a:r>
            <a:endParaRPr sz="1600"/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fixing systematic problems or errors in messy data. </a:t>
            </a:r>
            <a:endParaRPr sz="1600"/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deep domain expertise.</a:t>
            </a:r>
            <a:endParaRPr sz="160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425" y="1836900"/>
            <a:ext cx="5631048" cy="2450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/>
        </p:nvSpPr>
        <p:spPr>
          <a:xfrm>
            <a:off x="6479500" y="4287400"/>
            <a:ext cx="228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61" name="Google Shape;361;p56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171300" y="740725"/>
            <a:ext cx="8801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 the type or distribution of data variables.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Operations are generally performed separately for each variable.</a:t>
            </a:r>
            <a:endParaRPr sz="1600"/>
          </a:p>
        </p:txBody>
      </p:sp>
      <p:sp>
        <p:nvSpPr>
          <p:cNvPr id="363" name="Google Shape;363;p56"/>
          <p:cNvSpPr txBox="1"/>
          <p:nvPr/>
        </p:nvSpPr>
        <p:spPr>
          <a:xfrm>
            <a:off x="3435180" y="4358550"/>
            <a:ext cx="28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00" y="1767275"/>
            <a:ext cx="4353901" cy="227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500" y="1464813"/>
            <a:ext cx="4267201" cy="288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Selection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72" name="Google Shape;372;p57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11700" y="2085650"/>
            <a:ext cx="43521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Irrelevant and redundant input variables can distract or mislead learning algorithms possibly resulting in lower predictive performance.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goal is to favor the simplest possible well performing model.</a:t>
            </a:r>
            <a:endParaRPr sz="1600"/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200" y="2051375"/>
            <a:ext cx="3968326" cy="2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5707176" y="4310100"/>
            <a:ext cx="258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1632850" y="816925"/>
            <a:ext cx="60360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selecting a subset of input features that are most relevant to the target variable that is being predicted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77" name="Google Shape;37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975" y="869987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Engineering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4" name="Google Shape;384;p58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5132400" y="1658125"/>
            <a:ext cx="38700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techniques: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boolean flag variable for some state.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group or global summary statistic, such as mean.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new variables for each component of a compound variable, such as a date-time.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copies of numerical input variables that have been changed with a simple mathematical operation.</a:t>
            </a:r>
            <a:endParaRPr/>
          </a:p>
        </p:txBody>
      </p:sp>
      <p:pic>
        <p:nvPicPr>
          <p:cNvPr id="386" name="Google Shape;3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50" y="1647776"/>
            <a:ext cx="4899001" cy="2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/>
          <p:nvPr/>
        </p:nvSpPr>
        <p:spPr>
          <a:xfrm>
            <a:off x="1632850" y="816925"/>
            <a:ext cx="60360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and science of transforming raw data into features that better represent a pattern to the learning algorithms</a:t>
            </a:r>
            <a:endParaRPr/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975" y="869987"/>
            <a:ext cx="766300" cy="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9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Dimensionality Reduction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95" name="Google Shape;395;p59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171300" y="740725"/>
            <a:ext cx="88014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The curse of dimensionality</a:t>
            </a:r>
            <a:r>
              <a:rPr lang="en" sz="1600"/>
              <a:t>: The problem is, the more dimensions (e.g. the more input variables) the dataset has, the more likely it is that the dataset represents a very sparse and likely unrepresentative sampling space.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motivates creating a projection of the data into a lower-dimensional space that still preserves the most important properties of the original data.</a:t>
            </a:r>
            <a:endParaRPr sz="1600"/>
          </a:p>
        </p:txBody>
      </p:sp>
      <p:pic>
        <p:nvPicPr>
          <p:cNvPr id="397" name="Google Shape;39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975" y="2252600"/>
            <a:ext cx="3401100" cy="22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9"/>
          <p:cNvSpPr txBox="1"/>
          <p:nvPr/>
        </p:nvSpPr>
        <p:spPr>
          <a:xfrm>
            <a:off x="6307526" y="3652250"/>
            <a:ext cx="23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Brownlee,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396300" y="1498275"/>
            <a:ext cx="8697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Koehrsen. Feature Engineering: What Powers Machine Learning. Nov 12, 2018. 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(https://towardsdatascience.com/feature-engineering-what-powers-machine-learning-93ab191bcc2d)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Jason Brownlee. 2020. Data Preparation for Machine Learning. (https://machinelearningmastery.com/data-preparation-for-machine-learning/)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Chirag Goyal. Data Leakage And Its Effect On The Performance of An ML Model. July 23, 2021 (https://www.analyticsvidhya.com/blog/2021/07/data-leakage-and-its-effect-on-the-performance-of-an-ml-model/)</a:t>
            </a:r>
            <a:endParaRPr sz="1600"/>
          </a:p>
        </p:txBody>
      </p:sp>
      <p:sp>
        <p:nvSpPr>
          <p:cNvPr id="425" name="Google Shape;425;p61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6" name="Google Shape;4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575" y="84588"/>
            <a:ext cx="658325" cy="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Common Steps of Machine Learning Process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341550" y="1237199"/>
            <a:ext cx="8460900" cy="2696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Define the problem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Learning enough about the project to select the model or models for the prediction task.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Prepare the data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Transforming the raw data into a form that can be used in modeling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Evaluate the models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Evaluating machine learning models on your dataset.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Finalize the model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Selecting and deploying the final model</a:t>
            </a:r>
            <a:endParaRPr sz="1600"/>
          </a:p>
        </p:txBody>
      </p:sp>
      <p:sp>
        <p:nvSpPr>
          <p:cNvPr id="221" name="Google Shape;221;p42"/>
          <p:cNvSpPr/>
          <p:nvPr/>
        </p:nvSpPr>
        <p:spPr>
          <a:xfrm>
            <a:off x="825150" y="2186675"/>
            <a:ext cx="6615000" cy="536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data?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1501600" y="788000"/>
            <a:ext cx="6614100" cy="687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Examples or cases from a given domain that characterize the problem we want to solve</a:t>
            </a:r>
            <a:endParaRPr/>
          </a:p>
        </p:txBody>
      </p:sp>
      <p:grpSp>
        <p:nvGrpSpPr>
          <p:cNvPr id="229" name="Google Shape;229;p43"/>
          <p:cNvGrpSpPr/>
          <p:nvPr/>
        </p:nvGrpSpPr>
        <p:grpSpPr>
          <a:xfrm>
            <a:off x="2029450" y="1611475"/>
            <a:ext cx="5205400" cy="1823550"/>
            <a:chOff x="1969300" y="1418475"/>
            <a:chExt cx="5205400" cy="1823550"/>
          </a:xfrm>
        </p:grpSpPr>
        <p:pic>
          <p:nvPicPr>
            <p:cNvPr id="230" name="Google Shape;230;p43"/>
            <p:cNvPicPr preferRelativeResize="0"/>
            <p:nvPr/>
          </p:nvPicPr>
          <p:blipFill rotWithShape="1">
            <a:blip r:embed="rId3">
              <a:alphaModFix/>
            </a:blip>
            <a:srcRect t="33002"/>
            <a:stretch/>
          </p:blipFill>
          <p:spPr>
            <a:xfrm>
              <a:off x="1969300" y="1418475"/>
              <a:ext cx="5205400" cy="182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43"/>
            <p:cNvSpPr txBox="1"/>
            <p:nvPr/>
          </p:nvSpPr>
          <p:spPr>
            <a:xfrm>
              <a:off x="2040085" y="2866610"/>
              <a:ext cx="4144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/>
                <a:t>Source: Lucidchart</a:t>
              </a:r>
              <a:endParaRPr sz="900" i="1"/>
            </a:p>
          </p:txBody>
        </p:sp>
      </p:grpSp>
      <p:sp>
        <p:nvSpPr>
          <p:cNvPr id="232" name="Google Shape;232;p43"/>
          <p:cNvSpPr txBox="1"/>
          <p:nvPr/>
        </p:nvSpPr>
        <p:spPr>
          <a:xfrm>
            <a:off x="5832300" y="3435025"/>
            <a:ext cx="3132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Output data</a:t>
            </a:r>
            <a:r>
              <a:rPr lang="en" sz="1600"/>
              <a:t>: 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 (classification)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numbers (regression)</a:t>
            </a:r>
            <a:endParaRPr/>
          </a:p>
        </p:txBody>
      </p:sp>
      <p:sp>
        <p:nvSpPr>
          <p:cNvPr id="233" name="Google Shape;233;p43"/>
          <p:cNvSpPr txBox="1"/>
          <p:nvPr/>
        </p:nvSpPr>
        <p:spPr>
          <a:xfrm>
            <a:off x="311700" y="3487425"/>
            <a:ext cx="5109600" cy="11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Input data</a:t>
            </a:r>
            <a:r>
              <a:rPr lang="en" sz="1600" dirty="0"/>
              <a:t>: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tabular (spreadsheet, database table, CSV, TSV)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structured data (XML, JSON, HTML)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I</a:t>
            </a:r>
            <a:r>
              <a:rPr lang="en" dirty="0"/>
              <a:t>mages or video frames</a:t>
            </a:r>
            <a:endParaRPr dirty="0"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Collection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1" name="Google Shape;241;p44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432150" y="760515"/>
            <a:ext cx="82797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Data collection often happens in parallel to the problem definition and it is later formalized once the problem statement is defined and the project gets underway.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 dirty="0"/>
              <a:t>Data can be present in different formats, shapes, and sizes and exists in systems such as legacy machines, web, databases, flat files, sensors, mobile devices, and so on.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Comma Separated Values (CSV)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452100" y="740725"/>
            <a:ext cx="8520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CSV data file is one of the most widely available formats of data. It is also one of the oldest formats still used and preferred by different systems across domains.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Comma Separated Values (CSV) are data files that contain data with each of its attributes delimited by a “,” (a comma).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CSV may contain an optional header row (as shown in the example below).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may optionally enclose each of the attributes in single or double quotes.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are usually used to store tabular data, i.e., data in the form of rows and columns.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CSVs come in different variations and just changing the delimiter to a tab makes one a TSV (or a tab separated values) file.</a:t>
            </a:r>
            <a:endParaRPr sz="1500"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863" y="2989125"/>
            <a:ext cx="2005310" cy="14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eXtensible Markup Language (XML)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8" name="Google Shape;258;p46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151500" y="1678225"/>
            <a:ext cx="34059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Markup language that defines rules for encoding data/documents to be shared across the Internet. 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XML is  a text format that is human readable. Its design goals involved strong support for various human languages (via Unicode), platform independence, and simplicity.</a:t>
            </a:r>
            <a:endParaRPr sz="1300"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700" y="1125887"/>
            <a:ext cx="5760300" cy="31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 txBox="1"/>
          <p:nvPr/>
        </p:nvSpPr>
        <p:spPr>
          <a:xfrm>
            <a:off x="834075" y="4367950"/>
            <a:ext cx="57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 in UniProt: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https://rest.uniprot.org/uniprotkb/P31749.xml</a:t>
            </a:r>
            <a:endParaRPr sz="1200"/>
          </a:p>
        </p:txBody>
      </p:sp>
      <p:sp>
        <p:nvSpPr>
          <p:cNvPr id="262" name="Google Shape;262;p46"/>
          <p:cNvSpPr txBox="1"/>
          <p:nvPr/>
        </p:nvSpPr>
        <p:spPr>
          <a:xfrm>
            <a:off x="2789700" y="556050"/>
            <a:ext cx="35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https://www.w3schools.com/xml/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Java Script Object Notation</a:t>
            </a:r>
            <a:endParaRPr>
              <a:solidFill>
                <a:srgbClr val="4A86E8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 (JSON)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9" name="Google Shape;269;p47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438425" y="1113750"/>
            <a:ext cx="56727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of the most widely used data interchange formats across the digital realm.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text format that is language independent with certain defined conventions.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human-readable format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Easy to parse in most programming/scripting languages.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JSON file/object is simply a collection of name(key)-value pairs. </a:t>
            </a:r>
            <a:endParaRPr sz="1300"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125" y="91925"/>
            <a:ext cx="1951207" cy="44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 txBox="1"/>
          <p:nvPr/>
        </p:nvSpPr>
        <p:spPr>
          <a:xfrm>
            <a:off x="6659725" y="4443575"/>
            <a:ext cx="260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https://rest.uniprot.org/uniprotkb/P31749.json</a:t>
            </a:r>
            <a:endParaRPr sz="900">
              <a:solidFill>
                <a:srgbClr val="0000FF"/>
              </a:solidFill>
            </a:endParaRPr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6">
            <a:alphaModFix/>
          </a:blip>
          <a:srcRect l="30487" t="38445" r="42344" b="16136"/>
          <a:stretch/>
        </p:blipFill>
        <p:spPr>
          <a:xfrm>
            <a:off x="367525" y="3200038"/>
            <a:ext cx="1308450" cy="1096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/>
          <p:nvPr/>
        </p:nvSpPr>
        <p:spPr>
          <a:xfrm>
            <a:off x="3456100" y="774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http://www.json.org/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3175" y="2822485"/>
            <a:ext cx="4282924" cy="185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Hyper Text Markup Language (HTML)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248200" y="740725"/>
            <a:ext cx="8895900" cy="4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markup language similar to XML. Mainly used by web browsers and similar applications to render web pages for consumption.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Defines rules and structure to describe web pages using markup.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Browsers use markup tags to understand special instructions like text formatting, positioning,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hyperlinks, and so on but only renders the content for the end user to see.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&lt;!DOCTYPE html&gt;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&lt;html&gt;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&lt;head&gt;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&lt;title&gt;Sample HTML Page&lt;/title&gt;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&lt;/head&gt;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&lt;body&gt;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&lt;h1&gt;Sample WebPage&lt;/h1&gt;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&lt;p&gt;HTML has been rendered&lt;/p&gt;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&lt;/body&gt;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&lt;/html&gt;</a:t>
            </a:r>
            <a:endParaRPr sz="1300"/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613" y="2471713"/>
            <a:ext cx="47720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Format: Structured Query Language (SQL)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1" name="Google Shape;291;p49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212175" y="740725"/>
            <a:ext cx="8520600" cy="14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Data available in the form of tables in databases, or to be more specific, relational databases, comprise of another format of structured data conforming to the SQL standard.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100" y="1371788"/>
            <a:ext cx="24955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212175" y="1789798"/>
            <a:ext cx="58695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A common way used while working on data science and related use cases is to access data using SQL queries directly.</a:t>
            </a:r>
            <a:endParaRPr sz="18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The second way of interacting with databases is the ORM or the Object Relational Mapper method. </a:t>
            </a:r>
            <a:endParaRPr sz="18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Powerful libraries like </a:t>
            </a:r>
            <a:r>
              <a:rPr lang="en" sz="1800" i="1" dirty="0" err="1"/>
              <a:t>sqlalchemy</a:t>
            </a:r>
            <a:r>
              <a:rPr lang="en" sz="1800" dirty="0"/>
              <a:t> and </a:t>
            </a:r>
            <a:r>
              <a:rPr lang="en" sz="1800" i="1" dirty="0" err="1"/>
              <a:t>pyodbc</a:t>
            </a:r>
            <a:r>
              <a:rPr lang="en" sz="1800" dirty="0"/>
              <a:t> from Python Ecosystem support both methods.</a:t>
            </a:r>
            <a:endParaRPr sz="1800" dirty="0"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723" y="3763800"/>
            <a:ext cx="3550879" cy="9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1383</Words>
  <Application>Microsoft Macintosh PowerPoint</Application>
  <PresentationFormat>On-screen Show (16:9)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Geometric</vt:lpstr>
      <vt:lpstr>Data Collection and Data Preparation</vt:lpstr>
      <vt:lpstr>Common Steps of Machine Learning Process</vt:lpstr>
      <vt:lpstr>What is data?</vt:lpstr>
      <vt:lpstr>Data Collection</vt:lpstr>
      <vt:lpstr>Format: Comma Separated Values (CSV)</vt:lpstr>
      <vt:lpstr>Format: eXtensible Markup Language (XML)</vt:lpstr>
      <vt:lpstr>Format: Java Script Object Notation  (JSON)</vt:lpstr>
      <vt:lpstr>Format: Hyper Text Markup Language (HTML)</vt:lpstr>
      <vt:lpstr>Format: Structured Query Language (SQL)</vt:lpstr>
      <vt:lpstr>Data Description (Types)</vt:lpstr>
      <vt:lpstr>What is data preparation?</vt:lpstr>
      <vt:lpstr>Why raw data needs to be prepared?</vt:lpstr>
      <vt:lpstr>Steps in data preparation</vt:lpstr>
      <vt:lpstr>Data Cleaning</vt:lpstr>
      <vt:lpstr>Data Transformation</vt:lpstr>
      <vt:lpstr>Feature Selection</vt:lpstr>
      <vt:lpstr>Feature Engineering</vt:lpstr>
      <vt:lpstr>Dimensionality Reduction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Data Preparation</dc:title>
  <cp:lastModifiedBy>Cecilia Arighi</cp:lastModifiedBy>
  <cp:revision>5</cp:revision>
  <dcterms:modified xsi:type="dcterms:W3CDTF">2024-09-17T15:07:04Z</dcterms:modified>
</cp:coreProperties>
</file>