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72EBF6-F5D7-46F7-8B6D-E7110326AFF7}">
  <a:tblStyle styleId="{8872EBF6-F5D7-46F7-8B6D-E7110326AF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Robo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jwDpF_Igkw"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12fcc74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12fcc7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c52d590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c52d5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c52d5907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c52d5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nice article</a:t>
            </a:r>
            <a:endParaRPr/>
          </a:p>
          <a:p>
            <a:pPr indent="0" lvl="0" marL="0" rtl="0" algn="l">
              <a:spcBef>
                <a:spcPts val="0"/>
              </a:spcBef>
              <a:spcAft>
                <a:spcPts val="0"/>
              </a:spcAft>
              <a:buNone/>
            </a:pPr>
            <a:r>
              <a:rPr lang="en"/>
              <a:t>https://medium.com/@kyawsawhtoon/log-transformation-purpose-and-interpretation-9444b4b049c9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to nice video to short intro to box-cox</a:t>
            </a:r>
            <a:endParaRPr/>
          </a:p>
          <a:p>
            <a:pPr indent="0" lvl="0" marL="0" rtl="0" algn="l">
              <a:spcBef>
                <a:spcPts val="0"/>
              </a:spcBef>
              <a:spcAft>
                <a:spcPts val="0"/>
              </a:spcAft>
              <a:buNone/>
            </a:pPr>
            <a:r>
              <a:rPr lang="en" u="sng">
                <a:solidFill>
                  <a:schemeClr val="hlink"/>
                </a:solidFill>
                <a:hlinkClick r:id="rId2"/>
              </a:rPr>
              <a:t>https://youtu.be/pjwDpF_Igkw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52d5907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52d59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c52d590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c52d59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c52d5907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c52d59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c52d5907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c52d590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c52d59078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c52d59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c52d5907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c52d590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c52d5907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c52d590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fd74b840e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fd74b84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4e8613ea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4e8613e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e8613eae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e8613e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4e8613eae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4e8613ea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4e8613eae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4e8613e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4e8613eae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4e8613e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www.statisticshowto.com/dependent-variable-definition/" TargetMode="External"/><Relationship Id="rId9" Type="http://schemas.openxmlformats.org/officeDocument/2006/relationships/image" Target="../media/image9.png"/><Relationship Id="rId5" Type="http://schemas.openxmlformats.org/officeDocument/2006/relationships/hyperlink" Target="https://www.statisticshowto.com/probability-and-statistics/normal-distributions/" TargetMode="External"/><Relationship Id="rId6" Type="http://schemas.openxmlformats.org/officeDocument/2006/relationships/image" Target="../media/image16.png"/><Relationship Id="rId7" Type="http://schemas.openxmlformats.org/officeDocument/2006/relationships/image" Target="../media/image11.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hyperlink" Target="https://forms.gle/JcNcoXCAsnGawBxa6" TargetMode="External"/><Relationship Id="rId5"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ccafs.cgiar.org/open-access-and-fair-principles#.XG8WhuhKh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74" name="Google Shape;174;p34"/>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75" name="Google Shape;17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6" name="Google Shape;17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7" name="Google Shape;177;p3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are features?</a:t>
            </a:r>
            <a:endParaRPr>
              <a:solidFill>
                <a:srgbClr val="4A86E8"/>
              </a:solidFill>
            </a:endParaRPr>
          </a:p>
        </p:txBody>
      </p:sp>
      <p:sp>
        <p:nvSpPr>
          <p:cNvPr id="184" name="Google Shape;184;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5" name="Google Shape;185;p35"/>
          <p:cNvSpPr txBox="1"/>
          <p:nvPr/>
        </p:nvSpPr>
        <p:spPr>
          <a:xfrm>
            <a:off x="6197501" y="3915000"/>
            <a:ext cx="283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(source: </a:t>
            </a:r>
            <a:r>
              <a:rPr lang="en" sz="900">
                <a:latin typeface="Roboto"/>
                <a:ea typeface="Roboto"/>
                <a:cs typeface="Roboto"/>
                <a:sym typeface="Roboto"/>
              </a:rPr>
              <a:t>https://zinayouhan33.medium.com/machine-learning-can-be-divided-into-3-categorizations-supervised-unsupervised-and-reinforcement-9a1b47460f5d</a:t>
            </a:r>
            <a:r>
              <a:rPr lang="en" sz="900">
                <a:latin typeface="Roboto"/>
                <a:ea typeface="Roboto"/>
                <a:cs typeface="Roboto"/>
                <a:sym typeface="Roboto"/>
              </a:rPr>
              <a:t>)</a:t>
            </a:r>
            <a:endParaRPr sz="900">
              <a:latin typeface="Roboto"/>
              <a:ea typeface="Roboto"/>
              <a:cs typeface="Roboto"/>
              <a:sym typeface="Roboto"/>
            </a:endParaRPr>
          </a:p>
        </p:txBody>
      </p:sp>
      <p:pic>
        <p:nvPicPr>
          <p:cNvPr id="186" name="Google Shape;186;p35"/>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87" name="Google Shape;187;p35"/>
          <p:cNvSpPr txBox="1"/>
          <p:nvPr/>
        </p:nvSpPr>
        <p:spPr>
          <a:xfrm>
            <a:off x="161100" y="2002800"/>
            <a:ext cx="49842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88" name="Google Shape;188;p35"/>
          <p:cNvSpPr txBox="1"/>
          <p:nvPr/>
        </p:nvSpPr>
        <p:spPr>
          <a:xfrm>
            <a:off x="161100" y="1081500"/>
            <a:ext cx="5715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indent="-330200" lvl="0" marL="457200" rtl="0" algn="l">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89" name="Google Shape;189;p35"/>
          <p:cNvSpPr txBox="1"/>
          <p:nvPr/>
        </p:nvSpPr>
        <p:spPr>
          <a:xfrm>
            <a:off x="1225675" y="650400"/>
            <a:ext cx="61914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90" name="Google Shape;190;p35"/>
          <p:cNvGraphicFramePr/>
          <p:nvPr/>
        </p:nvGraphicFramePr>
        <p:xfrm>
          <a:off x="161100" y="3158088"/>
          <a:ext cx="3000000" cy="3000000"/>
        </p:xfrm>
        <a:graphic>
          <a:graphicData uri="http://schemas.openxmlformats.org/drawingml/2006/table">
            <a:tbl>
              <a:tblPr>
                <a:noFill/>
                <a:tableStyleId>{8872EBF6-F5D7-46F7-8B6D-E7110326AFF7}</a:tableStyleId>
              </a:tblPr>
              <a:tblGrid>
                <a:gridCol w="2476175"/>
                <a:gridCol w="2773200"/>
              </a:tblGrid>
              <a:tr h="426700">
                <a:tc>
                  <a:txBody>
                    <a:bodyPr/>
                    <a:lstStyle/>
                    <a:p>
                      <a:pPr indent="0" lvl="0" marL="0" rtl="0" algn="ctr">
                        <a:lnSpc>
                          <a:spcPct val="115000"/>
                        </a:lnSpc>
                        <a:spcBef>
                          <a:spcPts val="0"/>
                        </a:spcBef>
                        <a:spcAft>
                          <a:spcPts val="1000"/>
                        </a:spcAft>
                        <a:buNone/>
                      </a:pPr>
                      <a:r>
                        <a:rPr lang="en" sz="1600">
                          <a:solidFill>
                            <a:schemeClr val="dk1"/>
                          </a:solidFill>
                        </a:rPr>
                        <a:t>Inherent raw features</a:t>
                      </a:r>
                      <a:endParaRPr/>
                    </a:p>
                  </a:txBody>
                  <a:tcPr marT="91425" marB="91425" marR="91425" marL="91425">
                    <a:solidFill>
                      <a:srgbClr val="F3F3F3"/>
                    </a:solidFill>
                  </a:tcPr>
                </a:tc>
                <a:tc>
                  <a:txBody>
                    <a:bodyPr/>
                    <a:lstStyle/>
                    <a:p>
                      <a:pPr indent="0" lvl="0" marL="0" rtl="0" algn="ctr">
                        <a:lnSpc>
                          <a:spcPct val="115000"/>
                        </a:lnSpc>
                        <a:spcBef>
                          <a:spcPts val="0"/>
                        </a:spcBef>
                        <a:spcAft>
                          <a:spcPts val="1000"/>
                        </a:spcAft>
                        <a:buNone/>
                      </a:pPr>
                      <a:r>
                        <a:rPr lang="en" sz="1600">
                          <a:solidFill>
                            <a:schemeClr val="dk1"/>
                          </a:solidFill>
                        </a:rPr>
                        <a:t>Derived features</a:t>
                      </a:r>
                      <a:endParaRPr/>
                    </a:p>
                  </a:txBody>
                  <a:tcPr marT="91425" marB="91425" marR="91425" marL="91425">
                    <a:solidFill>
                      <a:srgbClr val="F3F3F3"/>
                    </a:solidFill>
                  </a:tcPr>
                </a:tc>
              </a:tr>
              <a:tr h="707100">
                <a:tc>
                  <a:txBody>
                    <a:bodyPr/>
                    <a:lstStyle/>
                    <a:p>
                      <a:pPr indent="0" lvl="0" marL="0" rtl="0" algn="l">
                        <a:lnSpc>
                          <a:spcPct val="115000"/>
                        </a:lnSpc>
                        <a:spcBef>
                          <a:spcPts val="0"/>
                        </a:spcBef>
                        <a:spcAft>
                          <a:spcPts val="1000"/>
                        </a:spcAft>
                        <a:buNone/>
                      </a:pPr>
                      <a:r>
                        <a:rPr lang="en" sz="1600">
                          <a:solidFill>
                            <a:schemeClr val="dk1"/>
                          </a:solidFill>
                        </a:rPr>
                        <a:t>O</a:t>
                      </a:r>
                      <a:r>
                        <a:rPr lang="en" sz="1600">
                          <a:solidFill>
                            <a:schemeClr val="dk1"/>
                          </a:solidFill>
                        </a:rPr>
                        <a:t>btained directly from the dataset without data manipulation</a:t>
                      </a:r>
                      <a:endParaRPr/>
                    </a:p>
                  </a:txBody>
                  <a:tcPr marT="91425" marB="91425" marR="91425" marL="91425"/>
                </a:tc>
                <a:tc>
                  <a:txBody>
                    <a:bodyPr/>
                    <a:lstStyle/>
                    <a:p>
                      <a:pPr indent="0" lvl="0" marL="0" rtl="0" algn="l">
                        <a:lnSpc>
                          <a:spcPct val="115000"/>
                        </a:lnSpc>
                        <a:spcBef>
                          <a:spcPts val="0"/>
                        </a:spcBef>
                        <a:spcAft>
                          <a:spcPts val="1000"/>
                        </a:spcAft>
                        <a:buNone/>
                      </a:pPr>
                      <a:r>
                        <a:rPr lang="en" sz="1600">
                          <a:solidFill>
                            <a:schemeClr val="dk1"/>
                          </a:solidFill>
                        </a:rPr>
                        <a:t>U</a:t>
                      </a:r>
                      <a:r>
                        <a:rPr lang="en" sz="1600">
                          <a:solidFill>
                            <a:schemeClr val="dk1"/>
                          </a:solidFill>
                        </a:rPr>
                        <a:t>sually obtained from feature engineering of existing data attributes</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6" name="Google Shape;196;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handle data features?</a:t>
            </a:r>
            <a:endParaRPr>
              <a:solidFill>
                <a:srgbClr val="4A86E8"/>
              </a:solidFill>
            </a:endParaRPr>
          </a:p>
        </p:txBody>
      </p:sp>
      <p:sp>
        <p:nvSpPr>
          <p:cNvPr id="197" name="Google Shape;197;p36"/>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98" name="Google Shape;198;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200" name="Google Shape;200;p36"/>
          <p:cNvSpPr txBox="1"/>
          <p:nvPr/>
        </p:nvSpPr>
        <p:spPr>
          <a:xfrm>
            <a:off x="3727281" y="4041775"/>
            <a:ext cx="3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6" name="Google Shape;206;p3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07" name="Google Shape;207;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8" name="Google Shape;20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9" name="Google Shape;209;p3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5" name="Google Shape;215;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feature engineering?</a:t>
            </a:r>
            <a:endParaRPr>
              <a:solidFill>
                <a:srgbClr val="4A86E8"/>
              </a:solidFill>
            </a:endParaRPr>
          </a:p>
        </p:txBody>
      </p:sp>
      <p:sp>
        <p:nvSpPr>
          <p:cNvPr id="216" name="Google Shape;216;p38"/>
          <p:cNvSpPr txBox="1"/>
          <p:nvPr/>
        </p:nvSpPr>
        <p:spPr>
          <a:xfrm>
            <a:off x="135000" y="1389650"/>
            <a:ext cx="8697300" cy="307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500"/>
          </a:p>
          <a:p>
            <a:pPr indent="-323850" lvl="0" marL="914400" rtl="0" algn="l">
              <a:lnSpc>
                <a:spcPct val="115000"/>
              </a:lnSpc>
              <a:spcBef>
                <a:spcPts val="0"/>
              </a:spcBef>
              <a:spcAft>
                <a:spcPts val="0"/>
              </a:spcAft>
              <a:buSzPts val="1500"/>
              <a:buChar char="❏"/>
            </a:pPr>
            <a:r>
              <a:rPr b="1" lang="en" sz="1500"/>
              <a:t>Raw data</a:t>
            </a:r>
            <a:r>
              <a:rPr lang="en" sz="1500"/>
              <a:t>: data in its native form after being retrieved from the source. Typically, some data processing and wrangling have been done on it.</a:t>
            </a:r>
            <a:endParaRPr sz="1500"/>
          </a:p>
          <a:p>
            <a:pPr indent="-323850" lvl="0" marL="914400" rtl="0" algn="l">
              <a:lnSpc>
                <a:spcPct val="115000"/>
              </a:lnSpc>
              <a:spcBef>
                <a:spcPts val="0"/>
              </a:spcBef>
              <a:spcAft>
                <a:spcPts val="0"/>
              </a:spcAft>
              <a:buSzPts val="1500"/>
              <a:buChar char="❏"/>
            </a:pPr>
            <a:r>
              <a:rPr b="1" lang="en" sz="1500"/>
              <a:t>Features</a:t>
            </a:r>
            <a:r>
              <a:rPr lang="en" sz="1500"/>
              <a:t>: specific representations of raw data after the process of feature engineering.</a:t>
            </a:r>
            <a:endParaRPr sz="1500"/>
          </a:p>
          <a:p>
            <a:pPr indent="-323850" lvl="0" marL="914400" rtl="0" algn="l">
              <a:lnSpc>
                <a:spcPct val="115000"/>
              </a:lnSpc>
              <a:spcBef>
                <a:spcPts val="0"/>
              </a:spcBef>
              <a:spcAft>
                <a:spcPts val="0"/>
              </a:spcAft>
              <a:buSzPts val="1500"/>
              <a:buChar char="❏"/>
            </a:pPr>
            <a:r>
              <a:rPr b="1" lang="en" sz="1500"/>
              <a:t>The underlying problem</a:t>
            </a:r>
            <a:r>
              <a:rPr lang="en" sz="1500"/>
              <a:t>:The problem we want to solve or the ML task we want to perform.</a:t>
            </a:r>
            <a:endParaRPr sz="1500"/>
          </a:p>
          <a:p>
            <a:pPr indent="-323850" lvl="0" marL="914400" rtl="0" algn="l">
              <a:lnSpc>
                <a:spcPct val="115000"/>
              </a:lnSpc>
              <a:spcBef>
                <a:spcPts val="0"/>
              </a:spcBef>
              <a:spcAft>
                <a:spcPts val="0"/>
              </a:spcAft>
              <a:buSzPts val="1500"/>
              <a:buChar char="❏"/>
            </a:pPr>
            <a:r>
              <a:rPr b="1" lang="en" sz="1500"/>
              <a:t>The predictive models</a:t>
            </a:r>
            <a:r>
              <a:rPr lang="en" sz="1500"/>
              <a:t>: the ML models that learn about the data.</a:t>
            </a:r>
            <a:endParaRPr sz="1500"/>
          </a:p>
          <a:p>
            <a:pPr indent="-323850" lvl="0" marL="914400" rtl="0" algn="l">
              <a:lnSpc>
                <a:spcPct val="115000"/>
              </a:lnSpc>
              <a:spcBef>
                <a:spcPts val="0"/>
              </a:spcBef>
              <a:spcAft>
                <a:spcPts val="0"/>
              </a:spcAft>
              <a:buSzPts val="1500"/>
              <a:buChar char="❏"/>
            </a:pPr>
            <a:r>
              <a:rPr b="1" lang="en" sz="1500"/>
              <a:t>Model </a:t>
            </a:r>
            <a:r>
              <a:rPr b="1" lang="en" sz="1500"/>
              <a:t>accuracy</a:t>
            </a:r>
            <a:r>
              <a:rPr lang="en" sz="1500"/>
              <a:t>: model performance metrics that are used to evaluate the model.</a:t>
            </a:r>
            <a:endParaRPr sz="1500"/>
          </a:p>
          <a:p>
            <a:pPr indent="-323850" lvl="0" marL="914400" rtl="0" algn="l">
              <a:lnSpc>
                <a:spcPct val="115000"/>
              </a:lnSpc>
              <a:spcBef>
                <a:spcPts val="0"/>
              </a:spcBef>
              <a:spcAft>
                <a:spcPts val="0"/>
              </a:spcAft>
              <a:buSzPts val="1500"/>
              <a:buChar char="❏"/>
            </a:pPr>
            <a:r>
              <a:rPr b="1" lang="en" sz="1500"/>
              <a:t>Unseen data</a:t>
            </a:r>
            <a:r>
              <a:rPr lang="en" sz="1500"/>
              <a:t>: new data not used previously to build or train the model. The model is expected to learn from training data and generalize well from unseen data using good quality features.</a:t>
            </a:r>
            <a:endParaRPr sz="1500"/>
          </a:p>
        </p:txBody>
      </p:sp>
      <p:sp>
        <p:nvSpPr>
          <p:cNvPr id="217" name="Google Shape;21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8" name="Google Shape;218;p38"/>
          <p:cNvSpPr txBox="1"/>
          <p:nvPr/>
        </p:nvSpPr>
        <p:spPr>
          <a:xfrm>
            <a:off x="443700" y="717650"/>
            <a:ext cx="79743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“Feature engineering is the process of transforming </a:t>
            </a:r>
            <a:r>
              <a:rPr b="1" lang="en" sz="1600">
                <a:solidFill>
                  <a:schemeClr val="dk1"/>
                </a:solidFill>
              </a:rPr>
              <a:t>raw data</a:t>
            </a:r>
            <a:r>
              <a:rPr lang="en" sz="1600">
                <a:solidFill>
                  <a:schemeClr val="dk1"/>
                </a:solidFill>
              </a:rPr>
              <a:t> into </a:t>
            </a:r>
            <a:r>
              <a:rPr b="1" lang="en" sz="1600">
                <a:solidFill>
                  <a:schemeClr val="dk1"/>
                </a:solidFill>
              </a:rPr>
              <a:t>features</a:t>
            </a:r>
            <a:r>
              <a:rPr lang="en" sz="1600">
                <a:solidFill>
                  <a:schemeClr val="dk1"/>
                </a:solidFill>
              </a:rPr>
              <a:t> that better represent </a:t>
            </a:r>
            <a:r>
              <a:rPr b="1" lang="en" sz="1600">
                <a:solidFill>
                  <a:schemeClr val="dk1"/>
                </a:solidFill>
              </a:rPr>
              <a:t>the underlying problem</a:t>
            </a:r>
            <a:r>
              <a:rPr lang="en" sz="1600">
                <a:solidFill>
                  <a:schemeClr val="dk1"/>
                </a:solidFill>
              </a:rPr>
              <a:t> to </a:t>
            </a:r>
            <a:r>
              <a:rPr b="1" lang="en" sz="1600">
                <a:solidFill>
                  <a:schemeClr val="dk1"/>
                </a:solidFill>
              </a:rPr>
              <a:t>the predictive models</a:t>
            </a:r>
            <a:r>
              <a:rPr lang="en" sz="1600">
                <a:solidFill>
                  <a:schemeClr val="dk1"/>
                </a:solidFill>
              </a:rPr>
              <a:t>, resulting in improve</a:t>
            </a:r>
            <a:r>
              <a:rPr lang="en" sz="1600">
                <a:solidFill>
                  <a:schemeClr val="dk1"/>
                </a:solidFill>
              </a:rPr>
              <a:t>d </a:t>
            </a:r>
            <a:r>
              <a:rPr b="1" lang="en" sz="1600">
                <a:solidFill>
                  <a:schemeClr val="dk1"/>
                </a:solidFill>
              </a:rPr>
              <a:t>model accuracy</a:t>
            </a:r>
            <a:r>
              <a:rPr lang="en" sz="1600">
                <a:solidFill>
                  <a:schemeClr val="dk1"/>
                </a:solidFill>
              </a:rPr>
              <a:t> on </a:t>
            </a:r>
            <a:r>
              <a:rPr b="1" lang="en" sz="1600">
                <a:solidFill>
                  <a:schemeClr val="dk1"/>
                </a:solidFill>
              </a:rPr>
              <a:t>unseen data</a:t>
            </a:r>
            <a:r>
              <a:rPr lang="en" sz="1600">
                <a:solidFill>
                  <a:schemeClr val="dk1"/>
                </a:solidFill>
              </a:rPr>
              <a:t>.” - Dr. Jason Brownlee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225" name="Google Shape;225;p39"/>
          <p:cNvSpPr txBox="1"/>
          <p:nvPr/>
        </p:nvSpPr>
        <p:spPr>
          <a:xfrm>
            <a:off x="311700" y="1596150"/>
            <a:ext cx="86973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E</a:t>
            </a:r>
            <a:r>
              <a:rPr lang="en" sz="1600">
                <a:solidFill>
                  <a:schemeClr val="dk1"/>
                </a:solidFill>
              </a:rPr>
              <a:t>ssential for model building and evaluation</a:t>
            </a:r>
            <a:r>
              <a:rPr lang="en" sz="1600"/>
              <a:t> as it p</a:t>
            </a:r>
            <a:r>
              <a:rPr lang="en" sz="1600"/>
              <a:t>rovides b</a:t>
            </a:r>
            <a:r>
              <a:rPr lang="en" sz="1600"/>
              <a:t>etter representation of data such that the data can be better understood by the ML algorithms.</a:t>
            </a:r>
            <a:endParaRPr sz="1600"/>
          </a:p>
          <a:p>
            <a:pPr indent="-330200" lvl="0" marL="457200" rtl="0" algn="l">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indent="-330200" lvl="0" marL="457200" rtl="0" algn="l">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226" name="Google Shape;226;p3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7" name="Google Shape;227;p39"/>
          <p:cNvSpPr txBox="1"/>
          <p:nvPr/>
        </p:nvSpPr>
        <p:spPr>
          <a:xfrm>
            <a:off x="1629000" y="810450"/>
            <a:ext cx="60627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engineer features</a:t>
            </a:r>
            <a:endParaRPr>
              <a:solidFill>
                <a:srgbClr val="4A86E8"/>
              </a:solidFill>
            </a:endParaRPr>
          </a:p>
        </p:txBody>
      </p:sp>
      <p:sp>
        <p:nvSpPr>
          <p:cNvPr id="234" name="Google Shape;234;p40"/>
          <p:cNvSpPr txBox="1"/>
          <p:nvPr/>
        </p:nvSpPr>
        <p:spPr>
          <a:xfrm>
            <a:off x="223350" y="1547850"/>
            <a:ext cx="8697300" cy="26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b="1" lang="en" sz="1600"/>
              <a:t>Auto feature generation</a:t>
            </a:r>
            <a:r>
              <a:rPr lang="en" sz="1600"/>
              <a:t> is currently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235" name="Google Shape;235;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36" name="Google Shape;236;p40"/>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237" name="Google Shape;237;p40"/>
          <p:cNvSpPr txBox="1"/>
          <p:nvPr/>
        </p:nvSpPr>
        <p:spPr>
          <a:xfrm>
            <a:off x="3377150" y="4277325"/>
            <a:ext cx="22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238" name="Google Shape;238;p40"/>
          <p:cNvSpPr txBox="1"/>
          <p:nvPr/>
        </p:nvSpPr>
        <p:spPr>
          <a:xfrm>
            <a:off x="722800" y="717650"/>
            <a:ext cx="78480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4" name="Google Shape;244;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numeric data</a:t>
            </a:r>
            <a:endParaRPr>
              <a:solidFill>
                <a:srgbClr val="4A86E8"/>
              </a:solidFill>
            </a:endParaRPr>
          </a:p>
        </p:txBody>
      </p:sp>
      <p:sp>
        <p:nvSpPr>
          <p:cNvPr id="245" name="Google Shape;245;p41"/>
          <p:cNvSpPr txBox="1"/>
          <p:nvPr/>
        </p:nvSpPr>
        <p:spPr>
          <a:xfrm>
            <a:off x="249700" y="927850"/>
            <a:ext cx="5550600" cy="250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Raw measurement</a:t>
            </a:r>
            <a:endParaRPr b="1" sz="1300"/>
          </a:p>
          <a:p>
            <a:pPr indent="-311150" lvl="1" marL="914400" rtl="0" algn="l">
              <a:lnSpc>
                <a:spcPct val="115000"/>
              </a:lnSpc>
              <a:spcBef>
                <a:spcPts val="1000"/>
              </a:spcBef>
              <a:spcAft>
                <a:spcPts val="0"/>
              </a:spcAft>
              <a:buSzPts val="1300"/>
              <a:buChar char="○"/>
            </a:pPr>
            <a:r>
              <a:rPr lang="en" sz="1300" u="sng"/>
              <a:t>Values</a:t>
            </a:r>
            <a:r>
              <a:rPr lang="en" sz="1300"/>
              <a:t>: e.g. average, standard deviation, quartiles</a:t>
            </a:r>
            <a:endParaRPr sz="1300"/>
          </a:p>
          <a:p>
            <a:pPr indent="-311150" lvl="1" marL="914400" rtl="0" algn="l">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indent="-311150" lvl="0" marL="457200" rtl="0" algn="l">
              <a:lnSpc>
                <a:spcPct val="115000"/>
              </a:lnSpc>
              <a:spcBef>
                <a:spcPts val="1000"/>
              </a:spcBef>
              <a:spcAft>
                <a:spcPts val="0"/>
              </a:spcAft>
              <a:buSzPts val="1300"/>
              <a:buChar char="●"/>
            </a:pPr>
            <a:r>
              <a:rPr b="1" lang="en" sz="1300"/>
              <a:t>Binarization</a:t>
            </a:r>
            <a:r>
              <a:rPr lang="en" sz="1300"/>
              <a:t>: sometime, we prefer binary feature as opposed to a count base measure.</a:t>
            </a:r>
            <a:endParaRPr sz="1300"/>
          </a:p>
          <a:p>
            <a:pPr indent="-311150" lvl="0" marL="457200" rtl="0" algn="l">
              <a:lnSpc>
                <a:spcPct val="115000"/>
              </a:lnSpc>
              <a:spcBef>
                <a:spcPts val="1000"/>
              </a:spcBef>
              <a:spcAft>
                <a:spcPts val="1000"/>
              </a:spcAft>
              <a:buSzPts val="1300"/>
              <a:buChar char="●"/>
            </a:pPr>
            <a:r>
              <a:rPr b="1" lang="en" sz="1300"/>
              <a:t>Rounding</a:t>
            </a:r>
            <a:r>
              <a:rPr lang="en" sz="1300"/>
              <a:t>: </a:t>
            </a:r>
            <a:r>
              <a:rPr lang="en" sz="1300"/>
              <a:t>round off high precision percentages into numeric integers</a:t>
            </a:r>
            <a:endParaRPr sz="1300"/>
          </a:p>
        </p:txBody>
      </p:sp>
      <p:sp>
        <p:nvSpPr>
          <p:cNvPr id="246" name="Google Shape;246;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7" name="Google Shape;247;p41"/>
          <p:cNvPicPr preferRelativeResize="0"/>
          <p:nvPr/>
        </p:nvPicPr>
        <p:blipFill rotWithShape="1">
          <a:blip r:embed="rId4">
            <a:alphaModFix/>
          </a:blip>
          <a:srcRect b="44037" l="0" r="0" t="0"/>
          <a:stretch/>
        </p:blipFill>
        <p:spPr>
          <a:xfrm>
            <a:off x="5487425" y="687875"/>
            <a:ext cx="3586524" cy="2598200"/>
          </a:xfrm>
          <a:prstGeom prst="rect">
            <a:avLst/>
          </a:prstGeom>
          <a:noFill/>
          <a:ln>
            <a:noFill/>
          </a:ln>
        </p:spPr>
      </p:pic>
      <p:sp>
        <p:nvSpPr>
          <p:cNvPr id="248" name="Google Shape;248;p41"/>
          <p:cNvSpPr txBox="1"/>
          <p:nvPr/>
        </p:nvSpPr>
        <p:spPr>
          <a:xfrm>
            <a:off x="249700" y="3409200"/>
            <a:ext cx="7787700" cy="1101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 sz="1300">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b="1" lang="en" sz="1300">
                <a:solidFill>
                  <a:schemeClr val="dk1"/>
                </a:solidFill>
              </a:rPr>
              <a:t>Statistical or Mathematical Transformation</a:t>
            </a:r>
            <a:endParaRPr sz="1200"/>
          </a:p>
        </p:txBody>
      </p:sp>
      <p:sp>
        <p:nvSpPr>
          <p:cNvPr id="249" name="Google Shape;249;p41"/>
          <p:cNvSpPr txBox="1"/>
          <p:nvPr/>
        </p:nvSpPr>
        <p:spPr>
          <a:xfrm>
            <a:off x="6536850" y="312865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5" name="Google Shape;255;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Binning</a:t>
            </a:r>
            <a:endParaRPr>
              <a:solidFill>
                <a:srgbClr val="4A86E8"/>
              </a:solidFill>
            </a:endParaRPr>
          </a:p>
        </p:txBody>
      </p:sp>
      <p:sp>
        <p:nvSpPr>
          <p:cNvPr id="256" name="Google Shape;256;p42"/>
          <p:cNvSpPr txBox="1"/>
          <p:nvPr/>
        </p:nvSpPr>
        <p:spPr>
          <a:xfrm>
            <a:off x="145500" y="1488025"/>
            <a:ext cx="8853000" cy="318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indent="-323850" lvl="0" marL="457200" rtl="0" algn="l">
              <a:lnSpc>
                <a:spcPct val="115000"/>
              </a:lnSpc>
              <a:spcBef>
                <a:spcPts val="1000"/>
              </a:spcBef>
              <a:spcAft>
                <a:spcPts val="0"/>
              </a:spcAft>
              <a:buSzPts val="1500"/>
              <a:buChar char="●"/>
            </a:pPr>
            <a:r>
              <a:rPr lang="en" sz="1500"/>
              <a:t>We can group raw values into discrete numbers (bins). Each bin represents a specific degree of intensity and has a specific range of values.</a:t>
            </a:r>
            <a:endParaRPr sz="1500"/>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1000"/>
              </a:spcAft>
              <a:buClr>
                <a:schemeClr val="dk1"/>
              </a:buClr>
              <a:buSzPts val="1500"/>
              <a:buChar char="■"/>
            </a:pPr>
            <a:r>
              <a:rPr lang="en" sz="1500">
                <a:solidFill>
                  <a:schemeClr val="dk1"/>
                </a:solidFill>
              </a:rPr>
              <a:t>Use data distribution itself (Quantile) to decide the appropriate bins.</a:t>
            </a:r>
            <a:endParaRPr sz="1500"/>
          </a:p>
        </p:txBody>
      </p:sp>
      <p:sp>
        <p:nvSpPr>
          <p:cNvPr id="257" name="Google Shape;257;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8" name="Google Shape;258;p42"/>
          <p:cNvSpPr txBox="1"/>
          <p:nvPr/>
        </p:nvSpPr>
        <p:spPr>
          <a:xfrm>
            <a:off x="655025" y="655025"/>
            <a:ext cx="7728300" cy="6810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59" name="Google Shape;259;p42"/>
          <p:cNvSpPr txBox="1"/>
          <p:nvPr/>
        </p:nvSpPr>
        <p:spPr>
          <a:xfrm>
            <a:off x="2428200" y="935825"/>
            <a:ext cx="4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5" name="Google Shape;265;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Statistical or </a:t>
            </a:r>
            <a:r>
              <a:rPr lang="en">
                <a:solidFill>
                  <a:srgbClr val="4A86E8"/>
                </a:solidFill>
              </a:rPr>
              <a:t>Mathematical</a:t>
            </a:r>
            <a:r>
              <a:rPr lang="en">
                <a:solidFill>
                  <a:srgbClr val="4A86E8"/>
                </a:solidFill>
              </a:rPr>
              <a:t> Transformation</a:t>
            </a:r>
            <a:endParaRPr>
              <a:solidFill>
                <a:srgbClr val="4A86E8"/>
              </a:solidFill>
            </a:endParaRPr>
          </a:p>
        </p:txBody>
      </p:sp>
      <p:sp>
        <p:nvSpPr>
          <p:cNvPr id="266" name="Google Shape;266;p43"/>
          <p:cNvSpPr txBox="1"/>
          <p:nvPr/>
        </p:nvSpPr>
        <p:spPr>
          <a:xfrm>
            <a:off x="175250" y="638100"/>
            <a:ext cx="5246100" cy="333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a:t>
            </a:r>
            <a:r>
              <a:rPr lang="en" sz="1500">
                <a:solidFill>
                  <a:schemeClr val="dk1"/>
                </a:solidFill>
              </a:rPr>
              <a:t>elonging to the power transform family of functions: </a:t>
            </a:r>
            <a:endParaRPr sz="1500" u="sng"/>
          </a:p>
          <a:p>
            <a:pPr indent="-323850" lvl="0" marL="457200" rtl="0" algn="l">
              <a:lnSpc>
                <a:spcPct val="115000"/>
              </a:lnSpc>
              <a:spcBef>
                <a:spcPts val="0"/>
              </a:spcBef>
              <a:spcAft>
                <a:spcPts val="0"/>
              </a:spcAft>
              <a:buSzPts val="1500"/>
              <a:buChar char="●"/>
            </a:pPr>
            <a:r>
              <a:rPr lang="en" sz="1500" u="sng"/>
              <a:t>Log Transformation</a:t>
            </a:r>
            <a:r>
              <a:rPr lang="en" sz="1500"/>
              <a:t>: </a:t>
            </a:r>
            <a:r>
              <a:rPr i="1" lang="en" sz="1300">
                <a:latin typeface="Times New Roman"/>
                <a:ea typeface="Times New Roman"/>
                <a:cs typeface="Times New Roman"/>
                <a:sym typeface="Times New Roman"/>
              </a:rPr>
              <a:t>y = log</a:t>
            </a:r>
            <a:r>
              <a:rPr baseline="-25000" i="1" lang="en" sz="1300">
                <a:latin typeface="Times New Roman"/>
                <a:ea typeface="Times New Roman"/>
                <a:cs typeface="Times New Roman"/>
                <a:sym typeface="Times New Roman"/>
              </a:rPr>
              <a:t>b</a:t>
            </a:r>
            <a:r>
              <a:rPr i="1" lang="en" sz="1300">
                <a:latin typeface="Times New Roman"/>
                <a:ea typeface="Times New Roman"/>
                <a:cs typeface="Times New Roman"/>
                <a:sym typeface="Times New Roman"/>
              </a:rPr>
              <a:t>(x)</a:t>
            </a:r>
            <a:r>
              <a:rPr lang="en" sz="1500"/>
              <a:t> </a:t>
            </a:r>
            <a:endParaRPr sz="1500"/>
          </a:p>
          <a:p>
            <a:pPr indent="-323850" lvl="1" marL="914400" rtl="0" algn="l">
              <a:lnSpc>
                <a:spcPct val="115000"/>
              </a:lnSpc>
              <a:spcBef>
                <a:spcPts val="0"/>
              </a:spcBef>
              <a:spcAft>
                <a:spcPts val="0"/>
              </a:spcAft>
              <a:buSzPts val="1500"/>
              <a:buChar char="○"/>
            </a:pPr>
            <a:r>
              <a:rPr lang="en" sz="1500"/>
              <a:t>This tends to make the skewed distribution as normal-like as possible.</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u="sng"/>
              <a:t>Box-Cox Transformation</a:t>
            </a:r>
            <a:r>
              <a:rPr lang="en" sz="1500"/>
              <a:t>:</a:t>
            </a:r>
            <a:endParaRPr sz="1500"/>
          </a:p>
          <a:p>
            <a:pPr indent="0" lvl="0" marL="0" rtl="0" algn="l">
              <a:lnSpc>
                <a:spcPct val="115000"/>
              </a:lnSpc>
              <a:spcBef>
                <a:spcPts val="0"/>
              </a:spcBef>
              <a:spcAft>
                <a:spcPts val="0"/>
              </a:spcAft>
              <a:buNone/>
            </a:pPr>
            <a:r>
              <a:t/>
            </a:r>
            <a:endParaRPr sz="1500"/>
          </a:p>
          <a:p>
            <a:pPr indent="-323850" lvl="1" marL="914400" rtl="0" algn="l">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indent="-323850" lvl="1" marL="914400" rtl="0" algn="l">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67" name="Google Shape;267;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68" name="Google Shape;268;p43"/>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69" name="Google Shape;269;p43"/>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70" name="Google Shape;270;p43"/>
          <p:cNvSpPr txBox="1"/>
          <p:nvPr/>
        </p:nvSpPr>
        <p:spPr>
          <a:xfrm>
            <a:off x="5336025" y="2212325"/>
            <a:ext cx="369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https://www.medcalc.org/manual/log-transformation.php)</a:t>
            </a:r>
            <a:endParaRPr sz="900"/>
          </a:p>
        </p:txBody>
      </p:sp>
      <p:pic>
        <p:nvPicPr>
          <p:cNvPr id="271" name="Google Shape;271;p43"/>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72" name="Google Shape;272;p43"/>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73" name="Google Shape;273;p43"/>
          <p:cNvSpPr txBox="1"/>
          <p:nvPr/>
        </p:nvSpPr>
        <p:spPr>
          <a:xfrm>
            <a:off x="4316400" y="4260725"/>
            <a:ext cx="482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Nominal Features</a:t>
            </a:r>
            <a:endParaRPr>
              <a:solidFill>
                <a:srgbClr val="4A86E8"/>
              </a:solidFill>
            </a:endParaRPr>
          </a:p>
        </p:txBody>
      </p:sp>
      <p:sp>
        <p:nvSpPr>
          <p:cNvPr id="280" name="Google Shape;280;p44"/>
          <p:cNvSpPr txBox="1"/>
          <p:nvPr/>
        </p:nvSpPr>
        <p:spPr>
          <a:xfrm>
            <a:off x="167425" y="995225"/>
            <a:ext cx="5766900" cy="3081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indent="-330200" lvl="0" marL="457200" rtl="0" algn="l">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indent="-330200" lvl="0" marL="457200" rtl="0" algn="l">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indent="-330200" lvl="0" marL="457200" rtl="0" algn="l">
              <a:lnSpc>
                <a:spcPct val="115000"/>
              </a:lnSpc>
              <a:spcBef>
                <a:spcPts val="1000"/>
              </a:spcBef>
              <a:spcAft>
                <a:spcPts val="1000"/>
              </a:spcAft>
              <a:buSzPts val="1600"/>
              <a:buChar char="●"/>
            </a:pPr>
            <a:r>
              <a:rPr lang="en" sz="1600"/>
              <a:t>The </a:t>
            </a:r>
            <a:r>
              <a:rPr b="1" lang="en" sz="1600"/>
              <a:t>LabelEncoder</a:t>
            </a:r>
            <a:r>
              <a:rPr lang="en" sz="1600"/>
              <a:t> class from scikit-learn can be used to generate a mapping scheme where each nominal feature is mapped to a number.</a:t>
            </a:r>
            <a:endParaRPr sz="1600"/>
          </a:p>
        </p:txBody>
      </p:sp>
      <p:sp>
        <p:nvSpPr>
          <p:cNvPr id="281" name="Google Shape;28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82" name="Google Shape;282;p44"/>
          <p:cNvPicPr preferRelativeResize="0"/>
          <p:nvPr/>
        </p:nvPicPr>
        <p:blipFill rotWithShape="1">
          <a:blip r:embed="rId4">
            <a:alphaModFix/>
          </a:blip>
          <a:srcRect b="0" l="0" r="0" t="49897"/>
          <a:stretch/>
        </p:blipFill>
        <p:spPr>
          <a:xfrm>
            <a:off x="5707400" y="1464175"/>
            <a:ext cx="3316798" cy="2151175"/>
          </a:xfrm>
          <a:prstGeom prst="rect">
            <a:avLst/>
          </a:prstGeom>
          <a:noFill/>
          <a:ln>
            <a:noFill/>
          </a:ln>
        </p:spPr>
      </p:pic>
      <p:cxnSp>
        <p:nvCxnSpPr>
          <p:cNvPr id="283" name="Google Shape;283;p44"/>
          <p:cNvCxnSpPr/>
          <p:nvPr/>
        </p:nvCxnSpPr>
        <p:spPr>
          <a:xfrm>
            <a:off x="7370856" y="2461575"/>
            <a:ext cx="0" cy="238200"/>
          </a:xfrm>
          <a:prstGeom prst="straightConnector1">
            <a:avLst/>
          </a:prstGeom>
          <a:noFill/>
          <a:ln cap="flat" cmpd="sng" w="28575">
            <a:solidFill>
              <a:srgbClr val="FF9900"/>
            </a:solidFill>
            <a:prstDash val="solid"/>
            <a:round/>
            <a:headEnd len="med" w="med" type="none"/>
            <a:tailEnd len="med" w="med" type="none"/>
          </a:ln>
        </p:spPr>
      </p:cxnSp>
      <p:cxnSp>
        <p:nvCxnSpPr>
          <p:cNvPr id="284" name="Google Shape;284;p44"/>
          <p:cNvCxnSpPr/>
          <p:nvPr/>
        </p:nvCxnSpPr>
        <p:spPr>
          <a:xfrm>
            <a:off x="6790350" y="2677525"/>
            <a:ext cx="580500" cy="0"/>
          </a:xfrm>
          <a:prstGeom prst="straightConnector1">
            <a:avLst/>
          </a:prstGeom>
          <a:noFill/>
          <a:ln cap="flat" cmpd="sng" w="28575">
            <a:solidFill>
              <a:srgbClr val="FF9900"/>
            </a:solidFill>
            <a:prstDash val="solid"/>
            <a:round/>
            <a:headEnd len="med" w="med" type="none"/>
            <a:tailEnd len="med" w="med" type="none"/>
          </a:ln>
        </p:spPr>
      </p:cxnSp>
      <p:sp>
        <p:nvSpPr>
          <p:cNvPr id="285" name="Google Shape;285;p44"/>
          <p:cNvSpPr/>
          <p:nvPr/>
        </p:nvSpPr>
        <p:spPr>
          <a:xfrm>
            <a:off x="6565075"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86" name="Google Shape;286;p44"/>
          <p:cNvSpPr txBox="1"/>
          <p:nvPr/>
        </p:nvSpPr>
        <p:spPr>
          <a:xfrm>
            <a:off x="6499975"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Nominal</a:t>
            </a:r>
            <a:endParaRPr sz="800"/>
          </a:p>
        </p:txBody>
      </p:sp>
      <p:cxnSp>
        <p:nvCxnSpPr>
          <p:cNvPr id="287" name="Google Shape;287;p44"/>
          <p:cNvCxnSpPr/>
          <p:nvPr/>
        </p:nvCxnSpPr>
        <p:spPr>
          <a:xfrm>
            <a:off x="6788431" y="2677525"/>
            <a:ext cx="0" cy="238200"/>
          </a:xfrm>
          <a:prstGeom prst="straightConnector1">
            <a:avLst/>
          </a:prstGeom>
          <a:noFill/>
          <a:ln cap="flat" cmpd="sng" w="28575">
            <a:solidFill>
              <a:srgbClr val="FF9900"/>
            </a:solidFill>
            <a:prstDash val="solid"/>
            <a:round/>
            <a:headEnd len="med" w="med" type="none"/>
            <a:tailEnd len="med" w="med" type="none"/>
          </a:ln>
        </p:spPr>
      </p:cxnSp>
      <p:sp>
        <p:nvSpPr>
          <p:cNvPr id="288" name="Google Shape;288;p44"/>
          <p:cNvSpPr txBox="1"/>
          <p:nvPr/>
        </p:nvSpPr>
        <p:spPr>
          <a:xfrm>
            <a:off x="6499975" y="353568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Ordinal Features</a:t>
            </a:r>
            <a:endParaRPr>
              <a:solidFill>
                <a:srgbClr val="4A86E8"/>
              </a:solidFill>
            </a:endParaRPr>
          </a:p>
        </p:txBody>
      </p:sp>
      <p:sp>
        <p:nvSpPr>
          <p:cNvPr id="295" name="Google Shape;295;p45"/>
          <p:cNvSpPr txBox="1"/>
          <p:nvPr/>
        </p:nvSpPr>
        <p:spPr>
          <a:xfrm>
            <a:off x="152550" y="1095775"/>
            <a:ext cx="564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indent="-330200" lvl="0" marL="457200" rtl="0" algn="l">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indent="-330200" lvl="0" marL="457200" rtl="0" algn="l">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b="1" lang="en" sz="1600"/>
              <a:t>map</a:t>
            </a:r>
            <a:r>
              <a:rPr lang="en" sz="1600"/>
              <a:t>(...) function from pandas to transform the ordinal feature.</a:t>
            </a:r>
            <a:endParaRPr sz="1600"/>
          </a:p>
        </p:txBody>
      </p:sp>
      <p:sp>
        <p:nvSpPr>
          <p:cNvPr id="296" name="Google Shape;296;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97" name="Google Shape;297;p45"/>
          <p:cNvPicPr preferRelativeResize="0"/>
          <p:nvPr/>
        </p:nvPicPr>
        <p:blipFill rotWithShape="1">
          <a:blip r:embed="rId4">
            <a:alphaModFix/>
          </a:blip>
          <a:srcRect b="0" l="0" r="0" t="49897"/>
          <a:stretch/>
        </p:blipFill>
        <p:spPr>
          <a:xfrm>
            <a:off x="5707400" y="1456731"/>
            <a:ext cx="3316798" cy="2151175"/>
          </a:xfrm>
          <a:prstGeom prst="rect">
            <a:avLst/>
          </a:prstGeom>
          <a:noFill/>
          <a:ln>
            <a:noFill/>
          </a:ln>
        </p:spPr>
      </p:pic>
      <p:cxnSp>
        <p:nvCxnSpPr>
          <p:cNvPr id="298" name="Google Shape;298;p45"/>
          <p:cNvCxnSpPr/>
          <p:nvPr/>
        </p:nvCxnSpPr>
        <p:spPr>
          <a:xfrm>
            <a:off x="7370856" y="2461575"/>
            <a:ext cx="7500" cy="208500"/>
          </a:xfrm>
          <a:prstGeom prst="straightConnector1">
            <a:avLst/>
          </a:prstGeom>
          <a:noFill/>
          <a:ln cap="flat" cmpd="sng" w="28575">
            <a:solidFill>
              <a:srgbClr val="FF9900"/>
            </a:solidFill>
            <a:prstDash val="solid"/>
            <a:round/>
            <a:headEnd len="med" w="med" type="none"/>
            <a:tailEnd len="med" w="med" type="none"/>
          </a:ln>
        </p:spPr>
      </p:cxnSp>
      <p:cxnSp>
        <p:nvCxnSpPr>
          <p:cNvPr id="299" name="Google Shape;299;p45"/>
          <p:cNvCxnSpPr/>
          <p:nvPr/>
        </p:nvCxnSpPr>
        <p:spPr>
          <a:xfrm>
            <a:off x="7378350" y="2670081"/>
            <a:ext cx="580500" cy="0"/>
          </a:xfrm>
          <a:prstGeom prst="straightConnector1">
            <a:avLst/>
          </a:prstGeom>
          <a:noFill/>
          <a:ln cap="flat" cmpd="sng" w="28575">
            <a:solidFill>
              <a:srgbClr val="FF9900"/>
            </a:solidFill>
            <a:prstDash val="solid"/>
            <a:round/>
            <a:headEnd len="med" w="med" type="none"/>
            <a:tailEnd len="med" w="med" type="none"/>
          </a:ln>
        </p:spPr>
      </p:cxnSp>
      <p:cxnSp>
        <p:nvCxnSpPr>
          <p:cNvPr id="300" name="Google Shape;300;p45"/>
          <p:cNvCxnSpPr>
            <a:endCxn id="301" idx="0"/>
          </p:cNvCxnSpPr>
          <p:nvPr/>
        </p:nvCxnSpPr>
        <p:spPr>
          <a:xfrm>
            <a:off x="7955100" y="2654952"/>
            <a:ext cx="0" cy="285000"/>
          </a:xfrm>
          <a:prstGeom prst="straightConnector1">
            <a:avLst/>
          </a:prstGeom>
          <a:noFill/>
          <a:ln cap="flat" cmpd="sng" w="28575">
            <a:solidFill>
              <a:srgbClr val="FF9900"/>
            </a:solidFill>
            <a:prstDash val="solid"/>
            <a:round/>
            <a:headEnd len="med" w="med" type="none"/>
            <a:tailEnd len="med" w="med" type="none"/>
          </a:ln>
        </p:spPr>
      </p:cxnSp>
      <p:sp>
        <p:nvSpPr>
          <p:cNvPr id="301" name="Google Shape;301;p45"/>
          <p:cNvSpPr/>
          <p:nvPr/>
        </p:nvSpPr>
        <p:spPr>
          <a:xfrm>
            <a:off x="7731750"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302" name="Google Shape;302;p45"/>
          <p:cNvSpPr txBox="1"/>
          <p:nvPr/>
        </p:nvSpPr>
        <p:spPr>
          <a:xfrm>
            <a:off x="7690950"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Ordinal</a:t>
            </a:r>
            <a:endParaRPr sz="800"/>
          </a:p>
        </p:txBody>
      </p:sp>
      <p:sp>
        <p:nvSpPr>
          <p:cNvPr id="303" name="Google Shape;303;p45"/>
          <p:cNvSpPr txBox="1"/>
          <p:nvPr/>
        </p:nvSpPr>
        <p:spPr>
          <a:xfrm>
            <a:off x="6487100" y="352083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310" name="Google Shape;310;p46"/>
          <p:cNvSpPr txBox="1"/>
          <p:nvPr/>
        </p:nvSpPr>
        <p:spPr>
          <a:xfrm>
            <a:off x="227400" y="1190750"/>
            <a:ext cx="79101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311" name="Google Shape;311;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Methods for </a:t>
            </a:r>
            <a:r>
              <a:rPr lang="en">
                <a:solidFill>
                  <a:srgbClr val="4A86E8"/>
                </a:solidFill>
              </a:rPr>
              <a:t>Encoding Categorical Features</a:t>
            </a:r>
            <a:endParaRPr>
              <a:solidFill>
                <a:srgbClr val="4A86E8"/>
              </a:solidFill>
            </a:endParaRPr>
          </a:p>
        </p:txBody>
      </p:sp>
      <p:sp>
        <p:nvSpPr>
          <p:cNvPr id="318" name="Google Shape;318;p47"/>
          <p:cNvSpPr txBox="1"/>
          <p:nvPr/>
        </p:nvSpPr>
        <p:spPr>
          <a:xfrm>
            <a:off x="145500" y="572925"/>
            <a:ext cx="88836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One Hot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indent="-311150" lvl="0" marL="457200" rtl="0" algn="l">
              <a:lnSpc>
                <a:spcPct val="115000"/>
              </a:lnSpc>
              <a:spcBef>
                <a:spcPts val="0"/>
              </a:spcBef>
              <a:spcAft>
                <a:spcPts val="0"/>
              </a:spcAft>
              <a:buSzPts val="1300"/>
              <a:buChar char="●"/>
            </a:pPr>
            <a:r>
              <a:rPr b="1" lang="en" sz="1300"/>
              <a:t>Dummy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indent="-311150" lvl="0" marL="457200" rtl="0" algn="l">
              <a:lnSpc>
                <a:spcPct val="115000"/>
              </a:lnSpc>
              <a:spcBef>
                <a:spcPts val="0"/>
              </a:spcBef>
              <a:spcAft>
                <a:spcPts val="0"/>
              </a:spcAft>
              <a:buSzPts val="1300"/>
              <a:buChar char="●"/>
            </a:pPr>
            <a:r>
              <a:rPr b="1" lang="en" sz="1300"/>
              <a:t>Bin-Counting</a:t>
            </a:r>
            <a:endParaRPr b="1" sz="1300"/>
          </a:p>
          <a:p>
            <a:pPr indent="-311150" lvl="1" marL="914400" rtl="0" algn="l">
              <a:lnSpc>
                <a:spcPct val="115000"/>
              </a:lnSpc>
              <a:spcBef>
                <a:spcPts val="0"/>
              </a:spcBef>
              <a:spcAft>
                <a:spcPts val="0"/>
              </a:spcAft>
              <a:buSzPts val="1300"/>
              <a:buChar char="○"/>
            </a:pPr>
            <a:r>
              <a:rPr lang="en" sz="1300"/>
              <a:t>Useful for dealing with categorical variables with many categories. </a:t>
            </a:r>
            <a:endParaRPr sz="1300"/>
          </a:p>
          <a:p>
            <a:pPr indent="-311150" lvl="1" marL="914400" rtl="0" algn="l">
              <a:lnSpc>
                <a:spcPct val="115000"/>
              </a:lnSpc>
              <a:spcBef>
                <a:spcPts val="0"/>
              </a:spcBef>
              <a:spcAft>
                <a:spcPts val="0"/>
              </a:spcAft>
              <a:buSzPts val="1300"/>
              <a:buChar char="○"/>
            </a:pPr>
            <a:r>
              <a:rPr lang="en" sz="1300"/>
              <a:t>It </a:t>
            </a:r>
            <a:r>
              <a:rPr lang="en" sz="1300"/>
              <a:t>converts a categorical variable into statistics about the value. </a:t>
            </a:r>
            <a:endParaRPr sz="1300"/>
          </a:p>
          <a:p>
            <a:pPr indent="-311150" lvl="1" marL="914400" rtl="0" algn="l">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indent="-311150" lvl="0" marL="457200" rtl="0" algn="l">
              <a:lnSpc>
                <a:spcPct val="115000"/>
              </a:lnSpc>
              <a:spcBef>
                <a:spcPts val="0"/>
              </a:spcBef>
              <a:spcAft>
                <a:spcPts val="0"/>
              </a:spcAft>
              <a:buSzPts val="1300"/>
              <a:buChar char="●"/>
            </a:pPr>
            <a:r>
              <a:rPr b="1" lang="en" sz="1300"/>
              <a:t>Feature Hashing</a:t>
            </a:r>
            <a:endParaRPr b="1" sz="1300"/>
          </a:p>
          <a:p>
            <a:pPr indent="-311150" lvl="1" marL="914400" rtl="0" algn="l">
              <a:lnSpc>
                <a:spcPct val="115000"/>
              </a:lnSpc>
              <a:spcBef>
                <a:spcPts val="0"/>
              </a:spcBef>
              <a:spcAft>
                <a:spcPts val="0"/>
              </a:spcAft>
              <a:buSzPts val="1300"/>
              <a:buChar char="○"/>
            </a:pPr>
            <a:r>
              <a:rPr lang="en" sz="1300"/>
              <a:t>Another useful feature engineering scheme for dealing with large scale categorical features. </a:t>
            </a:r>
            <a:endParaRPr sz="1300"/>
          </a:p>
          <a:p>
            <a:pPr indent="-311150" lvl="1" marL="914400" rtl="0" algn="l">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319" name="Google Shape;319;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text data</a:t>
            </a:r>
            <a:endParaRPr>
              <a:solidFill>
                <a:srgbClr val="4A86E8"/>
              </a:solidFill>
            </a:endParaRPr>
          </a:p>
        </p:txBody>
      </p:sp>
      <p:sp>
        <p:nvSpPr>
          <p:cNvPr id="326" name="Google Shape;326;p48"/>
          <p:cNvSpPr txBox="1"/>
          <p:nvPr/>
        </p:nvSpPr>
        <p:spPr>
          <a:xfrm>
            <a:off x="291000" y="985200"/>
            <a:ext cx="8520600" cy="333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The challenges</a:t>
            </a:r>
            <a:endParaRPr b="1" sz="1600"/>
          </a:p>
          <a:p>
            <a:pPr indent="-330200" lvl="1" marL="914400" rtl="0" algn="l">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indent="-330200" lvl="1" marL="914400" rtl="0" algn="l">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indent="-330200" lvl="0" marL="457200" rtl="0" algn="l">
              <a:lnSpc>
                <a:spcPct val="115000"/>
              </a:lnSpc>
              <a:spcBef>
                <a:spcPts val="1000"/>
              </a:spcBef>
              <a:spcAft>
                <a:spcPts val="0"/>
              </a:spcAft>
              <a:buSzPts val="1600"/>
              <a:buChar char="●"/>
            </a:pPr>
            <a:r>
              <a:rPr b="1" lang="en" sz="1600"/>
              <a:t>Two aspects to execute feature engineering on text data</a:t>
            </a:r>
            <a:endParaRPr b="1" sz="1600"/>
          </a:p>
          <a:p>
            <a:pPr indent="-330200" lvl="1" marL="914400" rtl="0" algn="l">
              <a:lnSpc>
                <a:spcPct val="115000"/>
              </a:lnSpc>
              <a:spcBef>
                <a:spcPts val="1000"/>
              </a:spcBef>
              <a:spcAft>
                <a:spcPts val="0"/>
              </a:spcAft>
              <a:buSzPts val="1600"/>
              <a:buChar char="○"/>
            </a:pPr>
            <a:r>
              <a:rPr lang="en" sz="1600"/>
              <a:t>Pre-processing and normalizing text</a:t>
            </a:r>
            <a:endParaRPr sz="1600"/>
          </a:p>
          <a:p>
            <a:pPr indent="-330200" lvl="1" marL="914400" rtl="0" algn="l">
              <a:lnSpc>
                <a:spcPct val="115000"/>
              </a:lnSpc>
              <a:spcBef>
                <a:spcPts val="1000"/>
              </a:spcBef>
              <a:spcAft>
                <a:spcPts val="1000"/>
              </a:spcAft>
              <a:buSzPts val="1600"/>
              <a:buChar char="○"/>
            </a:pPr>
            <a:r>
              <a:rPr lang="en" sz="1600"/>
              <a:t>Feature extraction and engineering</a:t>
            </a:r>
            <a:endParaRPr sz="1600"/>
          </a:p>
        </p:txBody>
      </p:sp>
      <p:sp>
        <p:nvSpPr>
          <p:cNvPr id="327" name="Google Shape;327;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3" name="Google Shape;333;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334" name="Google Shape;334;p49"/>
          <p:cNvSpPr txBox="1"/>
          <p:nvPr/>
        </p:nvSpPr>
        <p:spPr>
          <a:xfrm>
            <a:off x="145500" y="597600"/>
            <a:ext cx="8796000" cy="409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endParaRPr b="1" sz="1500"/>
          </a:p>
          <a:p>
            <a:pPr indent="-323850" lvl="1" marL="914400" rtl="0" algn="l">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1000"/>
              </a:spcBef>
              <a:spcAft>
                <a:spcPts val="0"/>
              </a:spcAft>
              <a:buSzPts val="1500"/>
              <a:buChar char="●"/>
            </a:pPr>
            <a:r>
              <a:rPr b="1" lang="en" sz="1500"/>
              <a:t>Bag of Words Model</a:t>
            </a:r>
            <a:endParaRPr sz="1500"/>
          </a:p>
          <a:p>
            <a:pPr indent="-323850" lvl="1" marL="914400" rtl="0" algn="l">
              <a:lnSpc>
                <a:spcPct val="115000"/>
              </a:lnSpc>
              <a:spcBef>
                <a:spcPts val="1000"/>
              </a:spcBef>
              <a:spcAft>
                <a:spcPts val="0"/>
              </a:spcAft>
              <a:buSzPts val="1500"/>
              <a:buChar char="○"/>
            </a:pPr>
            <a:r>
              <a:rPr lang="en" sz="1500"/>
              <a:t>Simple and effective scheme of vectorizing features from unstructured text.</a:t>
            </a:r>
            <a:endParaRPr sz="1500"/>
          </a:p>
          <a:p>
            <a:pPr indent="-323850" lvl="0" marL="457200" rtl="0" algn="l">
              <a:lnSpc>
                <a:spcPct val="115000"/>
              </a:lnSpc>
              <a:spcBef>
                <a:spcPts val="1000"/>
              </a:spcBef>
              <a:spcAft>
                <a:spcPts val="0"/>
              </a:spcAft>
              <a:buSzPts val="1500"/>
              <a:buChar char="●"/>
            </a:pPr>
            <a:r>
              <a:rPr b="1" lang="en" sz="1500"/>
              <a:t>Bag of N-Grams Model</a:t>
            </a:r>
            <a:endParaRPr sz="1500"/>
          </a:p>
          <a:p>
            <a:pPr indent="-323850" lvl="1" marL="914400" rtl="0" algn="l">
              <a:lnSpc>
                <a:spcPct val="115000"/>
              </a:lnSpc>
              <a:spcBef>
                <a:spcPts val="1000"/>
              </a:spcBef>
              <a:spcAft>
                <a:spcPts val="0"/>
              </a:spcAft>
              <a:buSzPts val="1500"/>
              <a:buChar char="○"/>
            </a:pPr>
            <a:r>
              <a:rPr lang="en" sz="1500"/>
              <a:t>H</a:t>
            </a:r>
            <a:r>
              <a:rPr lang="en" sz="1500"/>
              <a:t>elp us take into account phrases or collection of words which occur in a sequence</a:t>
            </a:r>
            <a:endParaRPr sz="1500"/>
          </a:p>
          <a:p>
            <a:pPr indent="-323850" lvl="0" marL="457200" rtl="0" algn="l">
              <a:lnSpc>
                <a:spcPct val="115000"/>
              </a:lnSpc>
              <a:spcBef>
                <a:spcPts val="1000"/>
              </a:spcBef>
              <a:spcAft>
                <a:spcPts val="0"/>
              </a:spcAft>
              <a:buSzPts val="1500"/>
              <a:buChar char="●"/>
            </a:pPr>
            <a:r>
              <a:rPr b="1" lang="en" sz="1500"/>
              <a:t>TF-IDF Model</a:t>
            </a:r>
            <a:endParaRPr sz="1500"/>
          </a:p>
          <a:p>
            <a:pPr indent="-323850" lvl="1" marL="914400" rtl="0" algn="l">
              <a:lnSpc>
                <a:spcPct val="115000"/>
              </a:lnSpc>
              <a:spcBef>
                <a:spcPts val="1000"/>
              </a:spcBef>
              <a:spcAft>
                <a:spcPts val="0"/>
              </a:spcAft>
              <a:buSzPts val="1500"/>
              <a:buChar char="○"/>
            </a:pPr>
            <a:r>
              <a:rPr lang="en" sz="1500"/>
              <a:t>S</a:t>
            </a:r>
            <a:r>
              <a:rPr lang="en" sz="1500"/>
              <a:t>ome terms may occur frequently across all documents. </a:t>
            </a:r>
            <a:endParaRPr sz="1500"/>
          </a:p>
          <a:p>
            <a:pPr indent="-323850" lvl="1" marL="914400" rtl="0" algn="l">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335" name="Google Shape;335;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1" name="Google Shape;341;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Document Similarity</a:t>
            </a:r>
            <a:endParaRPr>
              <a:solidFill>
                <a:srgbClr val="4A86E8"/>
              </a:solidFill>
            </a:endParaRPr>
          </a:p>
        </p:txBody>
      </p:sp>
      <p:sp>
        <p:nvSpPr>
          <p:cNvPr id="342" name="Google Shape;342;p50"/>
          <p:cNvSpPr txBox="1"/>
          <p:nvPr/>
        </p:nvSpPr>
        <p:spPr>
          <a:xfrm>
            <a:off x="145500" y="597600"/>
            <a:ext cx="8853000" cy="330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a:t>
            </a:r>
            <a:r>
              <a:rPr lang="en" sz="1500"/>
              <a:t>seful in domains like search engines, document clustering, and information retrieval.</a:t>
            </a:r>
            <a:endParaRPr sz="1500"/>
          </a:p>
          <a:p>
            <a:pPr indent="-323850" lvl="0" marL="457200" rtl="0" algn="l">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b="1" lang="en" sz="1500"/>
              <a:t>bag of words</a:t>
            </a:r>
            <a:r>
              <a:rPr lang="en" sz="1500"/>
              <a:t> or </a:t>
            </a:r>
            <a:r>
              <a:rPr b="1" lang="en" sz="1500"/>
              <a:t>tf-idf</a:t>
            </a:r>
            <a:r>
              <a:rPr lang="en" sz="1500"/>
              <a:t>.</a:t>
            </a:r>
            <a:endParaRPr sz="1500"/>
          </a:p>
          <a:p>
            <a:pPr indent="-323850" lvl="0" marL="457200" rtl="0" algn="l">
              <a:lnSpc>
                <a:spcPct val="115000"/>
              </a:lnSpc>
              <a:spcBef>
                <a:spcPts val="1000"/>
              </a:spcBef>
              <a:spcAft>
                <a:spcPts val="0"/>
              </a:spcAft>
              <a:buSzPts val="1500"/>
              <a:buChar char="●"/>
            </a:pPr>
            <a:r>
              <a:rPr lang="en" sz="1500"/>
              <a:t>Example similarity and distance metrics: </a:t>
            </a:r>
            <a:endParaRPr sz="1500"/>
          </a:p>
          <a:p>
            <a:pPr indent="-323850" lvl="1" marL="914400" rtl="0" algn="l">
              <a:lnSpc>
                <a:spcPct val="115000"/>
              </a:lnSpc>
              <a:spcBef>
                <a:spcPts val="1000"/>
              </a:spcBef>
              <a:spcAft>
                <a:spcPts val="0"/>
              </a:spcAft>
              <a:buSzPts val="1500"/>
              <a:buChar char="○"/>
            </a:pPr>
            <a:r>
              <a:rPr lang="en" sz="1500"/>
              <a:t>cosine distance/similarity</a:t>
            </a:r>
            <a:endParaRPr sz="1500"/>
          </a:p>
          <a:p>
            <a:pPr indent="-323850" lvl="1" marL="914400" rtl="0" algn="l">
              <a:lnSpc>
                <a:spcPct val="115000"/>
              </a:lnSpc>
              <a:spcBef>
                <a:spcPts val="1000"/>
              </a:spcBef>
              <a:spcAft>
                <a:spcPts val="0"/>
              </a:spcAft>
              <a:buSzPts val="1500"/>
              <a:buChar char="○"/>
            </a:pPr>
            <a:r>
              <a:rPr lang="en" sz="1500"/>
              <a:t>BM25 distance</a:t>
            </a:r>
            <a:endParaRPr sz="1500"/>
          </a:p>
          <a:p>
            <a:pPr indent="-323850" lvl="1" marL="914400" rtl="0" algn="l">
              <a:lnSpc>
                <a:spcPct val="115000"/>
              </a:lnSpc>
              <a:spcBef>
                <a:spcPts val="1000"/>
              </a:spcBef>
              <a:spcAft>
                <a:spcPts val="0"/>
              </a:spcAft>
              <a:buSzPts val="1500"/>
              <a:buChar char="○"/>
            </a:pPr>
            <a:r>
              <a:rPr lang="en" sz="1500"/>
              <a:t>Hellinger-Bhattacharya distance</a:t>
            </a:r>
            <a:endParaRPr sz="1500"/>
          </a:p>
          <a:p>
            <a:pPr indent="-323850" lvl="1" marL="914400" rtl="0" algn="l">
              <a:lnSpc>
                <a:spcPct val="115000"/>
              </a:lnSpc>
              <a:spcBef>
                <a:spcPts val="1000"/>
              </a:spcBef>
              <a:spcAft>
                <a:spcPts val="1000"/>
              </a:spcAft>
              <a:buSzPts val="1500"/>
              <a:buChar char="○"/>
            </a:pPr>
            <a:r>
              <a:rPr lang="en" sz="1500"/>
              <a:t>jaccard distance</a:t>
            </a:r>
            <a:endParaRPr sz="1500"/>
          </a:p>
        </p:txBody>
      </p:sp>
      <p:sp>
        <p:nvSpPr>
          <p:cNvPr id="343" name="Google Shape;343;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4" name="Google Shape;344;p50"/>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45" name="Google Shape;345;p50"/>
          <p:cNvSpPr txBox="1"/>
          <p:nvPr/>
        </p:nvSpPr>
        <p:spPr>
          <a:xfrm>
            <a:off x="6115500" y="4310100"/>
            <a:ext cx="30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Topic Modeling</a:t>
            </a:r>
            <a:endParaRPr>
              <a:solidFill>
                <a:srgbClr val="4A86E8"/>
              </a:solidFill>
            </a:endParaRPr>
          </a:p>
        </p:txBody>
      </p:sp>
      <p:sp>
        <p:nvSpPr>
          <p:cNvPr id="352" name="Google Shape;352;p51"/>
          <p:cNvSpPr txBox="1"/>
          <p:nvPr/>
        </p:nvSpPr>
        <p:spPr>
          <a:xfrm>
            <a:off x="145500" y="597600"/>
            <a:ext cx="8853000" cy="3413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indent="-323850" lvl="0" marL="457200" rtl="0" algn="l">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indent="-323850" lvl="0" marL="457200" rtl="0" algn="l">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indent="-323850" lvl="0" marL="457200" rtl="0" algn="l">
              <a:lnSpc>
                <a:spcPct val="115000"/>
              </a:lnSpc>
              <a:spcBef>
                <a:spcPts val="1000"/>
              </a:spcBef>
              <a:spcAft>
                <a:spcPts val="0"/>
              </a:spcAft>
              <a:buSzPts val="1500"/>
              <a:buChar char="●"/>
            </a:pPr>
            <a:r>
              <a:rPr lang="en" sz="1500"/>
              <a:t>Topic modeling techniques:</a:t>
            </a:r>
            <a:endParaRPr sz="1500"/>
          </a:p>
          <a:p>
            <a:pPr indent="-317500" lvl="1" marL="914400" rtl="0" algn="l">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indent="-317500" lvl="1" marL="914400" rtl="0" algn="l">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53" name="Google Shape;35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temporal data</a:t>
            </a:r>
            <a:endParaRPr>
              <a:solidFill>
                <a:srgbClr val="4A86E8"/>
              </a:solidFill>
            </a:endParaRPr>
          </a:p>
        </p:txBody>
      </p:sp>
      <p:sp>
        <p:nvSpPr>
          <p:cNvPr id="360" name="Google Shape;360;p52"/>
          <p:cNvSpPr txBox="1"/>
          <p:nvPr/>
        </p:nvSpPr>
        <p:spPr>
          <a:xfrm>
            <a:off x="178200" y="1045175"/>
            <a:ext cx="88530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where most attributes are time based and changed over time</a:t>
            </a:r>
            <a:endParaRPr sz="1600"/>
          </a:p>
          <a:p>
            <a:pPr indent="-330200" lvl="0" marL="457200" rtl="0" algn="l">
              <a:lnSpc>
                <a:spcPct val="115000"/>
              </a:lnSpc>
              <a:spcBef>
                <a:spcPts val="1000"/>
              </a:spcBef>
              <a:spcAft>
                <a:spcPts val="0"/>
              </a:spcAft>
              <a:buSzPts val="1600"/>
              <a:buChar char="●"/>
            </a:pPr>
            <a:r>
              <a:rPr b="1" lang="en" sz="1600"/>
              <a:t>Date-Based Features</a:t>
            </a:r>
            <a:r>
              <a:rPr lang="en" sz="1600"/>
              <a:t>: </a:t>
            </a:r>
            <a:endParaRPr sz="1600"/>
          </a:p>
          <a:p>
            <a:pPr indent="-501650" lvl="1" marL="914400" rtl="0" algn="l">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1000"/>
              </a:spcBef>
              <a:spcAft>
                <a:spcPts val="0"/>
              </a:spcAft>
              <a:buSzPts val="1600"/>
              <a:buChar char="●"/>
            </a:pPr>
            <a:r>
              <a:rPr b="1" lang="en" sz="1600"/>
              <a:t>Time-Based Features</a:t>
            </a:r>
            <a:r>
              <a:rPr lang="en" sz="1600"/>
              <a:t>: </a:t>
            </a:r>
            <a:endParaRPr sz="1600"/>
          </a:p>
          <a:p>
            <a:pPr indent="-501650" lvl="1" marL="914400" rtl="0" algn="l">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61" name="Google Shape;361;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7" name="Google Shape;367;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Image data</a:t>
            </a:r>
            <a:endParaRPr>
              <a:solidFill>
                <a:srgbClr val="4A86E8"/>
              </a:solidFill>
            </a:endParaRPr>
          </a:p>
        </p:txBody>
      </p:sp>
      <p:sp>
        <p:nvSpPr>
          <p:cNvPr id="368" name="Google Shape;368;p53"/>
          <p:cNvSpPr txBox="1"/>
          <p:nvPr/>
        </p:nvSpPr>
        <p:spPr>
          <a:xfrm>
            <a:off x="548700" y="717650"/>
            <a:ext cx="80601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It is not possible to directly use images for training models. </a:t>
            </a:r>
            <a:endParaRPr sz="1300"/>
          </a:p>
          <a:p>
            <a:pPr indent="-311150" lvl="0" marL="457200" rtl="0" algn="l">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indent="-311150" lvl="0" marL="457200" rtl="0" algn="l">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indent="-311150" lvl="1" marL="914400" rtl="0" algn="l">
              <a:lnSpc>
                <a:spcPct val="115000"/>
              </a:lnSpc>
              <a:spcBef>
                <a:spcPts val="0"/>
              </a:spcBef>
              <a:spcAft>
                <a:spcPts val="0"/>
              </a:spcAft>
              <a:buSzPts val="1300"/>
              <a:buChar char="○"/>
            </a:pPr>
            <a:r>
              <a:rPr lang="en" sz="1300"/>
              <a:t>Image Metadata Features (EXIF)</a:t>
            </a:r>
            <a:endParaRPr sz="1300"/>
          </a:p>
          <a:p>
            <a:pPr indent="-311150" lvl="1" marL="914400" rtl="0" algn="l">
              <a:lnSpc>
                <a:spcPct val="115000"/>
              </a:lnSpc>
              <a:spcBef>
                <a:spcPts val="0"/>
              </a:spcBef>
              <a:spcAft>
                <a:spcPts val="0"/>
              </a:spcAft>
              <a:buSzPts val="1300"/>
              <a:buChar char="○"/>
            </a:pPr>
            <a:r>
              <a:rPr lang="en" sz="1300"/>
              <a:t>Raw Image and Channel Pixels</a:t>
            </a:r>
            <a:endParaRPr sz="1300"/>
          </a:p>
          <a:p>
            <a:pPr indent="-311150" lvl="1" marL="914400" rtl="0" algn="l">
              <a:lnSpc>
                <a:spcPct val="115000"/>
              </a:lnSpc>
              <a:spcBef>
                <a:spcPts val="0"/>
              </a:spcBef>
              <a:spcAft>
                <a:spcPts val="0"/>
              </a:spcAft>
              <a:buSzPts val="1300"/>
              <a:buChar char="○"/>
            </a:pPr>
            <a:r>
              <a:rPr lang="en" sz="1300"/>
              <a:t>Grayscale Image Pixels</a:t>
            </a:r>
            <a:endParaRPr sz="1300"/>
          </a:p>
          <a:p>
            <a:pPr indent="-311150" lvl="1" marL="914400" rtl="0" algn="l">
              <a:lnSpc>
                <a:spcPct val="115000"/>
              </a:lnSpc>
              <a:spcBef>
                <a:spcPts val="0"/>
              </a:spcBef>
              <a:spcAft>
                <a:spcPts val="0"/>
              </a:spcAft>
              <a:buSzPts val="1300"/>
              <a:buChar char="○"/>
            </a:pPr>
            <a:r>
              <a:rPr lang="en" sz="1300"/>
              <a:t>Binning Image Intensity Distribution</a:t>
            </a:r>
            <a:endParaRPr sz="1300"/>
          </a:p>
          <a:p>
            <a:pPr indent="-311150" lvl="1" marL="914400" rtl="0" algn="l">
              <a:lnSpc>
                <a:spcPct val="115000"/>
              </a:lnSpc>
              <a:spcBef>
                <a:spcPts val="0"/>
              </a:spcBef>
              <a:spcAft>
                <a:spcPts val="0"/>
              </a:spcAft>
              <a:buSzPts val="1300"/>
              <a:buChar char="○"/>
            </a:pPr>
            <a:r>
              <a:rPr lang="en" sz="1300"/>
              <a:t>Image Aggregation Statistics</a:t>
            </a:r>
            <a:endParaRPr sz="1300"/>
          </a:p>
          <a:p>
            <a:pPr indent="-311150" lvl="1" marL="914400" rtl="0" algn="l">
              <a:lnSpc>
                <a:spcPct val="115000"/>
              </a:lnSpc>
              <a:spcBef>
                <a:spcPts val="0"/>
              </a:spcBef>
              <a:spcAft>
                <a:spcPts val="0"/>
              </a:spcAft>
              <a:buSzPts val="1300"/>
              <a:buChar char="○"/>
            </a:pPr>
            <a:r>
              <a:rPr lang="en" sz="1300"/>
              <a:t>Edge Detection</a:t>
            </a:r>
            <a:endParaRPr sz="1300"/>
          </a:p>
          <a:p>
            <a:pPr indent="-311150" lvl="1" marL="914400" rtl="0" algn="l">
              <a:lnSpc>
                <a:spcPct val="115000"/>
              </a:lnSpc>
              <a:spcBef>
                <a:spcPts val="0"/>
              </a:spcBef>
              <a:spcAft>
                <a:spcPts val="0"/>
              </a:spcAft>
              <a:buSzPts val="1300"/>
              <a:buChar char="○"/>
            </a:pPr>
            <a:r>
              <a:rPr lang="en" sz="1300"/>
              <a:t>Object Detection</a:t>
            </a:r>
            <a:endParaRPr sz="1300"/>
          </a:p>
          <a:p>
            <a:pPr indent="-311150" lvl="1" marL="914400" rtl="0" algn="l">
              <a:lnSpc>
                <a:spcPct val="115000"/>
              </a:lnSpc>
              <a:spcBef>
                <a:spcPts val="0"/>
              </a:spcBef>
              <a:spcAft>
                <a:spcPts val="0"/>
              </a:spcAft>
              <a:buSzPts val="1300"/>
              <a:buChar char="○"/>
            </a:pPr>
            <a:r>
              <a:rPr lang="en" sz="1300"/>
              <a:t>Localized Feature Extraction</a:t>
            </a:r>
            <a:endParaRPr sz="1300"/>
          </a:p>
          <a:p>
            <a:pPr indent="-311150" lvl="1" marL="914400" rtl="0" algn="l">
              <a:lnSpc>
                <a:spcPct val="115000"/>
              </a:lnSpc>
              <a:spcBef>
                <a:spcPts val="0"/>
              </a:spcBef>
              <a:spcAft>
                <a:spcPts val="0"/>
              </a:spcAft>
              <a:buSzPts val="1300"/>
              <a:buChar char="○"/>
            </a:pPr>
            <a:r>
              <a:rPr lang="en" sz="1300"/>
              <a:t>Visual Bag of Words Model</a:t>
            </a:r>
            <a:endParaRPr sz="1300"/>
          </a:p>
          <a:p>
            <a:pPr indent="-311150" lvl="1" marL="914400" rtl="0" algn="l">
              <a:lnSpc>
                <a:spcPct val="115000"/>
              </a:lnSpc>
              <a:spcBef>
                <a:spcPts val="0"/>
              </a:spcBef>
              <a:spcAft>
                <a:spcPts val="0"/>
              </a:spcAft>
              <a:buSzPts val="1300"/>
              <a:buChar char="○"/>
            </a:pPr>
            <a:r>
              <a:rPr lang="en" sz="1300"/>
              <a:t>Automated Feature Engineering with Deep Learning</a:t>
            </a:r>
            <a:endParaRPr sz="1300"/>
          </a:p>
          <a:p>
            <a:pPr indent="0" lvl="0" marL="914400" rtl="0" algn="l">
              <a:lnSpc>
                <a:spcPct val="115000"/>
              </a:lnSpc>
              <a:spcBef>
                <a:spcPts val="0"/>
              </a:spcBef>
              <a:spcAft>
                <a:spcPts val="0"/>
              </a:spcAft>
              <a:buNone/>
            </a:pPr>
            <a:r>
              <a:t/>
            </a:r>
            <a:endParaRPr sz="1300"/>
          </a:p>
        </p:txBody>
      </p:sp>
      <p:sp>
        <p:nvSpPr>
          <p:cNvPr id="369" name="Google Shape;369;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75" name="Google Shape;375;p54"/>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76" name="Google Shape;37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7" name="Google Shape;377;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78" name="Google Shape;378;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4" name="Google Shape;384;p5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Scaling</a:t>
            </a:r>
            <a:endParaRPr>
              <a:solidFill>
                <a:srgbClr val="4A86E8"/>
              </a:solidFill>
            </a:endParaRPr>
          </a:p>
        </p:txBody>
      </p:sp>
      <p:sp>
        <p:nvSpPr>
          <p:cNvPr id="385" name="Google Shape;385;p55"/>
          <p:cNvSpPr txBox="1"/>
          <p:nvPr/>
        </p:nvSpPr>
        <p:spPr>
          <a:xfrm>
            <a:off x="0" y="1603450"/>
            <a:ext cx="5500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indent="-330200" lvl="0" marL="457200" rtl="0" algn="l">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86" name="Google Shape;386;p55"/>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7" name="Google Shape;387;p55"/>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88" name="Google Shape;388;p55"/>
          <p:cNvSpPr txBox="1"/>
          <p:nvPr/>
        </p:nvSpPr>
        <p:spPr>
          <a:xfrm>
            <a:off x="6141825" y="4066463"/>
            <a:ext cx="26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https://towardsdatascience.com/all-about-feature-scaling-bcc0ad75cb35</a:t>
            </a:r>
            <a:endParaRPr sz="500"/>
          </a:p>
        </p:txBody>
      </p:sp>
      <p:sp>
        <p:nvSpPr>
          <p:cNvPr id="389" name="Google Shape;389;p55"/>
          <p:cNvSpPr txBox="1"/>
          <p:nvPr/>
        </p:nvSpPr>
        <p:spPr>
          <a:xfrm>
            <a:off x="1388050" y="662500"/>
            <a:ext cx="6254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Standardized</a:t>
            </a:r>
            <a:r>
              <a:rPr lang="en">
                <a:solidFill>
                  <a:srgbClr val="4A86E8"/>
                </a:solidFill>
              </a:rPr>
              <a:t> Scaling</a:t>
            </a:r>
            <a:r>
              <a:rPr lang="en">
                <a:solidFill>
                  <a:srgbClr val="4A86E8"/>
                </a:solidFill>
              </a:rPr>
              <a:t> (Z-score scaling)</a:t>
            </a:r>
            <a:endParaRPr>
              <a:solidFill>
                <a:srgbClr val="4A86E8"/>
              </a:solidFill>
            </a:endParaRPr>
          </a:p>
        </p:txBody>
      </p:sp>
      <p:sp>
        <p:nvSpPr>
          <p:cNvPr id="396" name="Google Shape;396;p56"/>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97" name="Google Shape;397;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98" name="Google Shape;398;p56"/>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99" name="Google Shape;399;p56"/>
          <p:cNvSpPr txBox="1"/>
          <p:nvPr/>
        </p:nvSpPr>
        <p:spPr>
          <a:xfrm>
            <a:off x="500550" y="2640200"/>
            <a:ext cx="8027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5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406" name="Google Shape;406;p57"/>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Scales all the data between 0 and 1</a:t>
            </a:r>
            <a:endParaRPr sz="1600"/>
          </a:p>
          <a:p>
            <a:pPr indent="0" lvl="0" marL="0" rtl="0" algn="l">
              <a:lnSpc>
                <a:spcPct val="115000"/>
              </a:lnSpc>
              <a:spcBef>
                <a:spcPts val="0"/>
              </a:spcBef>
              <a:spcAft>
                <a:spcPts val="0"/>
              </a:spcAft>
              <a:buNone/>
            </a:pPr>
            <a:r>
              <a:rPr lang="en" sz="1600"/>
              <a:t>However, the </a:t>
            </a:r>
            <a:r>
              <a:rPr b="1" lang="en" sz="1600"/>
              <a:t>MinMaxScaler</a:t>
            </a:r>
            <a:r>
              <a:rPr lang="en" sz="1600"/>
              <a:t> class in </a:t>
            </a:r>
            <a:r>
              <a:rPr i="1" lang="en" sz="1600"/>
              <a:t>scikit-learn</a:t>
            </a:r>
            <a:r>
              <a:rPr lang="en" sz="1600"/>
              <a:t> also allows you to specify your own upper and lower bound in the scaled value range using the </a:t>
            </a:r>
            <a:r>
              <a:rPr i="1" lang="en" sz="1600"/>
              <a:t>feature_range</a:t>
            </a:r>
            <a:r>
              <a:rPr lang="en" sz="1600"/>
              <a:t> variable. Mathematically we can represent this scaler as</a:t>
            </a:r>
            <a:endParaRPr sz="1600"/>
          </a:p>
        </p:txBody>
      </p:sp>
      <p:sp>
        <p:nvSpPr>
          <p:cNvPr id="407" name="Google Shape;407;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8" name="Google Shape;408;p57"/>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409" name="Google Shape;409;p57"/>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5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416" name="Google Shape;416;p58"/>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417" name="Google Shape;417;p5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8" name="Google Shape;418;p58"/>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419" name="Google Shape;419;p58"/>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25" name="Google Shape;425;p5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26" name="Google Shape;42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8" name="Google Shape;428;p5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6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want to do </a:t>
            </a:r>
            <a:r>
              <a:rPr lang="en">
                <a:solidFill>
                  <a:srgbClr val="4A86E8"/>
                </a:solidFill>
              </a:rPr>
              <a:t>Feature Selection?</a:t>
            </a:r>
            <a:endParaRPr>
              <a:solidFill>
                <a:srgbClr val="4A86E8"/>
              </a:solidFill>
            </a:endParaRPr>
          </a:p>
        </p:txBody>
      </p:sp>
      <p:sp>
        <p:nvSpPr>
          <p:cNvPr id="435" name="Google Shape;435;p60"/>
          <p:cNvSpPr txBox="1"/>
          <p:nvPr/>
        </p:nvSpPr>
        <p:spPr>
          <a:xfrm>
            <a:off x="275425" y="1811850"/>
            <a:ext cx="8686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Dealing with a large number of features bring us to the issue of the </a:t>
            </a:r>
            <a:r>
              <a:rPr b="1" lang="en" sz="1600"/>
              <a:t>curse of dimensionality</a:t>
            </a:r>
            <a:r>
              <a:rPr lang="en" sz="1600"/>
              <a:t>, which means more features tend to make models more complex and difficult to interpret. </a:t>
            </a:r>
            <a:endParaRPr sz="1600"/>
          </a:p>
          <a:p>
            <a:pPr indent="-330200" lvl="0" marL="457200" rtl="0" algn="l">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36" name="Google Shape;436;p6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7" name="Google Shape;437;p60"/>
          <p:cNvSpPr txBox="1"/>
          <p:nvPr/>
        </p:nvSpPr>
        <p:spPr>
          <a:xfrm>
            <a:off x="1282800" y="717650"/>
            <a:ext cx="6578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O</a:t>
            </a:r>
            <a:r>
              <a:rPr lang="en" sz="1600">
                <a:solidFill>
                  <a:schemeClr val="dk1"/>
                </a:solidFill>
              </a:rPr>
              <a:t>bjective is to select an optimal number of features to train and build models that generalize very well on the data and prevent overfitting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3" name="Google Shape;443;p6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Selection Strategies</a:t>
            </a:r>
            <a:endParaRPr>
              <a:solidFill>
                <a:srgbClr val="4A86E8"/>
              </a:solidFill>
            </a:endParaRPr>
          </a:p>
        </p:txBody>
      </p:sp>
      <p:sp>
        <p:nvSpPr>
          <p:cNvPr id="444" name="Google Shape;444;p61"/>
          <p:cNvSpPr txBox="1"/>
          <p:nvPr/>
        </p:nvSpPr>
        <p:spPr>
          <a:xfrm>
            <a:off x="145500" y="612600"/>
            <a:ext cx="8853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Filter methods</a:t>
            </a:r>
            <a:r>
              <a:rPr lang="en"/>
              <a:t>: </a:t>
            </a:r>
            <a:endParaRPr/>
          </a:p>
          <a:p>
            <a:pPr indent="-317500" lvl="1" marL="914400" rtl="0" algn="l">
              <a:lnSpc>
                <a:spcPct val="115000"/>
              </a:lnSpc>
              <a:spcBef>
                <a:spcPts val="0"/>
              </a:spcBef>
              <a:spcAft>
                <a:spcPts val="0"/>
              </a:spcAft>
              <a:buSzPts val="1400"/>
              <a:buChar char="○"/>
            </a:pPr>
            <a:r>
              <a:rPr lang="en"/>
              <a:t>These techniques select features purely based on metrics like correlation, mutual information etc.</a:t>
            </a:r>
            <a:endParaRPr/>
          </a:p>
          <a:p>
            <a:pPr indent="-317500" lvl="1" marL="914400" rtl="0" algn="l">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indent="-317500" lvl="1" marL="914400" rtl="0" algn="l">
              <a:lnSpc>
                <a:spcPct val="115000"/>
              </a:lnSpc>
              <a:spcBef>
                <a:spcPts val="0"/>
              </a:spcBef>
              <a:spcAft>
                <a:spcPts val="0"/>
              </a:spcAft>
              <a:buSzPts val="1400"/>
              <a:buChar char="○"/>
            </a:pPr>
            <a:r>
              <a:rPr lang="en"/>
              <a:t>Popular methods include </a:t>
            </a:r>
            <a:r>
              <a:rPr b="1" lang="en">
                <a:solidFill>
                  <a:srgbClr val="0000FF"/>
                </a:solidFill>
              </a:rPr>
              <a:t>threshold based methods</a:t>
            </a:r>
            <a:r>
              <a:rPr lang="en"/>
              <a:t> and </a:t>
            </a:r>
            <a:r>
              <a:rPr b="1" lang="en">
                <a:solidFill>
                  <a:srgbClr val="0000FF"/>
                </a:solidFill>
              </a:rPr>
              <a:t>statistical tests</a:t>
            </a:r>
            <a:r>
              <a:rPr lang="en"/>
              <a:t>.</a:t>
            </a:r>
            <a:endParaRPr/>
          </a:p>
          <a:p>
            <a:pPr indent="-317500" lvl="0" marL="457200" rtl="0" algn="l">
              <a:lnSpc>
                <a:spcPct val="115000"/>
              </a:lnSpc>
              <a:spcBef>
                <a:spcPts val="0"/>
              </a:spcBef>
              <a:spcAft>
                <a:spcPts val="0"/>
              </a:spcAft>
              <a:buSzPts val="1400"/>
              <a:buChar char="●"/>
            </a:pPr>
            <a:r>
              <a:rPr b="1" lang="en"/>
              <a:t>Wrapper methods</a:t>
            </a:r>
            <a:r>
              <a:rPr lang="en"/>
              <a:t>: </a:t>
            </a:r>
            <a:endParaRPr/>
          </a:p>
          <a:p>
            <a:pPr indent="-317500" lvl="1" marL="914400" rtl="0" algn="l">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indent="-317500" lvl="1" marL="914400" rtl="0" algn="l">
              <a:lnSpc>
                <a:spcPct val="115000"/>
              </a:lnSpc>
              <a:spcBef>
                <a:spcPts val="0"/>
              </a:spcBef>
              <a:spcAft>
                <a:spcPts val="0"/>
              </a:spcAft>
              <a:buSzPts val="1400"/>
              <a:buChar char="○"/>
            </a:pPr>
            <a:r>
              <a:rPr lang="en"/>
              <a:t>Methods like </a:t>
            </a:r>
            <a:r>
              <a:rPr b="1" lang="en">
                <a:solidFill>
                  <a:srgbClr val="0000FF"/>
                </a:solidFill>
              </a:rPr>
              <a:t>backward selecting</a:t>
            </a:r>
            <a:r>
              <a:rPr lang="en"/>
              <a:t> and </a:t>
            </a:r>
            <a:r>
              <a:rPr b="1" lang="en">
                <a:solidFill>
                  <a:srgbClr val="0000FF"/>
                </a:solidFill>
              </a:rPr>
              <a:t>forward elimination</a:t>
            </a:r>
            <a:r>
              <a:rPr lang="en"/>
              <a:t> are popular wrapper based methods.</a:t>
            </a:r>
            <a:endParaRPr/>
          </a:p>
          <a:p>
            <a:pPr indent="-317500" lvl="0" marL="457200" rtl="0" algn="l">
              <a:lnSpc>
                <a:spcPct val="115000"/>
              </a:lnSpc>
              <a:spcBef>
                <a:spcPts val="0"/>
              </a:spcBef>
              <a:spcAft>
                <a:spcPts val="0"/>
              </a:spcAft>
              <a:buSzPts val="1400"/>
              <a:buChar char="●"/>
            </a:pPr>
            <a:r>
              <a:rPr b="1" lang="en"/>
              <a:t>Embedded methods</a:t>
            </a:r>
            <a:r>
              <a:rPr lang="en"/>
              <a:t>: </a:t>
            </a:r>
            <a:endParaRPr/>
          </a:p>
          <a:p>
            <a:pPr indent="-317500" lvl="1" marL="914400" rtl="0" algn="l">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indent="-317500" lvl="1" marL="914400" rtl="0" algn="l">
              <a:lnSpc>
                <a:spcPct val="115000"/>
              </a:lnSpc>
              <a:spcBef>
                <a:spcPts val="0"/>
              </a:spcBef>
              <a:spcAft>
                <a:spcPts val="0"/>
              </a:spcAft>
              <a:buSzPts val="1400"/>
              <a:buChar char="○"/>
            </a:pPr>
            <a:r>
              <a:rPr lang="en"/>
              <a:t>Tree based methods like </a:t>
            </a:r>
            <a:r>
              <a:rPr b="1" lang="en">
                <a:solidFill>
                  <a:srgbClr val="0000FF"/>
                </a:solidFill>
              </a:rPr>
              <a:t>decision trees</a:t>
            </a:r>
            <a:r>
              <a:rPr lang="en"/>
              <a:t> and ensemble methods like </a:t>
            </a:r>
            <a:r>
              <a:rPr b="1" lang="en">
                <a:solidFill>
                  <a:srgbClr val="0000FF"/>
                </a:solidFill>
              </a:rPr>
              <a:t>random forests</a:t>
            </a:r>
            <a:r>
              <a:rPr lang="en"/>
              <a:t> are popular examples of embedded methods.</a:t>
            </a:r>
            <a:endParaRPr/>
          </a:p>
        </p:txBody>
      </p:sp>
      <p:sp>
        <p:nvSpPr>
          <p:cNvPr id="445" name="Google Shape;445;p6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51" name="Google Shape;451;p6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6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54" name="Google Shape;454;p6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456" name="Google Shape;456;p6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57" name="Google Shape;457;p6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458" name="Google Shape;458;p62"/>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59" name="Google Shape;459;p6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460" name="Google Shape;460;p62"/>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2"/>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2"/>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2"/>
          <p:cNvSpPr txBox="1"/>
          <p:nvPr/>
        </p:nvSpPr>
        <p:spPr>
          <a:xfrm>
            <a:off x="4476950" y="4154800"/>
            <a:ext cx="35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https://forms.gle/JcNcoXCAsnGawBxa6</a:t>
            </a:r>
            <a:r>
              <a:rPr lang="en"/>
              <a:t> </a:t>
            </a:r>
            <a:endParaRPr/>
          </a:p>
        </p:txBody>
      </p:sp>
      <p:pic>
        <p:nvPicPr>
          <p:cNvPr id="464" name="Google Shape;464;p62"/>
          <p:cNvPicPr preferRelativeResize="0"/>
          <p:nvPr/>
        </p:nvPicPr>
        <p:blipFill>
          <a:blip r:embed="rId5">
            <a:alphaModFix/>
          </a:blip>
          <a:stretch>
            <a:fillRect/>
          </a:stretch>
        </p:blipFill>
        <p:spPr>
          <a:xfrm>
            <a:off x="7990800" y="3695196"/>
            <a:ext cx="747300" cy="74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3"/>
          <p:cNvSpPr txBox="1"/>
          <p:nvPr>
            <p:ph type="title"/>
          </p:nvPr>
        </p:nvSpPr>
        <p:spPr>
          <a:xfrm>
            <a:off x="222375" y="4224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3"/>
          <p:cNvSpPr txBox="1"/>
          <p:nvPr/>
        </p:nvSpPr>
        <p:spPr>
          <a:xfrm>
            <a:off x="274500" y="1782075"/>
            <a:ext cx="86973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a:p>
            <a:pPr indent="-330200" lvl="0" marL="457200" rtl="0" algn="l">
              <a:lnSpc>
                <a:spcPct val="115000"/>
              </a:lnSpc>
              <a:spcBef>
                <a:spcPts val="0"/>
              </a:spcBef>
              <a:spcAft>
                <a:spcPts val="0"/>
              </a:spcAft>
              <a:buSzPts val="1600"/>
              <a:buChar char="●"/>
            </a:pPr>
            <a:r>
              <a:rPr lang="en" sz="1600"/>
              <a:t>Jason Brownlee. 2019. </a:t>
            </a:r>
            <a:r>
              <a:rPr lang="en" sz="1600">
                <a:solidFill>
                  <a:schemeClr val="dk1"/>
                </a:solidFill>
              </a:rPr>
              <a:t>A Gentle Introduction to Imbalanced Classification (https://machinelearningmastery.com/what-is-imbalanced-classification/)</a:t>
            </a:r>
            <a:endParaRPr sz="1600">
              <a:solidFill>
                <a:schemeClr val="dk1"/>
              </a:solidFill>
            </a:endParaRPr>
          </a:p>
          <a:p>
            <a:pPr indent="-330200" lvl="0" marL="457200" rtl="0" algn="l">
              <a:lnSpc>
                <a:spcPct val="115000"/>
              </a:lnSpc>
              <a:spcBef>
                <a:spcPts val="0"/>
              </a:spcBef>
              <a:spcAft>
                <a:spcPts val="0"/>
              </a:spcAft>
              <a:buSzPts val="1600"/>
              <a:buChar char="●"/>
            </a:pPr>
            <a:r>
              <a:rPr lang="en" sz="1600">
                <a:solidFill>
                  <a:schemeClr val="dk1"/>
                </a:solidFill>
              </a:rPr>
              <a:t>Jason Brownlee. 2019. A Gentle Introduction to Uncertainty in Machine Learning (https://machinelearningmastery.com/uncertainty-in-machine-learning/)</a:t>
            </a:r>
            <a:endParaRPr sz="1600"/>
          </a:p>
        </p:txBody>
      </p:sp>
      <p:sp>
        <p:nvSpPr>
          <p:cNvPr id="472" name="Google Shape;472;p6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73" name="Google Shape;473;p63"/>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Supplementary Topics</a:t>
            </a:r>
            <a:endParaRPr>
              <a:solidFill>
                <a:srgbClr val="4A86E8"/>
              </a:solidFill>
            </a:endParaRPr>
          </a:p>
        </p:txBody>
      </p:sp>
      <p:sp>
        <p:nvSpPr>
          <p:cNvPr id="133" name="Google Shape;133;p29"/>
          <p:cNvSpPr txBox="1"/>
          <p:nvPr/>
        </p:nvSpPr>
        <p:spPr>
          <a:xfrm>
            <a:off x="311700" y="779088"/>
            <a:ext cx="83322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rPr>
              <a:t>FAIR Principles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Imbalanced Classification</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Uncertainty in Machine Learning</a:t>
            </a:r>
            <a:endParaRPr sz="1900">
              <a:solidFill>
                <a:schemeClr val="dk1"/>
              </a:solidFill>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FAIR Principles for scientific data management and stewardship</a:t>
            </a:r>
            <a:endParaRPr sz="2020">
              <a:solidFill>
                <a:srgbClr val="4A86E8"/>
              </a:solidFill>
            </a:endParaRPr>
          </a:p>
        </p:txBody>
      </p:sp>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43" name="Google Shape;143;p30"/>
          <p:cNvPicPr preferRelativeResize="0"/>
          <p:nvPr/>
        </p:nvPicPr>
        <p:blipFill>
          <a:blip r:embed="rId4">
            <a:alphaModFix/>
          </a:blip>
          <a:stretch>
            <a:fillRect/>
          </a:stretch>
        </p:blipFill>
        <p:spPr>
          <a:xfrm>
            <a:off x="2028300" y="453963"/>
            <a:ext cx="5538376" cy="4235575"/>
          </a:xfrm>
          <a:prstGeom prst="rect">
            <a:avLst/>
          </a:prstGeom>
          <a:noFill/>
          <a:ln>
            <a:noFill/>
          </a:ln>
        </p:spPr>
      </p:pic>
      <p:sp>
        <p:nvSpPr>
          <p:cNvPr id="144" name="Google Shape;144;p30"/>
          <p:cNvSpPr txBox="1"/>
          <p:nvPr/>
        </p:nvSpPr>
        <p:spPr>
          <a:xfrm>
            <a:off x="154200" y="3942975"/>
            <a:ext cx="18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a:t>source:</a:t>
            </a:r>
            <a:r>
              <a:rPr lang="en" u="sng">
                <a:solidFill>
                  <a:schemeClr val="hlink"/>
                </a:solidFill>
                <a:hlinkClick r:id="rId5"/>
              </a:rPr>
              <a:t> CGIAR</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Imbalance</a:t>
            </a:r>
            <a:r>
              <a:rPr lang="en" sz="2020">
                <a:solidFill>
                  <a:srgbClr val="4A86E8"/>
                </a:solidFill>
              </a:rPr>
              <a:t> Classification Problems</a:t>
            </a:r>
            <a:endParaRPr sz="2020">
              <a:solidFill>
                <a:srgbClr val="4A86E8"/>
              </a:solidFill>
            </a:endParaRPr>
          </a:p>
        </p:txBody>
      </p:sp>
      <p:pic>
        <p:nvPicPr>
          <p:cNvPr id="150" name="Google Shape;150;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52" name="Google Shape;152;p31"/>
          <p:cNvSpPr txBox="1"/>
          <p:nvPr/>
        </p:nvSpPr>
        <p:spPr>
          <a:xfrm>
            <a:off x="474750" y="517650"/>
            <a:ext cx="8194500" cy="3648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A classification predictive modeling problem where the number of examples in the training dataset for each class label is not balanced. That is, the class distribution is not equal or close to equal, and is biased or skewed.</a:t>
            </a:r>
            <a:endParaRPr sz="1500"/>
          </a:p>
          <a:p>
            <a:pPr indent="-323850" lvl="0" marL="457200" rtl="0" algn="l">
              <a:spcBef>
                <a:spcPts val="0"/>
              </a:spcBef>
              <a:spcAft>
                <a:spcPts val="0"/>
              </a:spcAft>
              <a:buSzPts val="1500"/>
              <a:buChar char="●"/>
            </a:pPr>
            <a:r>
              <a:rPr lang="en" sz="1500"/>
              <a:t>Imbalanced classifications pose a challenge for predictive modeling as most of the machine learning algorithms used for classification were designed around the assumption of an equal number of examples for each class.</a:t>
            </a:r>
            <a:endParaRPr sz="1500"/>
          </a:p>
          <a:p>
            <a:pPr indent="-323850" lvl="0" marL="457200" rtl="0" algn="l">
              <a:spcBef>
                <a:spcPts val="0"/>
              </a:spcBef>
              <a:spcAft>
                <a:spcPts val="0"/>
              </a:spcAft>
              <a:buSzPts val="1500"/>
              <a:buChar char="●"/>
            </a:pPr>
            <a:r>
              <a:rPr lang="en" sz="1500"/>
              <a:t>Causes of class imbalance:</a:t>
            </a:r>
            <a:endParaRPr sz="1500"/>
          </a:p>
          <a:p>
            <a:pPr indent="-323850" lvl="1" marL="914400" rtl="0" algn="l">
              <a:spcBef>
                <a:spcPts val="0"/>
              </a:spcBef>
              <a:spcAft>
                <a:spcPts val="0"/>
              </a:spcAft>
              <a:buSzPts val="1500"/>
              <a:buChar char="○"/>
            </a:pPr>
            <a:r>
              <a:rPr lang="en" sz="1500"/>
              <a:t>Data sampling</a:t>
            </a:r>
            <a:endParaRPr sz="1500"/>
          </a:p>
          <a:p>
            <a:pPr indent="-323850" lvl="2" marL="1371600" rtl="0" algn="l">
              <a:spcBef>
                <a:spcPts val="0"/>
              </a:spcBef>
              <a:spcAft>
                <a:spcPts val="0"/>
              </a:spcAft>
              <a:buSzPts val="1500"/>
              <a:buChar char="■"/>
            </a:pPr>
            <a:r>
              <a:rPr lang="en" sz="1500"/>
              <a:t>Biased sampling (corrected by improved sampling methods)</a:t>
            </a:r>
            <a:endParaRPr sz="1500"/>
          </a:p>
          <a:p>
            <a:pPr indent="-323850" lvl="2" marL="1371600" rtl="0" algn="l">
              <a:spcBef>
                <a:spcPts val="0"/>
              </a:spcBef>
              <a:spcAft>
                <a:spcPts val="0"/>
              </a:spcAft>
              <a:buSzPts val="1500"/>
              <a:buChar char="■"/>
            </a:pPr>
            <a:r>
              <a:rPr lang="en" sz="1500"/>
              <a:t>Measurement errors (corrected by improved measurement methods)</a:t>
            </a:r>
            <a:endParaRPr sz="1500"/>
          </a:p>
          <a:p>
            <a:pPr indent="-323850" lvl="1" marL="914400" rtl="0" algn="l">
              <a:spcBef>
                <a:spcPts val="0"/>
              </a:spcBef>
              <a:spcAft>
                <a:spcPts val="0"/>
              </a:spcAft>
              <a:buSzPts val="1500"/>
              <a:buChar char="○"/>
            </a:pPr>
            <a:r>
              <a:rPr lang="en" sz="1500"/>
              <a:t>Properties of the domain</a:t>
            </a:r>
            <a:endParaRPr sz="1500"/>
          </a:p>
          <a:p>
            <a:pPr indent="-323850" lvl="2" marL="1371600" rtl="0" algn="l">
              <a:spcBef>
                <a:spcPts val="0"/>
              </a:spcBef>
              <a:spcAft>
                <a:spcPts val="0"/>
              </a:spcAft>
              <a:buSzPts val="1500"/>
              <a:buChar char="■"/>
            </a:pPr>
            <a:r>
              <a:rPr lang="en" sz="1500"/>
              <a:t>The process generates observations in one class is more expensive in time, cost, computation or other resources.</a:t>
            </a:r>
            <a:endParaRPr sz="1500"/>
          </a:p>
          <a:p>
            <a:pPr indent="-323850" lvl="2" marL="1371600" rtl="0" algn="l">
              <a:spcBef>
                <a:spcPts val="0"/>
              </a:spcBef>
              <a:spcAft>
                <a:spcPts val="0"/>
              </a:spcAft>
              <a:buSzPts val="1500"/>
              <a:buChar char="■"/>
            </a:pPr>
            <a:r>
              <a:rPr lang="en" sz="1500"/>
              <a:t>It is often infeasible or intractable to simply collect more samples from the domain to improve the class distribution.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Techniques to Handle Imbalanced Data</a:t>
            </a:r>
            <a:endParaRPr sz="2020">
              <a:solidFill>
                <a:srgbClr val="4A86E8"/>
              </a:solidFill>
            </a:endParaRPr>
          </a:p>
        </p:txBody>
      </p:sp>
      <p:pic>
        <p:nvPicPr>
          <p:cNvPr id="158" name="Google Shape;158;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60" name="Google Shape;160;p32"/>
          <p:cNvSpPr txBox="1"/>
          <p:nvPr/>
        </p:nvSpPr>
        <p:spPr>
          <a:xfrm>
            <a:off x="474750" y="401400"/>
            <a:ext cx="81945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Use the right evaluation metrics</a:t>
            </a:r>
            <a:endParaRPr sz="1500"/>
          </a:p>
          <a:p>
            <a:pPr indent="-323850" lvl="1" marL="914400" rtl="0" algn="l">
              <a:spcBef>
                <a:spcPts val="0"/>
              </a:spcBef>
              <a:spcAft>
                <a:spcPts val="0"/>
              </a:spcAft>
              <a:buSzPts val="1500"/>
              <a:buChar char="○"/>
            </a:pPr>
            <a:r>
              <a:rPr lang="en" sz="1500"/>
              <a:t>Accuracy, Precision/</a:t>
            </a:r>
            <a:r>
              <a:rPr lang="en" sz="1500"/>
              <a:t>Specificity</a:t>
            </a:r>
            <a:r>
              <a:rPr lang="en" sz="1500"/>
              <a:t>, Recall/Sensitivity, F1 Score, AUC</a:t>
            </a:r>
            <a:endParaRPr sz="1500"/>
          </a:p>
          <a:p>
            <a:pPr indent="-323850" lvl="0" marL="457200" rtl="0" algn="l">
              <a:spcBef>
                <a:spcPts val="0"/>
              </a:spcBef>
              <a:spcAft>
                <a:spcPts val="0"/>
              </a:spcAft>
              <a:buSzPts val="1500"/>
              <a:buChar char="●"/>
            </a:pPr>
            <a:r>
              <a:rPr lang="en" sz="1500"/>
              <a:t>Resample the training set</a:t>
            </a:r>
            <a:endParaRPr sz="1500"/>
          </a:p>
          <a:p>
            <a:pPr indent="-323850" lvl="1" marL="914400" rtl="0" algn="l">
              <a:spcBef>
                <a:spcPts val="0"/>
              </a:spcBef>
              <a:spcAft>
                <a:spcPts val="0"/>
              </a:spcAft>
              <a:buSzPts val="1500"/>
              <a:buChar char="○"/>
            </a:pPr>
            <a:r>
              <a:rPr lang="en" sz="1500"/>
              <a:t>Under-sampling: reducing the size of </a:t>
            </a:r>
            <a:r>
              <a:rPr lang="en" sz="1500"/>
              <a:t>abundant</a:t>
            </a:r>
            <a:r>
              <a:rPr lang="en" sz="1500"/>
              <a:t> class.</a:t>
            </a:r>
            <a:endParaRPr sz="1500"/>
          </a:p>
          <a:p>
            <a:pPr indent="-323850" lvl="1" marL="914400" rtl="0" algn="l">
              <a:spcBef>
                <a:spcPts val="0"/>
              </a:spcBef>
              <a:spcAft>
                <a:spcPts val="0"/>
              </a:spcAft>
              <a:buSzPts val="1500"/>
              <a:buChar char="○"/>
            </a:pPr>
            <a:r>
              <a:rPr lang="en" sz="1500"/>
              <a:t>Oversampling: increasing the size of rare samples.</a:t>
            </a:r>
            <a:endParaRPr sz="1500"/>
          </a:p>
          <a:p>
            <a:pPr indent="-323850" lvl="0" marL="457200" rtl="0" algn="l">
              <a:spcBef>
                <a:spcPts val="0"/>
              </a:spcBef>
              <a:spcAft>
                <a:spcPts val="0"/>
              </a:spcAft>
              <a:buSzPts val="1500"/>
              <a:buChar char="●"/>
            </a:pPr>
            <a:r>
              <a:rPr lang="en" sz="1500"/>
              <a:t>Ensemble different resample datasets</a:t>
            </a:r>
            <a:endParaRPr sz="1500"/>
          </a:p>
          <a:p>
            <a:pPr indent="-323850" lvl="1" marL="914400" rtl="0" algn="l">
              <a:spcBef>
                <a:spcPts val="0"/>
              </a:spcBef>
              <a:spcAft>
                <a:spcPts val="0"/>
              </a:spcAft>
              <a:buSzPts val="1500"/>
              <a:buChar char="○"/>
            </a:pPr>
            <a:r>
              <a:rPr lang="en" sz="1500"/>
              <a:t>ML models tend to generalize by discarding the rare class. </a:t>
            </a:r>
            <a:endParaRPr sz="1500"/>
          </a:p>
          <a:p>
            <a:pPr indent="-323850" lvl="1" marL="914400" rtl="0" algn="l">
              <a:spcBef>
                <a:spcPts val="0"/>
              </a:spcBef>
              <a:spcAft>
                <a:spcPts val="0"/>
              </a:spcAft>
              <a:buSzPts val="1500"/>
              <a:buChar char="○"/>
            </a:pPr>
            <a:r>
              <a:rPr lang="en" sz="1500"/>
              <a:t>One easy best practice is to building n models that use all the samples of the rare class and n-differing samples of the abundant class.</a:t>
            </a:r>
            <a:endParaRPr sz="1500"/>
          </a:p>
          <a:p>
            <a:pPr indent="-323850" lvl="0" marL="457200" rtl="0" algn="l">
              <a:spcBef>
                <a:spcPts val="0"/>
              </a:spcBef>
              <a:spcAft>
                <a:spcPts val="0"/>
              </a:spcAft>
              <a:buSzPts val="1500"/>
              <a:buChar char="●"/>
            </a:pPr>
            <a:r>
              <a:rPr lang="en" sz="1500"/>
              <a:t>Resample with different ratios</a:t>
            </a:r>
            <a:endParaRPr sz="1500"/>
          </a:p>
          <a:p>
            <a:pPr indent="-323850" lvl="1" marL="914400" rtl="0" algn="l">
              <a:spcBef>
                <a:spcPts val="0"/>
              </a:spcBef>
              <a:spcAft>
                <a:spcPts val="0"/>
              </a:spcAft>
              <a:buSzPts val="1500"/>
              <a:buChar char="○"/>
            </a:pPr>
            <a:r>
              <a:rPr lang="en" sz="1500"/>
              <a:t>Instead of training all the models with the same ratio in the ensemble, it is worth trying to ensemble different ratios.</a:t>
            </a:r>
            <a:endParaRPr sz="1500"/>
          </a:p>
          <a:p>
            <a:pPr indent="-323850" lvl="0" marL="457200" rtl="0" algn="l">
              <a:spcBef>
                <a:spcPts val="0"/>
              </a:spcBef>
              <a:spcAft>
                <a:spcPts val="0"/>
              </a:spcAft>
              <a:buSzPts val="1500"/>
              <a:buChar char="●"/>
            </a:pPr>
            <a:r>
              <a:rPr lang="en" sz="1500"/>
              <a:t>Cluster the abundant class</a:t>
            </a:r>
            <a:endParaRPr sz="1500"/>
          </a:p>
          <a:p>
            <a:pPr indent="-323850" lvl="1" marL="914400" rtl="0" algn="l">
              <a:spcBef>
                <a:spcPts val="0"/>
              </a:spcBef>
              <a:spcAft>
                <a:spcPts val="0"/>
              </a:spcAft>
              <a:buSzPts val="1500"/>
              <a:buChar char="○"/>
            </a:pPr>
            <a:r>
              <a:rPr lang="en" sz="1500"/>
              <a:t>Clustering the abundant class in R groups and only keep the medoid for each group.</a:t>
            </a:r>
            <a:endParaRPr sz="1500"/>
          </a:p>
          <a:p>
            <a:pPr indent="-323850" lvl="1" marL="914400" rtl="0" algn="l">
              <a:spcBef>
                <a:spcPts val="0"/>
              </a:spcBef>
              <a:spcAft>
                <a:spcPts val="0"/>
              </a:spcAft>
              <a:buSzPts val="1500"/>
              <a:buChar char="○"/>
            </a:pPr>
            <a:r>
              <a:rPr lang="en" sz="1500"/>
              <a:t>The model is then trained with the rare class and the medoids only.</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Uncertainty in Machine Learning</a:t>
            </a:r>
            <a:endParaRPr sz="2020">
              <a:solidFill>
                <a:srgbClr val="4A86E8"/>
              </a:solidFill>
            </a:endParaRPr>
          </a:p>
        </p:txBody>
      </p:sp>
      <p:pic>
        <p:nvPicPr>
          <p:cNvPr id="166" name="Google Shape;166;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7" name="Google Shape;16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68" name="Google Shape;168;p33"/>
          <p:cNvSpPr txBox="1"/>
          <p:nvPr/>
        </p:nvSpPr>
        <p:spPr>
          <a:xfrm>
            <a:off x="311700" y="401400"/>
            <a:ext cx="85206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Uncertainty </a:t>
            </a:r>
            <a:endParaRPr sz="1500"/>
          </a:p>
          <a:p>
            <a:pPr indent="-323850" lvl="1" marL="914400" rtl="0" algn="l">
              <a:spcBef>
                <a:spcPts val="0"/>
              </a:spcBef>
              <a:spcAft>
                <a:spcPts val="0"/>
              </a:spcAft>
              <a:buSzPts val="1500"/>
              <a:buChar char="○"/>
            </a:pPr>
            <a:r>
              <a:rPr lang="en" sz="1500"/>
              <a:t>means working with imperfect or incomplete information. </a:t>
            </a:r>
            <a:endParaRPr sz="1500"/>
          </a:p>
          <a:p>
            <a:pPr indent="-323850" lvl="1" marL="914400" rtl="0" algn="l">
              <a:spcBef>
                <a:spcPts val="0"/>
              </a:spcBef>
              <a:spcAft>
                <a:spcPts val="0"/>
              </a:spcAft>
              <a:buSzPts val="1500"/>
              <a:buChar char="○"/>
            </a:pPr>
            <a:r>
              <a:rPr lang="en" sz="1500"/>
              <a:t>It is fundamental to the field of machine learning.</a:t>
            </a:r>
            <a:endParaRPr sz="1500"/>
          </a:p>
          <a:p>
            <a:pPr indent="-323850" lvl="0" marL="457200" rtl="0" algn="l">
              <a:spcBef>
                <a:spcPts val="0"/>
              </a:spcBef>
              <a:spcAft>
                <a:spcPts val="0"/>
              </a:spcAft>
              <a:buSzPts val="1500"/>
              <a:buChar char="●"/>
            </a:pPr>
            <a:r>
              <a:rPr lang="en" sz="1500">
                <a:solidFill>
                  <a:schemeClr val="dk1"/>
                </a:solidFill>
              </a:rPr>
              <a:t>S</a:t>
            </a:r>
            <a:r>
              <a:rPr lang="en" sz="1500">
                <a:solidFill>
                  <a:schemeClr val="dk1"/>
                </a:solidFill>
              </a:rPr>
              <a:t>ources of uncertainty:</a:t>
            </a:r>
            <a:endParaRPr sz="1500">
              <a:solidFill>
                <a:schemeClr val="dk1"/>
              </a:solidFill>
            </a:endParaRPr>
          </a:p>
          <a:p>
            <a:pPr indent="-323850" lvl="1" marL="914400" rtl="0" algn="l">
              <a:spcBef>
                <a:spcPts val="0"/>
              </a:spcBef>
              <a:spcAft>
                <a:spcPts val="0"/>
              </a:spcAft>
              <a:buSzPts val="1500"/>
              <a:buChar char="○"/>
            </a:pPr>
            <a:r>
              <a:rPr lang="en" sz="1500"/>
              <a:t>Observations from the domain are not crisp; instead, they contain noise.</a:t>
            </a:r>
            <a:endParaRPr sz="1500"/>
          </a:p>
          <a:p>
            <a:pPr indent="-323850" lvl="1" marL="914400" rtl="0" algn="l">
              <a:spcBef>
                <a:spcPts val="0"/>
              </a:spcBef>
              <a:spcAft>
                <a:spcPts val="0"/>
              </a:spcAft>
              <a:buSzPts val="1500"/>
              <a:buChar char="○"/>
            </a:pPr>
            <a:r>
              <a:rPr lang="en" sz="1500"/>
              <a:t>Observations from a domain used to train a model are a sample and incomplete by definition.</a:t>
            </a:r>
            <a:endParaRPr sz="1500"/>
          </a:p>
          <a:p>
            <a:pPr indent="-323850" lvl="1" marL="914400" rtl="0" algn="l">
              <a:spcBef>
                <a:spcPts val="0"/>
              </a:spcBef>
              <a:spcAft>
                <a:spcPts val="0"/>
              </a:spcAft>
              <a:buSzPts val="1500"/>
              <a:buChar char="○"/>
            </a:pPr>
            <a:r>
              <a:rPr lang="en" sz="1500"/>
              <a:t>A machine learning model will always have some error, which means imperfect predictions.</a:t>
            </a:r>
            <a:endParaRPr sz="1500"/>
          </a:p>
          <a:p>
            <a:pPr indent="-323850" lvl="0" marL="457200" rtl="0" algn="l">
              <a:spcBef>
                <a:spcPts val="0"/>
              </a:spcBef>
              <a:spcAft>
                <a:spcPts val="0"/>
              </a:spcAft>
              <a:buSzPts val="1500"/>
              <a:buChar char="●"/>
            </a:pPr>
            <a:r>
              <a:rPr lang="en" sz="1500"/>
              <a:t>How to manage uncertainty:</a:t>
            </a:r>
            <a:endParaRPr sz="1500"/>
          </a:p>
          <a:p>
            <a:pPr indent="-323850" lvl="1" marL="914400" rtl="0" algn="l">
              <a:spcBef>
                <a:spcPts val="0"/>
              </a:spcBef>
              <a:spcAft>
                <a:spcPts val="0"/>
              </a:spcAft>
              <a:buSzPts val="1500"/>
              <a:buChar char="○"/>
            </a:pPr>
            <a:r>
              <a:rPr lang="en" sz="1500"/>
              <a:t>noisy observations, probability and statistics help us to understand and quantify the expected value, variability in our observations from the domain.</a:t>
            </a:r>
            <a:endParaRPr sz="1500"/>
          </a:p>
          <a:p>
            <a:pPr indent="-323850" lvl="1" marL="914400" rtl="0" algn="l">
              <a:spcBef>
                <a:spcPts val="0"/>
              </a:spcBef>
              <a:spcAft>
                <a:spcPts val="0"/>
              </a:spcAft>
              <a:buSzPts val="1500"/>
              <a:buChar char="○"/>
            </a:pPr>
            <a:r>
              <a:rPr lang="en" sz="1500"/>
              <a:t>the incomplete coverage of the domain, probability helps to understand and quantify the expected distribution and density of observations in the domain.</a:t>
            </a:r>
            <a:endParaRPr sz="1500"/>
          </a:p>
          <a:p>
            <a:pPr indent="-323850" lvl="1" marL="914400" rtl="0" algn="l">
              <a:spcBef>
                <a:spcPts val="0"/>
              </a:spcBef>
              <a:spcAft>
                <a:spcPts val="0"/>
              </a:spcAft>
              <a:buSzPts val="1500"/>
              <a:buChar char="○"/>
            </a:pPr>
            <a:r>
              <a:rPr lang="en" sz="1500"/>
              <a:t>model error, probability helps to understand and quantify the expected capability and variance in performance of our predictive models when applied to new data.</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