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649DF8-CE37-49DE-B27A-4566C3F6B63F}">
  <a:tblStyle styleId="{B5649DF8-CE37-49DE-B27A-4566C3F6B6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font" Target="fonts/Roboto-regular.fntdata"/><Relationship Id="rId41" Type="http://schemas.openxmlformats.org/officeDocument/2006/relationships/slide" Target="slides/slide33.xml"/><Relationship Id="rId22" Type="http://schemas.openxmlformats.org/officeDocument/2006/relationships/slide" Target="slides/slide14.xml"/><Relationship Id="rId44" Type="http://schemas.openxmlformats.org/officeDocument/2006/relationships/font" Target="fonts/Roboto-italic.fntdata"/><Relationship Id="rId21" Type="http://schemas.openxmlformats.org/officeDocument/2006/relationships/slide" Target="slides/slide13.xml"/><Relationship Id="rId43" Type="http://schemas.openxmlformats.org/officeDocument/2006/relationships/font" Target="fonts/Roboto-bold.fntdata"/><Relationship Id="rId24" Type="http://schemas.openxmlformats.org/officeDocument/2006/relationships/slide" Target="slides/slide16.xml"/><Relationship Id="rId23" Type="http://schemas.openxmlformats.org/officeDocument/2006/relationships/slide" Target="slides/slide15.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a5cecee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a5cece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d7caab3ae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d7caab3a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Consists of nodes (shown as circles) that represent numbers: an input value, an output value or an internal (hidden) value. Nodes are arranged in layers with connections, indicating learned parameters, between every node of a layer and every node of the next layer. For example, molecular properties can be used to predict drug toxicity as the prediction can be made from some complicated combination of independent input features.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Type of data</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Labelled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Fixed number of features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Example applications</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Protein secondary structure prediction</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Drug toxicity prediction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Advantages</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Can fit datasets with fewer layers than other complex architectures </a:t>
            </a:r>
            <a:endParaRPr sz="1200">
              <a:solidFill>
                <a:schemeClr val="dk1"/>
              </a:solidFill>
            </a:endParaRPr>
          </a:p>
          <a:p>
            <a:pPr indent="0" lvl="0" marL="914400" rtl="0" algn="l">
              <a:lnSpc>
                <a:spcPct val="115000"/>
              </a:lnSpc>
              <a:spcBef>
                <a:spcPts val="0"/>
              </a:spcBef>
              <a:spcAft>
                <a:spcPts val="0"/>
              </a:spcAft>
              <a:buNone/>
            </a:pPr>
            <a:r>
              <a:rPr lang="en" sz="1200">
                <a:solidFill>
                  <a:schemeClr val="dk1"/>
                </a:solidFill>
              </a:rPr>
              <a:t>such as convolutional neural networks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Easier and faster to train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Disadvantages</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Easy to overfit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Large number of parameters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Hard to interpret</a:t>
            </a:r>
            <a:endParaRPr sz="900">
              <a:solidFill>
                <a:schemeClr val="dk1"/>
              </a:solidFill>
            </a:endParaRPr>
          </a:p>
          <a:p>
            <a:pPr indent="0" lvl="0" marL="0" rtl="0" algn="l">
              <a:spcBef>
                <a:spcPts val="0"/>
              </a:spcBef>
              <a:spcAft>
                <a:spcPts val="0"/>
              </a:spcAft>
              <a:buNone/>
            </a:pPr>
            <a:r>
              <a:t/>
            </a:r>
            <a:endParaRPr sz="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d7caab3ae_0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d7caab3a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Uses filters that move across the input layer to calculate the values in the next layer. The filters operating across the whole layer mean that parameters are shared, allowing similar entities to be detected regardless of location. A 2D CNN is shown operating on a microscopy image, but 1D and 3D CNNs also find applications in biology. For example, biological sequences can be considered 1D and magnetic resonance imaging data can be considered 3D.</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Type of data</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Spatial data arranged in a grid. e.g. 2D image (pixels), </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 sz="1200">
                <a:solidFill>
                  <a:schemeClr val="dk1"/>
                </a:solidFill>
              </a:rPr>
              <a:t>3D volumes (voxels)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Allows variable input size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Example applications</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Protein residue-residue contact and distance prediction</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Medical image recognition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Advantages</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Variable input size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Learns patterns irrespective of location in input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Disadvantages</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The amount of input that is considered when predicting the output for each pixel can be limited.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Hard to train deeper architectures that use many layers to increase the receptive field and make more complex predictions</a:t>
            </a:r>
            <a:endParaRPr sz="1200">
              <a:solidFill>
                <a:schemeClr val="dk1"/>
              </a:solidFill>
            </a:endParaRPr>
          </a:p>
          <a:p>
            <a:pPr indent="0" lvl="0" marL="0" rtl="0" algn="l">
              <a:spcBef>
                <a:spcPts val="0"/>
              </a:spcBef>
              <a:spcAft>
                <a:spcPts val="0"/>
              </a:spcAft>
              <a:buNone/>
            </a:pPr>
            <a:r>
              <a:t/>
            </a:r>
            <a:endParaRPr sz="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d7caab3ae_0_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d7caab3a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Given an output and an updated hidden state for every input, RNN processes each part of a sequential input using the same learned parameters, The hidden state is used to carry information about the preceding parts of the sequence. In this case the probability of transcription factor binding is predicted for each base in a DNA sequence.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rPr>
              <a:t>Type of data</a:t>
            </a:r>
            <a:endParaRPr b="1"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Sequential data, e.g. biological sequences or time-series data</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Allow variable input size</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rPr>
              <a:t>Example applications</a:t>
            </a:r>
            <a:endParaRPr b="1"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Protein engineering</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Clinical event prediction</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rPr>
              <a:t>Advantages</a:t>
            </a:r>
            <a:endParaRPr b="1"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Variable input size</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Sequences are found in many areas of biology</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rPr>
              <a:t>Disadvantages</a:t>
            </a:r>
            <a:endParaRPr b="1" sz="15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Long training times</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High computing memory requirements</a:t>
            </a:r>
            <a:endParaRPr sz="14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d7caab3ae_0_1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d7caab3a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Consists of an encoder neural network, which converts an input into a lower-dimensional latent representation, and a decoder neural network, which converts this latent representation back to the original input form. For example, protein sequences can be encoded and the latent representation used to generate novel protein sequences. In the example, four of the five residues are the same as the input after encoding and decoding by the autoencoder, indicating an accuracy of 80% on this sequence.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Type of data</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Labelled or unlabelled data</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Fixed or variable input size depending on architecture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Example applications</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Protein and gene engineering</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Prediction of DNA methylation</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Neural population dynamics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Advantages</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Latent space provides low-dimensional representation that can be used to visualize input data</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Can generate new samples, which is useful in areas such as protein design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Disadvantages</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Latent space specific to data in training set and may not be appropriate to other datasets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Testing newly generated samples often requires wet laboratory experiments</a:t>
            </a:r>
            <a:endParaRPr sz="12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d7caab3ae_0_1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d7caab3a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rPr>
              <a:t>Uses information from connected nodes in a graph, such as a protein–protein interaction network, to update node properties in the network by combining predictions from all neighbouring nodes. The updated node properties form the next layer in the network and predict the desired property in the output layer.</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Type of data</a:t>
            </a:r>
            <a:endParaRPr b="1"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Data characterized by connections between entities (spatial, interaction or association)</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Allows variable input size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Example applications</a:t>
            </a:r>
            <a:endParaRPr b="1"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Predicting drug properties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Interpreting molecular structures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Knowledge extraction</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Advantages</a:t>
            </a:r>
            <a:endParaRPr b="1"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Variable graph sizes supported, which is important because most graphs in biology have variable size</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Learns patterns by following graph connectivity so predictor uses most relevant associations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Disadvantages</a:t>
            </a:r>
            <a:endParaRPr b="1"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High computing memory requirements for large, densely connected graphs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Hard to train deeper architectures</a:t>
            </a:r>
            <a:endParaRPr sz="1300">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c1af62bf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c1af62b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6cbeaf380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6cbeaf38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6cbeaf380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6cbeaf38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6cbeaf380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6cbeaf38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16cbeaf380_0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16cbeaf38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6cbeaf380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16cbeaf38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6cbeaf380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16cbeaf38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6cbeaf380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16cbeaf38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16cbeaf380_0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16cbeaf38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1c1af62bf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1c1af62bf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16cbeaf380_0_1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16cbeaf38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Sequencing-based technologies are used to sequence DNA (WGS, WXS) and RNA (RNA-seq)</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Short sequencing reads assembled into genomes, exomes, transcriptomes by de novo or reference based assembly methods.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Sample specific aberrations are detected and nucleotide sequences are transformed into personalized, amino acid-centric sequence databases.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Peptide mass spectra derived by LC-MS/MS analysis are then scored and validated against the personalized database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Depending on the scope of the proteogenomic project, these peptides can then be used to</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aid genome annotation by detection of peptides in unannotated genome regions;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identify tumor-specific mutations translated into the proteome as well as novel protein splice variants; </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detect species-specific peptides in microbial communities.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16cbeaf380_0_2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16cbeaf38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1c1af62bf0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1c1af62b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267878ad62_0_1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267878ad6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330200" lvl="0" marL="457200" rtl="0" algn="just">
              <a:lnSpc>
                <a:spcPct val="115000"/>
              </a:lnSpc>
              <a:spcBef>
                <a:spcPts val="0"/>
              </a:spcBef>
              <a:spcAft>
                <a:spcPts val="0"/>
              </a:spcAft>
              <a:buClr>
                <a:schemeClr val="dk1"/>
              </a:buClr>
              <a:buSzPts val="1600"/>
              <a:buChar char="●"/>
            </a:pPr>
            <a:r>
              <a:rPr lang="en" sz="1600">
                <a:solidFill>
                  <a:schemeClr val="dk1"/>
                </a:solidFill>
              </a:rPr>
              <a:t>Determining </a:t>
            </a:r>
            <a:r>
              <a:rPr i="1" lang="en" sz="1600">
                <a:solidFill>
                  <a:schemeClr val="dk1"/>
                </a:solidFill>
              </a:rPr>
              <a:t>de novo</a:t>
            </a:r>
            <a:r>
              <a:rPr lang="en" sz="1600">
                <a:solidFill>
                  <a:schemeClr val="dk1"/>
                </a:solidFill>
              </a:rPr>
              <a:t> 3D structure of proteins is one of the fundamental grand challenges in biology, and solving it has the potential to dramatically deepen our understanding of human health, disease and our environment, with implications for areas like drug design and sustainability</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67878ad62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67878ad6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16cbeaf380_0_2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16cbeaf380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16cbeaf380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16cbeaf380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2835890078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283589007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e7127e78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e7127e7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retrieval: This is mainly data collection, extraction, and acquisition from various data sources and data stores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preparation: In this step, we pre-process the data, clean it, wrangle it, and manipulate it as needed. Initial exploratory data analysis is also carried out.</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processing and wrangling: Mainly concerned with data processing, cleaning, munging, wrangling and performing initial descriptive and exploratory data analysis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extraction and engineering: Here, we extract important features or attributes from the raw data and even create or engineer new features from existing features.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scaling and selection: Data features often need to be normalized and scaled to prevent Machine Learning algorithms from getting biased. Besides this, often we need to select a subset of all available features based on feature importance and quality.</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Modeling: In the process of modeling, we usually feed the data features to a Machine Learning method or algorithm and train the model, typically to optimize a specific</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cost function in most cases with the objective of reducing errors and generalizing the representations learned from the data</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 evaluation and tuning: Built models are evaluated and tested on validation datasets and, based on metrics like accuracy, F1 score, and others, the model performance is evaluated. Models have various parameters that are tuned in a process called hyperparameter optimization to get models with the best and optimal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Deployment and monitoring: Selected models are deployed in production and are constantly monitored based on their predictions and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d7caab3ae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d7caab3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d7caab3ae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d7caab3a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Transforms the original input data into their transformed versions (called the ‘latent representation’), such that data belonging to separate categories can be divided by a clear gap that is made as wide as possible. In this case we show a prediction of whether a protein is ordered or disordered, with the axes representing dimensions of the transformed data.</a:t>
            </a:r>
            <a:endParaRPr sz="200">
              <a:solidFill>
                <a:schemeClr val="dk1"/>
              </a:solidFill>
            </a:endParaRPr>
          </a:p>
          <a:p>
            <a:pPr indent="0" lvl="0" marL="0" rtl="0" algn="l">
              <a:spcBef>
                <a:spcPts val="0"/>
              </a:spcBef>
              <a:spcAft>
                <a:spcPts val="0"/>
              </a:spcAft>
              <a:buNone/>
            </a:pPr>
            <a:r>
              <a:t/>
            </a:r>
            <a:endParaRPr sz="6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d7caab3ae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d7caab3a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Uses an ensemble of weak prediction models, typically decision trees, to make predictions. For example, active drugs can be predicted from molecular descriptors such as molecular weight and the presence of particular chemical groups. Individual predictors are combined in a stage-wise manner to make the final prediction.</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b="1" lang="en" sz="1050">
                <a:solidFill>
                  <a:schemeClr val="dk1"/>
                </a:solidFill>
              </a:rPr>
              <a:t>Type of data</a:t>
            </a:r>
            <a:endParaRPr b="1"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Labelled</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Fixed number of features</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b="1" lang="en" sz="1050">
                <a:solidFill>
                  <a:schemeClr val="dk1"/>
                </a:solidFill>
              </a:rPr>
              <a:t>Example applications</a:t>
            </a:r>
            <a:endParaRPr b="1"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Gene expression profiling</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b="1" lang="en" sz="1050">
                <a:solidFill>
                  <a:schemeClr val="dk1"/>
                </a:solidFill>
              </a:rPr>
              <a:t>Advantages</a:t>
            </a:r>
            <a:endParaRPr b="1"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Learns how important each feature is to the prediction</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Decision trees are human-readable, allowing interpretation of how a decision is made</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Less sensitive to feature scaling and normalization so easier to train and tune</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b="1" lang="en" sz="1050">
                <a:solidFill>
                  <a:schemeClr val="dk1"/>
                </a:solidFill>
              </a:rPr>
              <a:t>Disadvantages</a:t>
            </a:r>
            <a:endParaRPr b="1"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Can struggle to learn underlying signal if noise is present</a:t>
            </a:r>
            <a:endParaRPr sz="1050">
              <a:solidFill>
                <a:schemeClr val="dk1"/>
              </a:solidFill>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rPr>
              <a:t>Less appropriate for regression analysis</a:t>
            </a:r>
            <a:endParaRPr sz="105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d7caab3ae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d7caab3a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Uses one of various algorithms to group sets of similar objects (for example, grouping cell types on the basis of gene expression profiles).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Type of data</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Unlabelled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Fixed number of features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Example applications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Differential gene expression analysis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Model selection in protein structure prediction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Advantages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For low-dimensional data, good clustering is easily identifiable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Cluster validation metrics are available to assess performance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Disadvantages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Scaling to large datasets is difficult for some methods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Noisy datasets sometimes yield contradictory results</a:t>
            </a:r>
            <a:endParaRPr sz="65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d7caab3ae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d7caab3a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Finds a series of feature combinations that best describe the data. It is commonly used for dimensionality reduction. In the case of the height and weight of a person, the first principal component (PC1), corresponding to a linear combination of height and weight, describes the strong positive correlation, whereas PC2 might describe other variables that do not correlate strongly with those, such as percentage body fat or muscle mass.</a:t>
            </a:r>
            <a:endParaRPr>
              <a:solidFill>
                <a:schemeClr val="dk1"/>
              </a:solidFill>
            </a:endParaRPr>
          </a:p>
          <a:p>
            <a:pPr indent="0" lvl="0" marL="0" rtl="0" algn="l">
              <a:lnSpc>
                <a:spcPct val="115000"/>
              </a:lnSpc>
              <a:spcBef>
                <a:spcPts val="0"/>
              </a:spcBef>
              <a:spcAft>
                <a:spcPts val="0"/>
              </a:spcAft>
              <a:buNone/>
            </a:pPr>
            <a:r>
              <a:rPr lang="en">
                <a:solidFill>
                  <a:schemeClr val="dk1"/>
                </a:solidFill>
              </a:rPr>
              <a:t>Type of data</a:t>
            </a:r>
            <a:endParaRPr>
              <a:solidFill>
                <a:schemeClr val="dk1"/>
              </a:solidFill>
            </a:endParaRPr>
          </a:p>
          <a:p>
            <a:pPr indent="0" lvl="0" marL="0" rtl="0" algn="l">
              <a:lnSpc>
                <a:spcPct val="115000"/>
              </a:lnSpc>
              <a:spcBef>
                <a:spcPts val="0"/>
              </a:spcBef>
              <a:spcAft>
                <a:spcPts val="0"/>
              </a:spcAft>
              <a:buNone/>
            </a:pPr>
            <a:r>
              <a:rPr lang="en">
                <a:solidFill>
                  <a:schemeClr val="dk1"/>
                </a:solidFill>
              </a:rPr>
              <a:t>Unlabelled</a:t>
            </a:r>
            <a:endParaRPr>
              <a:solidFill>
                <a:schemeClr val="dk1"/>
              </a:solidFill>
            </a:endParaRPr>
          </a:p>
          <a:p>
            <a:pPr indent="0" lvl="0" marL="0" rtl="0" algn="l">
              <a:lnSpc>
                <a:spcPct val="115000"/>
              </a:lnSpc>
              <a:spcBef>
                <a:spcPts val="0"/>
              </a:spcBef>
              <a:spcAft>
                <a:spcPts val="0"/>
              </a:spcAft>
              <a:buNone/>
            </a:pPr>
            <a:r>
              <a:rPr lang="en">
                <a:solidFill>
                  <a:schemeClr val="dk1"/>
                </a:solidFill>
              </a:rPr>
              <a:t>Large and fixed number of features</a:t>
            </a:r>
            <a:endParaRPr>
              <a:solidFill>
                <a:schemeClr val="dk1"/>
              </a:solidFill>
            </a:endParaRPr>
          </a:p>
          <a:p>
            <a:pPr indent="0" lvl="0" marL="0" rtl="0" algn="l">
              <a:lnSpc>
                <a:spcPct val="115000"/>
              </a:lnSpc>
              <a:spcBef>
                <a:spcPts val="0"/>
              </a:spcBef>
              <a:spcAft>
                <a:spcPts val="0"/>
              </a:spcAft>
              <a:buNone/>
            </a:pPr>
            <a:r>
              <a:rPr lang="en">
                <a:solidFill>
                  <a:schemeClr val="dk1"/>
                </a:solidFill>
              </a:rPr>
              <a:t>Example applications</a:t>
            </a:r>
            <a:endParaRPr>
              <a:solidFill>
                <a:schemeClr val="dk1"/>
              </a:solidFill>
            </a:endParaRPr>
          </a:p>
          <a:p>
            <a:pPr indent="0" lvl="0" marL="0" rtl="0" algn="l">
              <a:lnSpc>
                <a:spcPct val="115000"/>
              </a:lnSpc>
              <a:spcBef>
                <a:spcPts val="0"/>
              </a:spcBef>
              <a:spcAft>
                <a:spcPts val="0"/>
              </a:spcAft>
              <a:buNone/>
            </a:pPr>
            <a:r>
              <a:rPr lang="en">
                <a:solidFill>
                  <a:schemeClr val="dk1"/>
                </a:solidFill>
              </a:rPr>
              <a:t>Single-cell transcriptomics</a:t>
            </a:r>
            <a:endParaRPr>
              <a:solidFill>
                <a:schemeClr val="dk1"/>
              </a:solidFill>
            </a:endParaRPr>
          </a:p>
          <a:p>
            <a:pPr indent="0" lvl="0" marL="0" rtl="0" algn="l">
              <a:lnSpc>
                <a:spcPct val="115000"/>
              </a:lnSpc>
              <a:spcBef>
                <a:spcPts val="0"/>
              </a:spcBef>
              <a:spcAft>
                <a:spcPts val="0"/>
              </a:spcAft>
              <a:buNone/>
            </a:pPr>
            <a:r>
              <a:rPr lang="en">
                <a:solidFill>
                  <a:schemeClr val="dk1"/>
                </a:solidFill>
              </a:rPr>
              <a:t>Analysis of molecular-dynamics trajectories</a:t>
            </a:r>
            <a:endParaRPr>
              <a:solidFill>
                <a:schemeClr val="dk1"/>
              </a:solidFill>
            </a:endParaRPr>
          </a:p>
          <a:p>
            <a:pPr indent="0" lvl="0" marL="0" rtl="0" algn="l">
              <a:lnSpc>
                <a:spcPct val="115000"/>
              </a:lnSpc>
              <a:spcBef>
                <a:spcPts val="0"/>
              </a:spcBef>
              <a:spcAft>
                <a:spcPts val="0"/>
              </a:spcAft>
              <a:buNone/>
            </a:pPr>
            <a:r>
              <a:rPr lang="en">
                <a:solidFill>
                  <a:schemeClr val="dk1"/>
                </a:solidFill>
              </a:rPr>
              <a:t>Advantages</a:t>
            </a:r>
            <a:endParaRPr>
              <a:solidFill>
                <a:schemeClr val="dk1"/>
              </a:solidFill>
            </a:endParaRPr>
          </a:p>
          <a:p>
            <a:pPr indent="0" lvl="0" marL="0" rtl="0" algn="l">
              <a:lnSpc>
                <a:spcPct val="115000"/>
              </a:lnSpc>
              <a:spcBef>
                <a:spcPts val="0"/>
              </a:spcBef>
              <a:spcAft>
                <a:spcPts val="0"/>
              </a:spcAft>
              <a:buNone/>
            </a:pPr>
            <a:r>
              <a:rPr lang="en">
                <a:solidFill>
                  <a:schemeClr val="dk1"/>
                </a:solidFill>
              </a:rPr>
              <a:t>Provide visual representation of data</a:t>
            </a:r>
            <a:endParaRPr>
              <a:solidFill>
                <a:schemeClr val="dk1"/>
              </a:solidFill>
            </a:endParaRPr>
          </a:p>
          <a:p>
            <a:pPr indent="0" lvl="0" marL="0" rtl="0" algn="l">
              <a:lnSpc>
                <a:spcPct val="115000"/>
              </a:lnSpc>
              <a:spcBef>
                <a:spcPts val="0"/>
              </a:spcBef>
              <a:spcAft>
                <a:spcPts val="0"/>
              </a:spcAft>
              <a:buNone/>
            </a:pPr>
            <a:r>
              <a:rPr lang="en">
                <a:solidFill>
                  <a:schemeClr val="dk1"/>
                </a:solidFill>
              </a:rPr>
              <a:t>Goodness-of-fit evaluations usually available to assess performance</a:t>
            </a:r>
            <a:endParaRPr>
              <a:solidFill>
                <a:schemeClr val="dk1"/>
              </a:solidFill>
            </a:endParaRPr>
          </a:p>
          <a:p>
            <a:pPr indent="0" lvl="0" marL="0" rtl="0" algn="l">
              <a:lnSpc>
                <a:spcPct val="115000"/>
              </a:lnSpc>
              <a:spcBef>
                <a:spcPts val="0"/>
              </a:spcBef>
              <a:spcAft>
                <a:spcPts val="0"/>
              </a:spcAft>
              <a:buNone/>
            </a:pPr>
            <a:r>
              <a:rPr lang="en">
                <a:solidFill>
                  <a:schemeClr val="dk1"/>
                </a:solidFill>
              </a:rPr>
              <a:t>Disadvantages</a:t>
            </a:r>
            <a:endParaRPr>
              <a:solidFill>
                <a:schemeClr val="dk1"/>
              </a:solidFill>
            </a:endParaRPr>
          </a:p>
          <a:p>
            <a:pPr indent="0" lvl="0" marL="0" rtl="0" algn="l">
              <a:lnSpc>
                <a:spcPct val="115000"/>
              </a:lnSpc>
              <a:spcBef>
                <a:spcPts val="0"/>
              </a:spcBef>
              <a:spcAft>
                <a:spcPts val="0"/>
              </a:spcAft>
              <a:buNone/>
            </a:pPr>
            <a:r>
              <a:rPr lang="en">
                <a:solidFill>
                  <a:schemeClr val="dk1"/>
                </a:solidFill>
              </a:rPr>
              <a:t>Hard to preserve both global and local differences in data</a:t>
            </a:r>
            <a:endParaRPr>
              <a:solidFill>
                <a:schemeClr val="dk1"/>
              </a:solidFill>
            </a:endParaRPr>
          </a:p>
          <a:p>
            <a:pPr indent="0" lvl="0" marL="0" rtl="0" algn="l">
              <a:lnSpc>
                <a:spcPct val="115000"/>
              </a:lnSpc>
              <a:spcBef>
                <a:spcPts val="0"/>
              </a:spcBef>
              <a:spcAft>
                <a:spcPts val="0"/>
              </a:spcAft>
              <a:buNone/>
            </a:pPr>
            <a:r>
              <a:rPr lang="en">
                <a:solidFill>
                  <a:schemeClr val="dk1"/>
                </a:solidFill>
              </a:rPr>
              <a:t>Scaling to large number of samples is difficult for some methods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4.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23.png"/><Relationship Id="rId5"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6.png"/><Relationship Id="rId5"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25.png"/><Relationship Id="rId4" Type="http://schemas.openxmlformats.org/officeDocument/2006/relationships/hyperlink" Target="https://forms.gle/EXCdBPjwjAP1mkUK7" TargetMode="External"/><Relationship Id="rId5"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1" name="Google Shape;271;p4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Multilayer perceptron (MLP)</a:t>
            </a:r>
            <a:endParaRPr>
              <a:solidFill>
                <a:srgbClr val="4A86E8"/>
              </a:solidFill>
            </a:endParaRPr>
          </a:p>
        </p:txBody>
      </p:sp>
      <p:sp>
        <p:nvSpPr>
          <p:cNvPr id="272" name="Google Shape;272;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3" name="Google Shape;273;p46"/>
          <p:cNvSpPr txBox="1"/>
          <p:nvPr/>
        </p:nvSpPr>
        <p:spPr>
          <a:xfrm>
            <a:off x="6277875" y="4310100"/>
            <a:ext cx="242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graphicFrame>
        <p:nvGraphicFramePr>
          <p:cNvPr id="274" name="Google Shape;274;p46"/>
          <p:cNvGraphicFramePr/>
          <p:nvPr/>
        </p:nvGraphicFramePr>
        <p:xfrm>
          <a:off x="306000" y="1633700"/>
          <a:ext cx="3000000" cy="3000000"/>
        </p:xfrm>
        <a:graphic>
          <a:graphicData uri="http://schemas.openxmlformats.org/drawingml/2006/table">
            <a:tbl>
              <a:tblPr>
                <a:noFill/>
                <a:tableStyleId>{B5649DF8-CE37-49DE-B27A-4566C3F6B63F}</a:tableStyleId>
              </a:tblPr>
              <a:tblGrid>
                <a:gridCol w="2580725"/>
                <a:gridCol w="2580675"/>
              </a:tblGrid>
              <a:tr h="381000">
                <a:tc>
                  <a:txBody>
                    <a:bodyPr/>
                    <a:lstStyle/>
                    <a:p>
                      <a:pPr indent="0" lvl="0" marL="0" rtl="0" algn="ctr">
                        <a:lnSpc>
                          <a:spcPct val="115000"/>
                        </a:lnSpc>
                        <a:spcBef>
                          <a:spcPts val="0"/>
                        </a:spcBef>
                        <a:spcAft>
                          <a:spcPts val="0"/>
                        </a:spcAft>
                        <a:buNone/>
                      </a:pPr>
                      <a:r>
                        <a:rPr b="1" lang="en" sz="1300"/>
                        <a:t>Type of data</a:t>
                      </a:r>
                      <a:endParaRPr sz="1300"/>
                    </a:p>
                  </a:txBody>
                  <a:tcPr marT="91425" marB="91425" marR="91425" marL="91425">
                    <a:solidFill>
                      <a:srgbClr val="6D9EEB"/>
                    </a:solidFill>
                  </a:tcPr>
                </a:tc>
                <a:tc>
                  <a:txBody>
                    <a:bodyPr/>
                    <a:lstStyle/>
                    <a:p>
                      <a:pPr indent="0" lvl="0" marL="0" rtl="0" algn="ctr">
                        <a:spcBef>
                          <a:spcPts val="0"/>
                        </a:spcBef>
                        <a:spcAft>
                          <a:spcPts val="0"/>
                        </a:spcAft>
                        <a:buNone/>
                      </a:pPr>
                      <a:r>
                        <a:rPr b="1" lang="en" sz="1300"/>
                        <a:t>Example applications</a:t>
                      </a:r>
                      <a:endParaRPr sz="1300"/>
                    </a:p>
                  </a:txBody>
                  <a:tcPr marT="91425" marB="91425" marR="91425" marL="91425">
                    <a:solidFill>
                      <a:srgbClr val="6D9EEB"/>
                    </a:solidFill>
                  </a:tcPr>
                </a:tc>
              </a:tr>
              <a:tr h="381000">
                <a:tc>
                  <a:txBody>
                    <a:bodyPr/>
                    <a:lstStyle/>
                    <a:p>
                      <a:pPr indent="0" lvl="0" marL="0" rtl="0" algn="l">
                        <a:lnSpc>
                          <a:spcPct val="115000"/>
                        </a:lnSpc>
                        <a:spcBef>
                          <a:spcPts val="0"/>
                        </a:spcBef>
                        <a:spcAft>
                          <a:spcPts val="0"/>
                        </a:spcAft>
                        <a:buNone/>
                      </a:pPr>
                      <a:r>
                        <a:rPr lang="en" sz="1300"/>
                        <a:t>-</a:t>
                      </a:r>
                      <a:r>
                        <a:rPr lang="en" sz="1300"/>
                        <a:t>Labeled</a:t>
                      </a:r>
                      <a:endParaRPr sz="1300"/>
                    </a:p>
                    <a:p>
                      <a:pPr indent="0" lvl="0" marL="0" rtl="0" algn="l">
                        <a:lnSpc>
                          <a:spcPct val="115000"/>
                        </a:lnSpc>
                        <a:spcBef>
                          <a:spcPts val="0"/>
                        </a:spcBef>
                        <a:spcAft>
                          <a:spcPts val="0"/>
                        </a:spcAft>
                        <a:buNone/>
                      </a:pPr>
                      <a:r>
                        <a:rPr lang="en" sz="1300"/>
                        <a:t>-Fixed number of features</a:t>
                      </a:r>
                      <a:endParaRPr sz="1300"/>
                    </a:p>
                    <a:p>
                      <a:pPr indent="0" lvl="0" marL="0" rtl="0" algn="l">
                        <a:lnSpc>
                          <a:spcPct val="115000"/>
                        </a:lnSpc>
                        <a:spcBef>
                          <a:spcPts val="0"/>
                        </a:spcBef>
                        <a:spcAft>
                          <a:spcPts val="0"/>
                        </a:spcAft>
                        <a:buNone/>
                      </a:pPr>
                      <a:r>
                        <a:t/>
                      </a:r>
                      <a:endParaRPr b="1" sz="1300"/>
                    </a:p>
                  </a:txBody>
                  <a:tcPr marT="91425" marB="91425" marR="91425" marL="91425"/>
                </a:tc>
                <a:tc>
                  <a:txBody>
                    <a:bodyPr/>
                    <a:lstStyle/>
                    <a:p>
                      <a:pPr indent="0" lvl="0" marL="0" rtl="0" algn="l">
                        <a:lnSpc>
                          <a:spcPct val="115000"/>
                        </a:lnSpc>
                        <a:spcBef>
                          <a:spcPts val="0"/>
                        </a:spcBef>
                        <a:spcAft>
                          <a:spcPts val="0"/>
                        </a:spcAft>
                        <a:buNone/>
                      </a:pPr>
                      <a:r>
                        <a:rPr lang="en" sz="1300"/>
                        <a:t>-Protein secondary structure prediction</a:t>
                      </a:r>
                      <a:endParaRPr sz="1300"/>
                    </a:p>
                    <a:p>
                      <a:pPr indent="0" lvl="0" marL="0" rtl="0" algn="l">
                        <a:lnSpc>
                          <a:spcPct val="115000"/>
                        </a:lnSpc>
                        <a:spcBef>
                          <a:spcPts val="0"/>
                        </a:spcBef>
                        <a:spcAft>
                          <a:spcPts val="0"/>
                        </a:spcAft>
                        <a:buNone/>
                      </a:pPr>
                      <a:r>
                        <a:rPr lang="en" sz="1300"/>
                        <a:t>-Drug toxicity prediction</a:t>
                      </a:r>
                      <a:endParaRPr sz="1300"/>
                    </a:p>
                    <a:p>
                      <a:pPr indent="0" lvl="0" marL="0" rtl="0" algn="l">
                        <a:lnSpc>
                          <a:spcPct val="115000"/>
                        </a:lnSpc>
                        <a:spcBef>
                          <a:spcPts val="0"/>
                        </a:spcBef>
                        <a:spcAft>
                          <a:spcPts val="0"/>
                        </a:spcAft>
                        <a:buNone/>
                      </a:pPr>
                      <a:r>
                        <a:t/>
                      </a:r>
                      <a:endParaRPr sz="1300"/>
                    </a:p>
                  </a:txBody>
                  <a:tcPr marT="91425" marB="91425" marR="91425" marL="91425"/>
                </a:tc>
              </a:tr>
            </a:tbl>
          </a:graphicData>
        </a:graphic>
      </p:graphicFrame>
      <p:graphicFrame>
        <p:nvGraphicFramePr>
          <p:cNvPr id="275" name="Google Shape;275;p46"/>
          <p:cNvGraphicFramePr/>
          <p:nvPr/>
        </p:nvGraphicFramePr>
        <p:xfrm>
          <a:off x="306000" y="3079175"/>
          <a:ext cx="3000000" cy="3000000"/>
        </p:xfrm>
        <a:graphic>
          <a:graphicData uri="http://schemas.openxmlformats.org/drawingml/2006/table">
            <a:tbl>
              <a:tblPr>
                <a:noFill/>
                <a:tableStyleId>{B5649DF8-CE37-49DE-B27A-4566C3F6B63F}</a:tableStyleId>
              </a:tblPr>
              <a:tblGrid>
                <a:gridCol w="2580725"/>
                <a:gridCol w="2580675"/>
              </a:tblGrid>
              <a:tr h="337925">
                <a:tc>
                  <a:txBody>
                    <a:bodyPr/>
                    <a:lstStyle/>
                    <a:p>
                      <a:pPr indent="0" lvl="0" marL="0" rtl="0" algn="ctr">
                        <a:lnSpc>
                          <a:spcPct val="115000"/>
                        </a:lnSpc>
                        <a:spcBef>
                          <a:spcPts val="0"/>
                        </a:spcBef>
                        <a:spcAft>
                          <a:spcPts val="0"/>
                        </a:spcAft>
                        <a:buNone/>
                      </a:pPr>
                      <a:r>
                        <a:rPr b="1" lang="en" sz="1300"/>
                        <a:t>Advantages</a:t>
                      </a:r>
                      <a:endParaRPr/>
                    </a:p>
                  </a:txBody>
                  <a:tcPr marT="91425" marB="91425" marR="91425" marL="91425">
                    <a:solidFill>
                      <a:srgbClr val="6D9EEB"/>
                    </a:solidFill>
                  </a:tcPr>
                </a:tc>
                <a:tc>
                  <a:txBody>
                    <a:bodyPr/>
                    <a:lstStyle/>
                    <a:p>
                      <a:pPr indent="0" lvl="0" marL="0" rtl="0" algn="ctr">
                        <a:spcBef>
                          <a:spcPts val="0"/>
                        </a:spcBef>
                        <a:spcAft>
                          <a:spcPts val="0"/>
                        </a:spcAft>
                        <a:buNone/>
                      </a:pPr>
                      <a:r>
                        <a:rPr b="1" lang="en" sz="1300"/>
                        <a:t>Disadvantages</a:t>
                      </a:r>
                      <a:endParaRPr/>
                    </a:p>
                  </a:txBody>
                  <a:tcPr marT="91425" marB="91425" marR="91425" marL="91425">
                    <a:solidFill>
                      <a:srgbClr val="6D9EEB"/>
                    </a:solidFill>
                  </a:tcPr>
                </a:tc>
              </a:tr>
              <a:tr h="990750">
                <a:tc>
                  <a:txBody>
                    <a:bodyPr/>
                    <a:lstStyle/>
                    <a:p>
                      <a:pPr indent="0" lvl="0" marL="0" rtl="0" algn="l">
                        <a:lnSpc>
                          <a:spcPct val="115000"/>
                        </a:lnSpc>
                        <a:spcBef>
                          <a:spcPts val="0"/>
                        </a:spcBef>
                        <a:spcAft>
                          <a:spcPts val="0"/>
                        </a:spcAft>
                        <a:buNone/>
                      </a:pPr>
                      <a:r>
                        <a:rPr lang="en" sz="1300"/>
                        <a:t>-</a:t>
                      </a:r>
                      <a:r>
                        <a:rPr lang="en" sz="1300"/>
                        <a:t>Can fit datasets with fewer layers than other complex architectures (like CNN)</a:t>
                      </a:r>
                      <a:endParaRPr sz="1300"/>
                    </a:p>
                    <a:p>
                      <a:pPr indent="0" lvl="0" marL="0" rtl="0" algn="l">
                        <a:lnSpc>
                          <a:spcPct val="115000"/>
                        </a:lnSpc>
                        <a:spcBef>
                          <a:spcPts val="0"/>
                        </a:spcBef>
                        <a:spcAft>
                          <a:spcPts val="0"/>
                        </a:spcAft>
                        <a:buNone/>
                      </a:pPr>
                      <a:r>
                        <a:rPr lang="en" sz="1300"/>
                        <a:t>-Easier and faster to train</a:t>
                      </a:r>
                      <a:endParaRPr/>
                    </a:p>
                  </a:txBody>
                  <a:tcPr marT="91425" marB="91425" marR="91425" marL="91425"/>
                </a:tc>
                <a:tc>
                  <a:txBody>
                    <a:bodyPr/>
                    <a:lstStyle/>
                    <a:p>
                      <a:pPr indent="0" lvl="0" marL="0" rtl="0" algn="l">
                        <a:lnSpc>
                          <a:spcPct val="115000"/>
                        </a:lnSpc>
                        <a:spcBef>
                          <a:spcPts val="0"/>
                        </a:spcBef>
                        <a:spcAft>
                          <a:spcPts val="0"/>
                        </a:spcAft>
                        <a:buNone/>
                      </a:pPr>
                      <a:r>
                        <a:rPr lang="en" sz="1300"/>
                        <a:t>-</a:t>
                      </a:r>
                      <a:r>
                        <a:rPr lang="en" sz="1300"/>
                        <a:t>Easy to overfit</a:t>
                      </a:r>
                      <a:endParaRPr sz="1300"/>
                    </a:p>
                    <a:p>
                      <a:pPr indent="0" lvl="0" marL="0" rtl="0" algn="l">
                        <a:lnSpc>
                          <a:spcPct val="115000"/>
                        </a:lnSpc>
                        <a:spcBef>
                          <a:spcPts val="0"/>
                        </a:spcBef>
                        <a:spcAft>
                          <a:spcPts val="0"/>
                        </a:spcAft>
                        <a:buNone/>
                      </a:pPr>
                      <a:r>
                        <a:rPr lang="en" sz="1300"/>
                        <a:t>-Large number of parameters</a:t>
                      </a:r>
                      <a:endParaRPr sz="1300"/>
                    </a:p>
                    <a:p>
                      <a:pPr indent="0" lvl="0" marL="0" rtl="0" algn="l">
                        <a:lnSpc>
                          <a:spcPct val="115000"/>
                        </a:lnSpc>
                        <a:spcBef>
                          <a:spcPts val="0"/>
                        </a:spcBef>
                        <a:spcAft>
                          <a:spcPts val="0"/>
                        </a:spcAft>
                        <a:buNone/>
                      </a:pPr>
                      <a:r>
                        <a:rPr lang="en" sz="1300"/>
                        <a:t>-Hard to interpret</a:t>
                      </a:r>
                      <a:endParaRPr sz="1300"/>
                    </a:p>
                  </a:txBody>
                  <a:tcPr marT="91425" marB="91425" marR="91425" marL="91425"/>
                </a:tc>
              </a:tr>
            </a:tbl>
          </a:graphicData>
        </a:graphic>
      </p:graphicFrame>
      <p:sp>
        <p:nvSpPr>
          <p:cNvPr id="276" name="Google Shape;276;p46"/>
          <p:cNvSpPr txBox="1"/>
          <p:nvPr/>
        </p:nvSpPr>
        <p:spPr>
          <a:xfrm>
            <a:off x="306000" y="641450"/>
            <a:ext cx="83532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t>B</a:t>
            </a:r>
            <a:r>
              <a:rPr lang="en"/>
              <a:t>asic deep neural network</a:t>
            </a:r>
            <a:r>
              <a:rPr lang="en"/>
              <a:t>, c</a:t>
            </a:r>
            <a:r>
              <a:rPr lang="en"/>
              <a:t>onsists of nodes (shown as circles) that represent numbers: an input value, an output value or an internal (hidden) value. Nodes are arranged in layers with connections, indicating learned parameters, between every node of a layer and every node of the next layer</a:t>
            </a:r>
            <a:endParaRPr sz="1600"/>
          </a:p>
        </p:txBody>
      </p:sp>
      <p:pic>
        <p:nvPicPr>
          <p:cNvPr id="277" name="Google Shape;277;p46"/>
          <p:cNvPicPr preferRelativeResize="0"/>
          <p:nvPr/>
        </p:nvPicPr>
        <p:blipFill>
          <a:blip r:embed="rId4">
            <a:alphaModFix/>
          </a:blip>
          <a:stretch>
            <a:fillRect/>
          </a:stretch>
        </p:blipFill>
        <p:spPr>
          <a:xfrm>
            <a:off x="5609175" y="2014700"/>
            <a:ext cx="3326700" cy="211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47"/>
          <p:cNvPicPr preferRelativeResize="0"/>
          <p:nvPr/>
        </p:nvPicPr>
        <p:blipFill>
          <a:blip r:embed="rId3">
            <a:alphaModFix/>
          </a:blip>
          <a:stretch>
            <a:fillRect/>
          </a:stretch>
        </p:blipFill>
        <p:spPr>
          <a:xfrm>
            <a:off x="6171700" y="1986350"/>
            <a:ext cx="2870100" cy="2134175"/>
          </a:xfrm>
          <a:prstGeom prst="rect">
            <a:avLst/>
          </a:prstGeom>
          <a:noFill/>
          <a:ln>
            <a:noFill/>
          </a:ln>
        </p:spPr>
      </p:pic>
      <p:pic>
        <p:nvPicPr>
          <p:cNvPr id="283" name="Google Shape;283;p4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284" name="Google Shape;284;p47"/>
          <p:cNvSpPr txBox="1"/>
          <p:nvPr>
            <p:ph type="title"/>
          </p:nvPr>
        </p:nvSpPr>
        <p:spPr>
          <a:xfrm>
            <a:off x="311700" y="336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Convolutional neural network (CNN)</a:t>
            </a:r>
            <a:endParaRPr>
              <a:solidFill>
                <a:srgbClr val="4A86E8"/>
              </a:solidFill>
            </a:endParaRPr>
          </a:p>
        </p:txBody>
      </p:sp>
      <p:sp>
        <p:nvSpPr>
          <p:cNvPr id="285" name="Google Shape;285;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6" name="Google Shape;286;p47"/>
          <p:cNvSpPr txBox="1"/>
          <p:nvPr/>
        </p:nvSpPr>
        <p:spPr>
          <a:xfrm>
            <a:off x="6500250" y="4215325"/>
            <a:ext cx="245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graphicFrame>
        <p:nvGraphicFramePr>
          <p:cNvPr id="287" name="Google Shape;287;p47"/>
          <p:cNvGraphicFramePr/>
          <p:nvPr/>
        </p:nvGraphicFramePr>
        <p:xfrm>
          <a:off x="76900" y="1481300"/>
          <a:ext cx="3000000" cy="3000000"/>
        </p:xfrm>
        <a:graphic>
          <a:graphicData uri="http://schemas.openxmlformats.org/drawingml/2006/table">
            <a:tbl>
              <a:tblPr>
                <a:noFill/>
                <a:tableStyleId>{B5649DF8-CE37-49DE-B27A-4566C3F6B63F}</a:tableStyleId>
              </a:tblPr>
              <a:tblGrid>
                <a:gridCol w="3169550"/>
                <a:gridCol w="2982525"/>
              </a:tblGrid>
              <a:tr h="380975">
                <a:tc>
                  <a:txBody>
                    <a:bodyPr/>
                    <a:lstStyle/>
                    <a:p>
                      <a:pPr indent="0" lvl="0" marL="0" rtl="0" algn="ctr">
                        <a:lnSpc>
                          <a:spcPct val="115000"/>
                        </a:lnSpc>
                        <a:spcBef>
                          <a:spcPts val="0"/>
                        </a:spcBef>
                        <a:spcAft>
                          <a:spcPts val="0"/>
                        </a:spcAft>
                        <a:buNone/>
                      </a:pPr>
                      <a:r>
                        <a:rPr b="1" lang="en" sz="1300"/>
                        <a:t>Type of data</a:t>
                      </a:r>
                      <a:endParaRPr sz="1300"/>
                    </a:p>
                  </a:txBody>
                  <a:tcPr marT="91425" marB="91425" marR="91425" marL="91425">
                    <a:solidFill>
                      <a:srgbClr val="6D9EEB"/>
                    </a:solidFill>
                  </a:tcPr>
                </a:tc>
                <a:tc>
                  <a:txBody>
                    <a:bodyPr/>
                    <a:lstStyle/>
                    <a:p>
                      <a:pPr indent="0" lvl="0" marL="0" rtl="0" algn="ctr">
                        <a:spcBef>
                          <a:spcPts val="0"/>
                        </a:spcBef>
                        <a:spcAft>
                          <a:spcPts val="0"/>
                        </a:spcAft>
                        <a:buNone/>
                      </a:pPr>
                      <a:r>
                        <a:rPr b="1" lang="en" sz="1300"/>
                        <a:t>Example applications</a:t>
                      </a:r>
                      <a:endParaRPr sz="1300"/>
                    </a:p>
                  </a:txBody>
                  <a:tcPr marT="91425" marB="91425" marR="91425" marL="91425">
                    <a:solidFill>
                      <a:srgbClr val="6D9EEB"/>
                    </a:solidFill>
                  </a:tcPr>
                </a:tc>
              </a:tr>
              <a:tr h="890100">
                <a:tc>
                  <a:txBody>
                    <a:bodyPr/>
                    <a:lstStyle/>
                    <a:p>
                      <a:pPr indent="0" lvl="0" marL="0" rtl="0" algn="l">
                        <a:lnSpc>
                          <a:spcPct val="115000"/>
                        </a:lnSpc>
                        <a:spcBef>
                          <a:spcPts val="0"/>
                        </a:spcBef>
                        <a:spcAft>
                          <a:spcPts val="0"/>
                        </a:spcAft>
                        <a:buNone/>
                      </a:pPr>
                      <a:r>
                        <a:rPr lang="en" sz="1300"/>
                        <a:t>-Spatial data arranged in a grid. e.g., 2D image (pixels), 3D volumes (voxels)</a:t>
                      </a:r>
                      <a:endParaRPr sz="1300"/>
                    </a:p>
                    <a:p>
                      <a:pPr indent="0" lvl="0" marL="0" rtl="0" algn="l">
                        <a:lnSpc>
                          <a:spcPct val="115000"/>
                        </a:lnSpc>
                        <a:spcBef>
                          <a:spcPts val="0"/>
                        </a:spcBef>
                        <a:spcAft>
                          <a:spcPts val="0"/>
                        </a:spcAft>
                        <a:buNone/>
                      </a:pPr>
                      <a:r>
                        <a:rPr lang="en" sz="1300"/>
                        <a:t>-Allows variable input size</a:t>
                      </a:r>
                      <a:endParaRPr b="1" sz="1300"/>
                    </a:p>
                  </a:txBody>
                  <a:tcPr marT="91425" marB="91425" marR="91425" marL="91425"/>
                </a:tc>
                <a:tc>
                  <a:txBody>
                    <a:bodyPr/>
                    <a:lstStyle/>
                    <a:p>
                      <a:pPr indent="0" lvl="0" marL="0" rtl="0" algn="l">
                        <a:lnSpc>
                          <a:spcPct val="115000"/>
                        </a:lnSpc>
                        <a:spcBef>
                          <a:spcPts val="0"/>
                        </a:spcBef>
                        <a:spcAft>
                          <a:spcPts val="0"/>
                        </a:spcAft>
                        <a:buNone/>
                      </a:pPr>
                      <a:r>
                        <a:rPr lang="en" sz="1300"/>
                        <a:t>-Protein residue-residue contact and distance prediction</a:t>
                      </a:r>
                      <a:endParaRPr sz="1300"/>
                    </a:p>
                    <a:p>
                      <a:pPr indent="0" lvl="0" marL="0" rtl="0" algn="l">
                        <a:lnSpc>
                          <a:spcPct val="115000"/>
                        </a:lnSpc>
                        <a:spcBef>
                          <a:spcPts val="0"/>
                        </a:spcBef>
                        <a:spcAft>
                          <a:spcPts val="0"/>
                        </a:spcAft>
                        <a:buNone/>
                      </a:pPr>
                      <a:r>
                        <a:rPr lang="en" sz="1300"/>
                        <a:t>-Medical image recognition</a:t>
                      </a:r>
                      <a:endParaRPr sz="1300"/>
                    </a:p>
                  </a:txBody>
                  <a:tcPr marT="91425" marB="91425" marR="91425" marL="91425"/>
                </a:tc>
              </a:tr>
            </a:tbl>
          </a:graphicData>
        </a:graphic>
      </p:graphicFrame>
      <p:graphicFrame>
        <p:nvGraphicFramePr>
          <p:cNvPr id="288" name="Google Shape;288;p47"/>
          <p:cNvGraphicFramePr/>
          <p:nvPr/>
        </p:nvGraphicFramePr>
        <p:xfrm>
          <a:off x="76900" y="2752375"/>
          <a:ext cx="3000000" cy="3000000"/>
        </p:xfrm>
        <a:graphic>
          <a:graphicData uri="http://schemas.openxmlformats.org/drawingml/2006/table">
            <a:tbl>
              <a:tblPr>
                <a:noFill/>
                <a:tableStyleId>{B5649DF8-CE37-49DE-B27A-4566C3F6B63F}</a:tableStyleId>
              </a:tblPr>
              <a:tblGrid>
                <a:gridCol w="2614525"/>
                <a:gridCol w="3537550"/>
              </a:tblGrid>
              <a:tr h="380975">
                <a:tc>
                  <a:txBody>
                    <a:bodyPr/>
                    <a:lstStyle/>
                    <a:p>
                      <a:pPr indent="0" lvl="0" marL="0" rtl="0" algn="ctr">
                        <a:lnSpc>
                          <a:spcPct val="115000"/>
                        </a:lnSpc>
                        <a:spcBef>
                          <a:spcPts val="0"/>
                        </a:spcBef>
                        <a:spcAft>
                          <a:spcPts val="0"/>
                        </a:spcAft>
                        <a:buNone/>
                      </a:pPr>
                      <a:r>
                        <a:rPr b="1" lang="en" sz="1300"/>
                        <a:t>Advantages</a:t>
                      </a:r>
                      <a:endParaRPr/>
                    </a:p>
                  </a:txBody>
                  <a:tcPr marT="91425" marB="91425" marR="91425" marL="91425">
                    <a:solidFill>
                      <a:srgbClr val="6D9EEB"/>
                    </a:solidFill>
                  </a:tcPr>
                </a:tc>
                <a:tc>
                  <a:txBody>
                    <a:bodyPr/>
                    <a:lstStyle/>
                    <a:p>
                      <a:pPr indent="0" lvl="0" marL="0" rtl="0" algn="ctr">
                        <a:spcBef>
                          <a:spcPts val="0"/>
                        </a:spcBef>
                        <a:spcAft>
                          <a:spcPts val="0"/>
                        </a:spcAft>
                        <a:buNone/>
                      </a:pPr>
                      <a:r>
                        <a:rPr b="1" lang="en" sz="1300"/>
                        <a:t>Disadvantages</a:t>
                      </a:r>
                      <a:endParaRPr/>
                    </a:p>
                  </a:txBody>
                  <a:tcPr marT="91425" marB="91425" marR="91425" marL="91425">
                    <a:solidFill>
                      <a:srgbClr val="6D9EEB"/>
                    </a:solidFill>
                  </a:tcPr>
                </a:tc>
              </a:tr>
              <a:tr h="1528675">
                <a:tc>
                  <a:txBody>
                    <a:bodyPr/>
                    <a:lstStyle/>
                    <a:p>
                      <a:pPr indent="0" lvl="0" marL="0" rtl="0" algn="l">
                        <a:lnSpc>
                          <a:spcPct val="115000"/>
                        </a:lnSpc>
                        <a:spcBef>
                          <a:spcPts val="0"/>
                        </a:spcBef>
                        <a:spcAft>
                          <a:spcPts val="0"/>
                        </a:spcAft>
                        <a:buNone/>
                      </a:pPr>
                      <a:r>
                        <a:rPr lang="en" sz="1300"/>
                        <a:t>-Variable input size</a:t>
                      </a:r>
                      <a:endParaRPr sz="1300"/>
                    </a:p>
                    <a:p>
                      <a:pPr indent="0" lvl="0" marL="0" rtl="0" algn="l">
                        <a:lnSpc>
                          <a:spcPct val="115000"/>
                        </a:lnSpc>
                        <a:spcBef>
                          <a:spcPts val="0"/>
                        </a:spcBef>
                        <a:spcAft>
                          <a:spcPts val="0"/>
                        </a:spcAft>
                        <a:buNone/>
                      </a:pPr>
                      <a:r>
                        <a:rPr lang="en" sz="1300"/>
                        <a:t>-Learns patterns irrespective of location in the input</a:t>
                      </a:r>
                      <a:endParaRPr sz="1300"/>
                    </a:p>
                  </a:txBody>
                  <a:tcPr marT="91425" marB="91425" marR="91425" marL="91425"/>
                </a:tc>
                <a:tc>
                  <a:txBody>
                    <a:bodyPr/>
                    <a:lstStyle/>
                    <a:p>
                      <a:pPr indent="0" lvl="0" marL="0" rtl="0" algn="l">
                        <a:lnSpc>
                          <a:spcPct val="115000"/>
                        </a:lnSpc>
                        <a:spcBef>
                          <a:spcPts val="0"/>
                        </a:spcBef>
                        <a:spcAft>
                          <a:spcPts val="0"/>
                        </a:spcAft>
                        <a:buNone/>
                      </a:pPr>
                      <a:r>
                        <a:rPr lang="en" sz="1300"/>
                        <a:t>-The amount of the input that is considered when predicting the output for</a:t>
                      </a:r>
                      <a:endParaRPr sz="1300"/>
                    </a:p>
                    <a:p>
                      <a:pPr indent="0" lvl="0" marL="0" rtl="0" algn="l">
                        <a:lnSpc>
                          <a:spcPct val="115000"/>
                        </a:lnSpc>
                        <a:spcBef>
                          <a:spcPts val="0"/>
                        </a:spcBef>
                        <a:spcAft>
                          <a:spcPts val="0"/>
                        </a:spcAft>
                        <a:buNone/>
                      </a:pPr>
                      <a:r>
                        <a:rPr lang="en" sz="1300"/>
                        <a:t>each pixel, can be limited.</a:t>
                      </a:r>
                      <a:endParaRPr sz="1300"/>
                    </a:p>
                    <a:p>
                      <a:pPr indent="0" lvl="0" marL="0" rtl="0" algn="l">
                        <a:lnSpc>
                          <a:spcPct val="115000"/>
                        </a:lnSpc>
                        <a:spcBef>
                          <a:spcPts val="0"/>
                        </a:spcBef>
                        <a:spcAft>
                          <a:spcPts val="0"/>
                        </a:spcAft>
                        <a:buNone/>
                      </a:pPr>
                      <a:r>
                        <a:rPr lang="en" sz="1300"/>
                        <a:t>-Hard to train deeper architectures that use many layers and make more complex predictions</a:t>
                      </a:r>
                      <a:endParaRPr sz="1300"/>
                    </a:p>
                  </a:txBody>
                  <a:tcPr marT="91425" marB="91425" marR="91425" marL="91425"/>
                </a:tc>
              </a:tr>
            </a:tbl>
          </a:graphicData>
        </a:graphic>
      </p:graphicFrame>
      <p:sp>
        <p:nvSpPr>
          <p:cNvPr id="289" name="Google Shape;289;p47"/>
          <p:cNvSpPr txBox="1"/>
          <p:nvPr/>
        </p:nvSpPr>
        <p:spPr>
          <a:xfrm>
            <a:off x="306000" y="641450"/>
            <a:ext cx="83532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1600"/>
          </a:p>
        </p:txBody>
      </p:sp>
      <p:sp>
        <p:nvSpPr>
          <p:cNvPr id="290" name="Google Shape;290;p47"/>
          <p:cNvSpPr txBox="1"/>
          <p:nvPr/>
        </p:nvSpPr>
        <p:spPr>
          <a:xfrm>
            <a:off x="243250" y="565250"/>
            <a:ext cx="85890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t>Deep neural network, u</a:t>
            </a:r>
            <a:r>
              <a:rPr lang="en"/>
              <a:t>ses filters that move across the input layer to calculate the values in the next layer. The filters operating across the whole layer mean that parameters are shared, allowing similar entities to be detected regardless of location.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6" name="Google Shape;296;p4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Recurrent neural network (RNN)</a:t>
            </a:r>
            <a:endParaRPr>
              <a:solidFill>
                <a:srgbClr val="4A86E8"/>
              </a:solidFill>
            </a:endParaRPr>
          </a:p>
        </p:txBody>
      </p:sp>
      <p:sp>
        <p:nvSpPr>
          <p:cNvPr id="297" name="Google Shape;297;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8" name="Google Shape;298;p48"/>
          <p:cNvSpPr txBox="1"/>
          <p:nvPr/>
        </p:nvSpPr>
        <p:spPr>
          <a:xfrm>
            <a:off x="6277875" y="4310100"/>
            <a:ext cx="2662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graphicFrame>
        <p:nvGraphicFramePr>
          <p:cNvPr id="299" name="Google Shape;299;p48"/>
          <p:cNvGraphicFramePr/>
          <p:nvPr/>
        </p:nvGraphicFramePr>
        <p:xfrm>
          <a:off x="548700" y="1622250"/>
          <a:ext cx="3000000" cy="3000000"/>
        </p:xfrm>
        <a:graphic>
          <a:graphicData uri="http://schemas.openxmlformats.org/drawingml/2006/table">
            <a:tbl>
              <a:tblPr>
                <a:noFill/>
                <a:tableStyleId>{B5649DF8-CE37-49DE-B27A-4566C3F6B63F}</a:tableStyleId>
              </a:tblPr>
              <a:tblGrid>
                <a:gridCol w="2580725"/>
                <a:gridCol w="2580675"/>
              </a:tblGrid>
              <a:tr h="335700">
                <a:tc>
                  <a:txBody>
                    <a:bodyPr/>
                    <a:lstStyle/>
                    <a:p>
                      <a:pPr indent="0" lvl="0" marL="0" rtl="0" algn="ctr">
                        <a:lnSpc>
                          <a:spcPct val="115000"/>
                        </a:lnSpc>
                        <a:spcBef>
                          <a:spcPts val="0"/>
                        </a:spcBef>
                        <a:spcAft>
                          <a:spcPts val="0"/>
                        </a:spcAft>
                        <a:buNone/>
                      </a:pPr>
                      <a:r>
                        <a:rPr b="1" lang="en" sz="1300"/>
                        <a:t>Type of data</a:t>
                      </a:r>
                      <a:endParaRPr sz="1300"/>
                    </a:p>
                  </a:txBody>
                  <a:tcPr marT="91425" marB="91425" marR="91425" marL="91425">
                    <a:solidFill>
                      <a:srgbClr val="6D9EEB"/>
                    </a:solidFill>
                  </a:tcPr>
                </a:tc>
                <a:tc>
                  <a:txBody>
                    <a:bodyPr/>
                    <a:lstStyle/>
                    <a:p>
                      <a:pPr indent="0" lvl="0" marL="0" rtl="0" algn="ctr">
                        <a:spcBef>
                          <a:spcPts val="0"/>
                        </a:spcBef>
                        <a:spcAft>
                          <a:spcPts val="0"/>
                        </a:spcAft>
                        <a:buNone/>
                      </a:pPr>
                      <a:r>
                        <a:rPr b="1" lang="en" sz="1300"/>
                        <a:t>Example applications</a:t>
                      </a:r>
                      <a:endParaRPr sz="1300"/>
                    </a:p>
                  </a:txBody>
                  <a:tcPr marT="91425" marB="91425" marR="91425" marL="91425">
                    <a:solidFill>
                      <a:srgbClr val="6D9EEB"/>
                    </a:solidFill>
                  </a:tcPr>
                </a:tc>
              </a:tr>
              <a:tr h="1169575">
                <a:tc>
                  <a:txBody>
                    <a:bodyPr/>
                    <a:lstStyle/>
                    <a:p>
                      <a:pPr indent="0" lvl="0" marL="0" rtl="0" algn="l">
                        <a:lnSpc>
                          <a:spcPct val="115000"/>
                        </a:lnSpc>
                        <a:spcBef>
                          <a:spcPts val="0"/>
                        </a:spcBef>
                        <a:spcAft>
                          <a:spcPts val="0"/>
                        </a:spcAft>
                        <a:buNone/>
                      </a:pPr>
                      <a:r>
                        <a:rPr lang="en" sz="1300"/>
                        <a:t>-Sequential data, e.g. biological sequences or time-series data</a:t>
                      </a:r>
                      <a:endParaRPr sz="1300"/>
                    </a:p>
                    <a:p>
                      <a:pPr indent="0" lvl="0" marL="0" rtl="0" algn="l">
                        <a:lnSpc>
                          <a:spcPct val="115000"/>
                        </a:lnSpc>
                        <a:spcBef>
                          <a:spcPts val="0"/>
                        </a:spcBef>
                        <a:spcAft>
                          <a:spcPts val="0"/>
                        </a:spcAft>
                        <a:buNone/>
                      </a:pPr>
                      <a:r>
                        <a:rPr lang="en" sz="1300"/>
                        <a:t>-Allows variable input size</a:t>
                      </a:r>
                      <a:endParaRPr b="1" sz="1300"/>
                    </a:p>
                  </a:txBody>
                  <a:tcPr marT="91425" marB="91425" marR="91425" marL="91425"/>
                </a:tc>
                <a:tc>
                  <a:txBody>
                    <a:bodyPr/>
                    <a:lstStyle/>
                    <a:p>
                      <a:pPr indent="0" lvl="0" marL="0" rtl="0" algn="l">
                        <a:lnSpc>
                          <a:spcPct val="115000"/>
                        </a:lnSpc>
                        <a:spcBef>
                          <a:spcPts val="0"/>
                        </a:spcBef>
                        <a:spcAft>
                          <a:spcPts val="0"/>
                        </a:spcAft>
                        <a:buNone/>
                      </a:pPr>
                      <a:r>
                        <a:rPr lang="en"/>
                        <a:t>-P</a:t>
                      </a:r>
                      <a:r>
                        <a:rPr lang="en"/>
                        <a:t>robability of transcription factor binding</a:t>
                      </a:r>
                      <a:endParaRPr sz="1300"/>
                    </a:p>
                    <a:p>
                      <a:pPr indent="0" lvl="0" marL="0" rtl="0" algn="l">
                        <a:lnSpc>
                          <a:spcPct val="115000"/>
                        </a:lnSpc>
                        <a:spcBef>
                          <a:spcPts val="0"/>
                        </a:spcBef>
                        <a:spcAft>
                          <a:spcPts val="0"/>
                        </a:spcAft>
                        <a:buNone/>
                      </a:pPr>
                      <a:r>
                        <a:rPr lang="en" sz="1300"/>
                        <a:t>-Protein engineering</a:t>
                      </a:r>
                      <a:endParaRPr sz="1300"/>
                    </a:p>
                    <a:p>
                      <a:pPr indent="0" lvl="0" marL="0" rtl="0" algn="l">
                        <a:lnSpc>
                          <a:spcPct val="115000"/>
                        </a:lnSpc>
                        <a:spcBef>
                          <a:spcPts val="0"/>
                        </a:spcBef>
                        <a:spcAft>
                          <a:spcPts val="0"/>
                        </a:spcAft>
                        <a:buNone/>
                      </a:pPr>
                      <a:r>
                        <a:rPr lang="en" sz="1300"/>
                        <a:t>-Clinical event prediction</a:t>
                      </a:r>
                      <a:endParaRPr sz="1300"/>
                    </a:p>
                    <a:p>
                      <a:pPr indent="0" lvl="0" marL="0" rtl="0" algn="l">
                        <a:lnSpc>
                          <a:spcPct val="115000"/>
                        </a:lnSpc>
                        <a:spcBef>
                          <a:spcPts val="0"/>
                        </a:spcBef>
                        <a:spcAft>
                          <a:spcPts val="0"/>
                        </a:spcAft>
                        <a:buNone/>
                      </a:pPr>
                      <a:r>
                        <a:t/>
                      </a:r>
                      <a:endParaRPr sz="1300"/>
                    </a:p>
                  </a:txBody>
                  <a:tcPr marT="91425" marB="91425" marR="91425" marL="91425"/>
                </a:tc>
              </a:tr>
            </a:tbl>
          </a:graphicData>
        </a:graphic>
      </p:graphicFrame>
      <p:graphicFrame>
        <p:nvGraphicFramePr>
          <p:cNvPr id="300" name="Google Shape;300;p48"/>
          <p:cNvGraphicFramePr/>
          <p:nvPr/>
        </p:nvGraphicFramePr>
        <p:xfrm>
          <a:off x="548700" y="3127525"/>
          <a:ext cx="3000000" cy="3000000"/>
        </p:xfrm>
        <a:graphic>
          <a:graphicData uri="http://schemas.openxmlformats.org/drawingml/2006/table">
            <a:tbl>
              <a:tblPr>
                <a:noFill/>
                <a:tableStyleId>{B5649DF8-CE37-49DE-B27A-4566C3F6B63F}</a:tableStyleId>
              </a:tblPr>
              <a:tblGrid>
                <a:gridCol w="2580725"/>
                <a:gridCol w="2580675"/>
              </a:tblGrid>
              <a:tr h="337925">
                <a:tc>
                  <a:txBody>
                    <a:bodyPr/>
                    <a:lstStyle/>
                    <a:p>
                      <a:pPr indent="0" lvl="0" marL="0" rtl="0" algn="ctr">
                        <a:lnSpc>
                          <a:spcPct val="115000"/>
                        </a:lnSpc>
                        <a:spcBef>
                          <a:spcPts val="0"/>
                        </a:spcBef>
                        <a:spcAft>
                          <a:spcPts val="0"/>
                        </a:spcAft>
                        <a:buNone/>
                      </a:pPr>
                      <a:r>
                        <a:rPr b="1" lang="en" sz="1300"/>
                        <a:t>Advantages</a:t>
                      </a:r>
                      <a:endParaRPr/>
                    </a:p>
                  </a:txBody>
                  <a:tcPr marT="91425" marB="91425" marR="91425" marL="91425">
                    <a:solidFill>
                      <a:srgbClr val="6D9EEB"/>
                    </a:solidFill>
                  </a:tcPr>
                </a:tc>
                <a:tc>
                  <a:txBody>
                    <a:bodyPr/>
                    <a:lstStyle/>
                    <a:p>
                      <a:pPr indent="0" lvl="0" marL="0" rtl="0" algn="ctr">
                        <a:spcBef>
                          <a:spcPts val="0"/>
                        </a:spcBef>
                        <a:spcAft>
                          <a:spcPts val="0"/>
                        </a:spcAft>
                        <a:buNone/>
                      </a:pPr>
                      <a:r>
                        <a:rPr b="1" lang="en" sz="1300"/>
                        <a:t>Disadvantages</a:t>
                      </a:r>
                      <a:endParaRPr/>
                    </a:p>
                  </a:txBody>
                  <a:tcPr marT="91425" marB="91425" marR="91425" marL="91425">
                    <a:solidFill>
                      <a:srgbClr val="6D9EEB"/>
                    </a:solidFill>
                  </a:tcPr>
                </a:tc>
              </a:tr>
              <a:tr h="990750">
                <a:tc>
                  <a:txBody>
                    <a:bodyPr/>
                    <a:lstStyle/>
                    <a:p>
                      <a:pPr indent="0" lvl="0" marL="0" rtl="0" algn="l">
                        <a:lnSpc>
                          <a:spcPct val="115000"/>
                        </a:lnSpc>
                        <a:spcBef>
                          <a:spcPts val="0"/>
                        </a:spcBef>
                        <a:spcAft>
                          <a:spcPts val="0"/>
                        </a:spcAft>
                        <a:buNone/>
                      </a:pPr>
                      <a:r>
                        <a:rPr lang="en" sz="1300"/>
                        <a:t>-Variable input size</a:t>
                      </a:r>
                      <a:endParaRPr sz="1300"/>
                    </a:p>
                    <a:p>
                      <a:pPr indent="0" lvl="0" marL="0" rtl="0" algn="l">
                        <a:lnSpc>
                          <a:spcPct val="115000"/>
                        </a:lnSpc>
                        <a:spcBef>
                          <a:spcPts val="0"/>
                        </a:spcBef>
                        <a:spcAft>
                          <a:spcPts val="0"/>
                        </a:spcAft>
                        <a:buNone/>
                      </a:pPr>
                      <a:r>
                        <a:rPr lang="en" sz="1300"/>
                        <a:t>-Sequences are found in many areas of biology</a:t>
                      </a:r>
                      <a:endParaRPr sz="1300"/>
                    </a:p>
                  </a:txBody>
                  <a:tcPr marT="91425" marB="91425" marR="91425" marL="91425"/>
                </a:tc>
                <a:tc>
                  <a:txBody>
                    <a:bodyPr/>
                    <a:lstStyle/>
                    <a:p>
                      <a:pPr indent="0" lvl="0" marL="0" rtl="0" algn="l">
                        <a:lnSpc>
                          <a:spcPct val="115000"/>
                        </a:lnSpc>
                        <a:spcBef>
                          <a:spcPts val="0"/>
                        </a:spcBef>
                        <a:spcAft>
                          <a:spcPts val="0"/>
                        </a:spcAft>
                        <a:buNone/>
                      </a:pPr>
                      <a:r>
                        <a:rPr lang="en" sz="1300"/>
                        <a:t>-Long training times</a:t>
                      </a:r>
                      <a:endParaRPr sz="1300"/>
                    </a:p>
                    <a:p>
                      <a:pPr indent="0" lvl="0" marL="0" rtl="0" algn="l">
                        <a:lnSpc>
                          <a:spcPct val="115000"/>
                        </a:lnSpc>
                        <a:spcBef>
                          <a:spcPts val="0"/>
                        </a:spcBef>
                        <a:spcAft>
                          <a:spcPts val="0"/>
                        </a:spcAft>
                        <a:buNone/>
                      </a:pPr>
                      <a:r>
                        <a:rPr lang="en" sz="1300"/>
                        <a:t>-High computing memory requirements</a:t>
                      </a:r>
                      <a:endParaRPr sz="1300"/>
                    </a:p>
                  </a:txBody>
                  <a:tcPr marT="91425" marB="91425" marR="91425" marL="91425"/>
                </a:tc>
              </a:tr>
            </a:tbl>
          </a:graphicData>
        </a:graphic>
      </p:graphicFrame>
      <p:sp>
        <p:nvSpPr>
          <p:cNvPr id="301" name="Google Shape;301;p48"/>
          <p:cNvSpPr txBox="1"/>
          <p:nvPr/>
        </p:nvSpPr>
        <p:spPr>
          <a:xfrm>
            <a:off x="306000" y="641450"/>
            <a:ext cx="83532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t>D</a:t>
            </a:r>
            <a:r>
              <a:rPr lang="en"/>
              <a:t>eep neural network, g</a:t>
            </a:r>
            <a:r>
              <a:rPr lang="en"/>
              <a:t>iven an output and an updated hidden state for every input, RNN processes each part of a sequential input using the same learned parameters</a:t>
            </a:r>
            <a:endParaRPr sz="1600"/>
          </a:p>
        </p:txBody>
      </p:sp>
      <p:pic>
        <p:nvPicPr>
          <p:cNvPr id="302" name="Google Shape;302;p48"/>
          <p:cNvPicPr preferRelativeResize="0"/>
          <p:nvPr/>
        </p:nvPicPr>
        <p:blipFill>
          <a:blip r:embed="rId4">
            <a:alphaModFix/>
          </a:blip>
          <a:stretch>
            <a:fillRect/>
          </a:stretch>
        </p:blipFill>
        <p:spPr>
          <a:xfrm>
            <a:off x="5856412" y="1829100"/>
            <a:ext cx="3139075" cy="217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8" name="Google Shape;308;p4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Autoencoders/Transformers</a:t>
            </a:r>
            <a:endParaRPr>
              <a:solidFill>
                <a:srgbClr val="4A86E8"/>
              </a:solidFill>
            </a:endParaRPr>
          </a:p>
        </p:txBody>
      </p:sp>
      <p:sp>
        <p:nvSpPr>
          <p:cNvPr id="309" name="Google Shape;309;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aphicFrame>
        <p:nvGraphicFramePr>
          <p:cNvPr id="310" name="Google Shape;310;p49"/>
          <p:cNvGraphicFramePr/>
          <p:nvPr/>
        </p:nvGraphicFramePr>
        <p:xfrm>
          <a:off x="243075" y="1602775"/>
          <a:ext cx="3000000" cy="3000000"/>
        </p:xfrm>
        <a:graphic>
          <a:graphicData uri="http://schemas.openxmlformats.org/drawingml/2006/table">
            <a:tbl>
              <a:tblPr>
                <a:noFill/>
                <a:tableStyleId>{B5649DF8-CE37-49DE-B27A-4566C3F6B63F}</a:tableStyleId>
              </a:tblPr>
              <a:tblGrid>
                <a:gridCol w="3086500"/>
                <a:gridCol w="3063500"/>
              </a:tblGrid>
              <a:tr h="310650">
                <a:tc>
                  <a:txBody>
                    <a:bodyPr/>
                    <a:lstStyle/>
                    <a:p>
                      <a:pPr indent="0" lvl="0" marL="0" rtl="0" algn="ctr">
                        <a:lnSpc>
                          <a:spcPct val="115000"/>
                        </a:lnSpc>
                        <a:spcBef>
                          <a:spcPts val="0"/>
                        </a:spcBef>
                        <a:spcAft>
                          <a:spcPts val="0"/>
                        </a:spcAft>
                        <a:buNone/>
                      </a:pPr>
                      <a:r>
                        <a:rPr b="1" lang="en" sz="1300"/>
                        <a:t>Type of data</a:t>
                      </a:r>
                      <a:endParaRPr/>
                    </a:p>
                  </a:txBody>
                  <a:tcPr marT="91425" marB="91425" marR="91425" marL="91425">
                    <a:solidFill>
                      <a:srgbClr val="6D9EEB"/>
                    </a:solidFill>
                  </a:tcPr>
                </a:tc>
                <a:tc>
                  <a:txBody>
                    <a:bodyPr/>
                    <a:lstStyle/>
                    <a:p>
                      <a:pPr indent="0" lvl="0" marL="0" rtl="0" algn="ctr">
                        <a:spcBef>
                          <a:spcPts val="0"/>
                        </a:spcBef>
                        <a:spcAft>
                          <a:spcPts val="0"/>
                        </a:spcAft>
                        <a:buNone/>
                      </a:pPr>
                      <a:r>
                        <a:rPr b="1" lang="en" sz="1300"/>
                        <a:t>Example applications</a:t>
                      </a:r>
                      <a:endParaRPr/>
                    </a:p>
                  </a:txBody>
                  <a:tcPr marT="91425" marB="91425" marR="91425" marL="91425">
                    <a:solidFill>
                      <a:srgbClr val="6D9EEB"/>
                    </a:solidFill>
                  </a:tcPr>
                </a:tc>
              </a:tr>
              <a:tr h="944325">
                <a:tc>
                  <a:txBody>
                    <a:bodyPr/>
                    <a:lstStyle/>
                    <a:p>
                      <a:pPr indent="0" lvl="0" marL="0" rtl="0" algn="l">
                        <a:lnSpc>
                          <a:spcPct val="115000"/>
                        </a:lnSpc>
                        <a:spcBef>
                          <a:spcPts val="0"/>
                        </a:spcBef>
                        <a:spcAft>
                          <a:spcPts val="0"/>
                        </a:spcAft>
                        <a:buNone/>
                      </a:pPr>
                      <a:r>
                        <a:rPr lang="en" sz="1300"/>
                        <a:t>-</a:t>
                      </a:r>
                      <a:r>
                        <a:rPr lang="en" sz="1300"/>
                        <a:t>Labelled or unlabelled data</a:t>
                      </a:r>
                      <a:endParaRPr sz="1300"/>
                    </a:p>
                    <a:p>
                      <a:pPr indent="0" lvl="0" marL="0" rtl="0" algn="l">
                        <a:lnSpc>
                          <a:spcPct val="115000"/>
                        </a:lnSpc>
                        <a:spcBef>
                          <a:spcPts val="0"/>
                        </a:spcBef>
                        <a:spcAft>
                          <a:spcPts val="0"/>
                        </a:spcAft>
                        <a:buNone/>
                      </a:pPr>
                      <a:r>
                        <a:rPr lang="en" sz="1300"/>
                        <a:t>-Fixed or variable input size depending on architecture</a:t>
                      </a:r>
                      <a:endParaRPr sz="1300"/>
                    </a:p>
                    <a:p>
                      <a:pPr indent="0" lvl="0" marL="0" rtl="0" algn="l">
                        <a:lnSpc>
                          <a:spcPct val="115000"/>
                        </a:lnSpc>
                        <a:spcBef>
                          <a:spcPts val="0"/>
                        </a:spcBef>
                        <a:spcAft>
                          <a:spcPts val="0"/>
                        </a:spcAft>
                        <a:buNone/>
                      </a:pPr>
                      <a:r>
                        <a:t/>
                      </a:r>
                      <a:endParaRPr sz="1300"/>
                    </a:p>
                  </a:txBody>
                  <a:tcPr marT="91425" marB="91425" marR="91425" marL="91425"/>
                </a:tc>
                <a:tc>
                  <a:txBody>
                    <a:bodyPr/>
                    <a:lstStyle/>
                    <a:p>
                      <a:pPr indent="0" lvl="0" marL="0" rtl="0" algn="l">
                        <a:lnSpc>
                          <a:spcPct val="115000"/>
                        </a:lnSpc>
                        <a:spcBef>
                          <a:spcPts val="0"/>
                        </a:spcBef>
                        <a:spcAft>
                          <a:spcPts val="0"/>
                        </a:spcAft>
                        <a:buNone/>
                      </a:pPr>
                      <a:r>
                        <a:rPr lang="en" sz="1250"/>
                        <a:t>-</a:t>
                      </a:r>
                      <a:r>
                        <a:rPr lang="en" sz="1250"/>
                        <a:t>Protein and gene engineering</a:t>
                      </a:r>
                      <a:endParaRPr sz="1250"/>
                    </a:p>
                    <a:p>
                      <a:pPr indent="0" lvl="0" marL="0" rtl="0" algn="l">
                        <a:lnSpc>
                          <a:spcPct val="115000"/>
                        </a:lnSpc>
                        <a:spcBef>
                          <a:spcPts val="0"/>
                        </a:spcBef>
                        <a:spcAft>
                          <a:spcPts val="0"/>
                        </a:spcAft>
                        <a:buNone/>
                      </a:pPr>
                      <a:r>
                        <a:rPr lang="en" sz="1250"/>
                        <a:t>-Prediction of DNA methylation</a:t>
                      </a:r>
                      <a:endParaRPr sz="1250"/>
                    </a:p>
                    <a:p>
                      <a:pPr indent="0" lvl="0" marL="0" rtl="0" algn="l">
                        <a:lnSpc>
                          <a:spcPct val="115000"/>
                        </a:lnSpc>
                        <a:spcBef>
                          <a:spcPts val="0"/>
                        </a:spcBef>
                        <a:spcAft>
                          <a:spcPts val="0"/>
                        </a:spcAft>
                        <a:buNone/>
                      </a:pPr>
                      <a:r>
                        <a:rPr lang="en" sz="1250"/>
                        <a:t>-Neural population dynamics</a:t>
                      </a:r>
                      <a:endParaRPr sz="1250"/>
                    </a:p>
                    <a:p>
                      <a:pPr indent="0" lvl="0" marL="0" rtl="0" algn="l">
                        <a:lnSpc>
                          <a:spcPct val="115000"/>
                        </a:lnSpc>
                        <a:spcBef>
                          <a:spcPts val="0"/>
                        </a:spcBef>
                        <a:spcAft>
                          <a:spcPts val="0"/>
                        </a:spcAft>
                        <a:buNone/>
                      </a:pPr>
                      <a:r>
                        <a:t/>
                      </a:r>
                      <a:endParaRPr sz="1250"/>
                    </a:p>
                  </a:txBody>
                  <a:tcPr marT="91425" marB="91425" marR="91425" marL="91425"/>
                </a:tc>
              </a:tr>
            </a:tbl>
          </a:graphicData>
        </a:graphic>
      </p:graphicFrame>
      <p:graphicFrame>
        <p:nvGraphicFramePr>
          <p:cNvPr id="311" name="Google Shape;311;p49"/>
          <p:cNvGraphicFramePr/>
          <p:nvPr/>
        </p:nvGraphicFramePr>
        <p:xfrm>
          <a:off x="243075" y="2837038"/>
          <a:ext cx="3000000" cy="3000000"/>
        </p:xfrm>
        <a:graphic>
          <a:graphicData uri="http://schemas.openxmlformats.org/drawingml/2006/table">
            <a:tbl>
              <a:tblPr>
                <a:noFill/>
                <a:tableStyleId>{B5649DF8-CE37-49DE-B27A-4566C3F6B63F}</a:tableStyleId>
              </a:tblPr>
              <a:tblGrid>
                <a:gridCol w="3086500"/>
                <a:gridCol w="3063500"/>
              </a:tblGrid>
              <a:tr h="334300">
                <a:tc>
                  <a:txBody>
                    <a:bodyPr/>
                    <a:lstStyle/>
                    <a:p>
                      <a:pPr indent="0" lvl="0" marL="0" rtl="0" algn="ctr">
                        <a:lnSpc>
                          <a:spcPct val="115000"/>
                        </a:lnSpc>
                        <a:spcBef>
                          <a:spcPts val="0"/>
                        </a:spcBef>
                        <a:spcAft>
                          <a:spcPts val="0"/>
                        </a:spcAft>
                        <a:buNone/>
                      </a:pPr>
                      <a:r>
                        <a:rPr b="1" lang="en" sz="1300"/>
                        <a:t>Advantages</a:t>
                      </a:r>
                      <a:endParaRPr/>
                    </a:p>
                  </a:txBody>
                  <a:tcPr marT="91425" marB="91425" marR="91425" marL="91425">
                    <a:solidFill>
                      <a:srgbClr val="6D9EEB"/>
                    </a:solidFill>
                  </a:tcPr>
                </a:tc>
                <a:tc>
                  <a:txBody>
                    <a:bodyPr/>
                    <a:lstStyle/>
                    <a:p>
                      <a:pPr indent="0" lvl="0" marL="0" rtl="0" algn="ctr">
                        <a:spcBef>
                          <a:spcPts val="0"/>
                        </a:spcBef>
                        <a:spcAft>
                          <a:spcPts val="0"/>
                        </a:spcAft>
                        <a:buNone/>
                      </a:pPr>
                      <a:r>
                        <a:rPr b="1" lang="en" sz="1300"/>
                        <a:t>Disadvantages</a:t>
                      </a:r>
                      <a:endParaRPr/>
                    </a:p>
                  </a:txBody>
                  <a:tcPr marT="91425" marB="91425" marR="91425" marL="91425">
                    <a:solidFill>
                      <a:srgbClr val="6D9EEB"/>
                    </a:solidFill>
                  </a:tcPr>
                </a:tc>
              </a:tr>
              <a:tr h="1126200">
                <a:tc>
                  <a:txBody>
                    <a:bodyPr/>
                    <a:lstStyle/>
                    <a:p>
                      <a:pPr indent="0" lvl="0" marL="0" rtl="0" algn="l">
                        <a:lnSpc>
                          <a:spcPct val="115000"/>
                        </a:lnSpc>
                        <a:spcBef>
                          <a:spcPts val="0"/>
                        </a:spcBef>
                        <a:spcAft>
                          <a:spcPts val="0"/>
                        </a:spcAft>
                        <a:buNone/>
                      </a:pPr>
                      <a:r>
                        <a:rPr lang="en" sz="1300"/>
                        <a:t>-</a:t>
                      </a:r>
                      <a:r>
                        <a:rPr lang="en" sz="1300"/>
                        <a:t>Latent space provides low-dimensional representation that can be used to visualize input data</a:t>
                      </a:r>
                      <a:endParaRPr sz="1300"/>
                    </a:p>
                    <a:p>
                      <a:pPr indent="0" lvl="0" marL="0" rtl="0" algn="l">
                        <a:lnSpc>
                          <a:spcPct val="115000"/>
                        </a:lnSpc>
                        <a:spcBef>
                          <a:spcPts val="0"/>
                        </a:spcBef>
                        <a:spcAft>
                          <a:spcPts val="0"/>
                        </a:spcAft>
                        <a:buNone/>
                      </a:pPr>
                      <a:r>
                        <a:rPr lang="en" sz="1300"/>
                        <a:t>-Can generate new samples, which is useful in areas such as protein design</a:t>
                      </a:r>
                      <a:endParaRPr sz="1300"/>
                    </a:p>
                  </a:txBody>
                  <a:tcPr marT="91425" marB="91425" marR="91425" marL="91425"/>
                </a:tc>
                <a:tc>
                  <a:txBody>
                    <a:bodyPr/>
                    <a:lstStyle/>
                    <a:p>
                      <a:pPr indent="0" lvl="0" marL="0" rtl="0" algn="l">
                        <a:lnSpc>
                          <a:spcPct val="115000"/>
                        </a:lnSpc>
                        <a:spcBef>
                          <a:spcPts val="0"/>
                        </a:spcBef>
                        <a:spcAft>
                          <a:spcPts val="0"/>
                        </a:spcAft>
                        <a:buNone/>
                      </a:pPr>
                      <a:r>
                        <a:rPr lang="en" sz="1300"/>
                        <a:t>-Latent space specific to data in training set and may not be appropriate to other datasets</a:t>
                      </a:r>
                      <a:endParaRPr sz="1300"/>
                    </a:p>
                    <a:p>
                      <a:pPr indent="0" lvl="0" marL="0" rtl="0" algn="l">
                        <a:lnSpc>
                          <a:spcPct val="115000"/>
                        </a:lnSpc>
                        <a:spcBef>
                          <a:spcPts val="0"/>
                        </a:spcBef>
                        <a:spcAft>
                          <a:spcPts val="0"/>
                        </a:spcAft>
                        <a:buNone/>
                      </a:pPr>
                      <a:r>
                        <a:rPr lang="en" sz="1300"/>
                        <a:t>-Testing newly generated samples often requires wet laboratory experiments</a:t>
                      </a:r>
                      <a:endParaRPr sz="1300"/>
                    </a:p>
                  </a:txBody>
                  <a:tcPr marT="91425" marB="91425" marR="91425" marL="91425"/>
                </a:tc>
              </a:tr>
            </a:tbl>
          </a:graphicData>
        </a:graphic>
      </p:graphicFrame>
      <p:sp>
        <p:nvSpPr>
          <p:cNvPr id="312" name="Google Shape;312;p49"/>
          <p:cNvSpPr txBox="1"/>
          <p:nvPr/>
        </p:nvSpPr>
        <p:spPr>
          <a:xfrm>
            <a:off x="311700" y="664350"/>
            <a:ext cx="8353200" cy="94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t>Deep neural network, c</a:t>
            </a:r>
            <a:r>
              <a:rPr lang="en" sz="1500"/>
              <a:t>onsist of an </a:t>
            </a:r>
            <a:r>
              <a:rPr lang="en" sz="1500"/>
              <a:t>encoder neural network, which converts an input into a lower-dimensional latent representation, and a decoder neural network, which converts this latent representation back to the original input form</a:t>
            </a:r>
            <a:endParaRPr sz="1500"/>
          </a:p>
        </p:txBody>
      </p:sp>
      <p:sp>
        <p:nvSpPr>
          <p:cNvPr id="313" name="Google Shape;313;p49"/>
          <p:cNvSpPr txBox="1"/>
          <p:nvPr/>
        </p:nvSpPr>
        <p:spPr>
          <a:xfrm>
            <a:off x="6561000" y="4248800"/>
            <a:ext cx="249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pic>
        <p:nvPicPr>
          <p:cNvPr id="314" name="Google Shape;314;p49"/>
          <p:cNvPicPr preferRelativeResize="0"/>
          <p:nvPr/>
        </p:nvPicPr>
        <p:blipFill>
          <a:blip r:embed="rId4">
            <a:alphaModFix/>
          </a:blip>
          <a:stretch>
            <a:fillRect/>
          </a:stretch>
        </p:blipFill>
        <p:spPr>
          <a:xfrm>
            <a:off x="6393075" y="2415575"/>
            <a:ext cx="2750926" cy="14156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50"/>
          <p:cNvPicPr preferRelativeResize="0"/>
          <p:nvPr/>
        </p:nvPicPr>
        <p:blipFill rotWithShape="1">
          <a:blip r:embed="rId3">
            <a:alphaModFix/>
          </a:blip>
          <a:srcRect b="0" l="52301" r="0" t="0"/>
          <a:stretch/>
        </p:blipFill>
        <p:spPr>
          <a:xfrm>
            <a:off x="7214308" y="2750223"/>
            <a:ext cx="1778368" cy="1313076"/>
          </a:xfrm>
          <a:prstGeom prst="rect">
            <a:avLst/>
          </a:prstGeom>
          <a:noFill/>
          <a:ln>
            <a:noFill/>
          </a:ln>
        </p:spPr>
      </p:pic>
      <p:pic>
        <p:nvPicPr>
          <p:cNvPr id="320" name="Google Shape;320;p50"/>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321" name="Google Shape;321;p5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Graph convolutional network (GCN)</a:t>
            </a:r>
            <a:endParaRPr>
              <a:solidFill>
                <a:srgbClr val="4A86E8"/>
              </a:solidFill>
            </a:endParaRPr>
          </a:p>
        </p:txBody>
      </p:sp>
      <p:sp>
        <p:nvSpPr>
          <p:cNvPr id="322" name="Google Shape;322;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aphicFrame>
        <p:nvGraphicFramePr>
          <p:cNvPr id="323" name="Google Shape;323;p50"/>
          <p:cNvGraphicFramePr/>
          <p:nvPr/>
        </p:nvGraphicFramePr>
        <p:xfrm>
          <a:off x="243075" y="1602775"/>
          <a:ext cx="3000000" cy="3000000"/>
        </p:xfrm>
        <a:graphic>
          <a:graphicData uri="http://schemas.openxmlformats.org/drawingml/2006/table">
            <a:tbl>
              <a:tblPr>
                <a:noFill/>
                <a:tableStyleId>{B5649DF8-CE37-49DE-B27A-4566C3F6B63F}</a:tableStyleId>
              </a:tblPr>
              <a:tblGrid>
                <a:gridCol w="3086500"/>
                <a:gridCol w="3063500"/>
              </a:tblGrid>
              <a:tr h="231400">
                <a:tc>
                  <a:txBody>
                    <a:bodyPr/>
                    <a:lstStyle/>
                    <a:p>
                      <a:pPr indent="0" lvl="0" marL="0" rtl="0" algn="ctr">
                        <a:lnSpc>
                          <a:spcPct val="115000"/>
                        </a:lnSpc>
                        <a:spcBef>
                          <a:spcPts val="0"/>
                        </a:spcBef>
                        <a:spcAft>
                          <a:spcPts val="0"/>
                        </a:spcAft>
                        <a:buNone/>
                      </a:pPr>
                      <a:r>
                        <a:rPr b="1" lang="en" sz="1300"/>
                        <a:t>Type of data</a:t>
                      </a:r>
                      <a:endParaRPr/>
                    </a:p>
                  </a:txBody>
                  <a:tcPr marT="91425" marB="91425" marR="91425" marL="91425">
                    <a:solidFill>
                      <a:srgbClr val="6D9EEB"/>
                    </a:solidFill>
                  </a:tcPr>
                </a:tc>
                <a:tc>
                  <a:txBody>
                    <a:bodyPr/>
                    <a:lstStyle/>
                    <a:p>
                      <a:pPr indent="0" lvl="0" marL="0" rtl="0" algn="ctr">
                        <a:spcBef>
                          <a:spcPts val="0"/>
                        </a:spcBef>
                        <a:spcAft>
                          <a:spcPts val="0"/>
                        </a:spcAft>
                        <a:buNone/>
                      </a:pPr>
                      <a:r>
                        <a:rPr b="1" lang="en" sz="1300"/>
                        <a:t>Example applications</a:t>
                      </a:r>
                      <a:endParaRPr/>
                    </a:p>
                  </a:txBody>
                  <a:tcPr marT="91425" marB="91425" marR="91425" marL="91425">
                    <a:solidFill>
                      <a:srgbClr val="6D9EEB"/>
                    </a:solidFill>
                  </a:tcPr>
                </a:tc>
              </a:tr>
              <a:tr h="1158100">
                <a:tc>
                  <a:txBody>
                    <a:bodyPr/>
                    <a:lstStyle/>
                    <a:p>
                      <a:pPr indent="0" lvl="0" marL="0" rtl="0" algn="l">
                        <a:lnSpc>
                          <a:spcPct val="115000"/>
                        </a:lnSpc>
                        <a:spcBef>
                          <a:spcPts val="0"/>
                        </a:spcBef>
                        <a:spcAft>
                          <a:spcPts val="0"/>
                        </a:spcAft>
                        <a:buNone/>
                      </a:pPr>
                      <a:r>
                        <a:rPr lang="en" sz="1300"/>
                        <a:t>-Data characterized by connections between entities (spatial, interaction or association)</a:t>
                      </a:r>
                      <a:endParaRPr sz="1300"/>
                    </a:p>
                    <a:p>
                      <a:pPr indent="0" lvl="0" marL="0" rtl="0" algn="l">
                        <a:lnSpc>
                          <a:spcPct val="115000"/>
                        </a:lnSpc>
                        <a:spcBef>
                          <a:spcPts val="0"/>
                        </a:spcBef>
                        <a:spcAft>
                          <a:spcPts val="0"/>
                        </a:spcAft>
                        <a:buNone/>
                      </a:pPr>
                      <a:r>
                        <a:rPr lang="en" sz="1300"/>
                        <a:t>-Allows variable input size</a:t>
                      </a:r>
                      <a:endParaRPr b="1" sz="1300"/>
                    </a:p>
                  </a:txBody>
                  <a:tcPr marT="91425" marB="91425" marR="91425" marL="91425"/>
                </a:tc>
                <a:tc>
                  <a:txBody>
                    <a:bodyPr/>
                    <a:lstStyle/>
                    <a:p>
                      <a:pPr indent="0" lvl="0" marL="0" rtl="0" algn="l">
                        <a:lnSpc>
                          <a:spcPct val="115000"/>
                        </a:lnSpc>
                        <a:spcBef>
                          <a:spcPts val="0"/>
                        </a:spcBef>
                        <a:spcAft>
                          <a:spcPts val="0"/>
                        </a:spcAft>
                        <a:buNone/>
                      </a:pPr>
                      <a:r>
                        <a:rPr lang="en" sz="1250"/>
                        <a:t>-Predicting protein-protein interaction</a:t>
                      </a:r>
                      <a:endParaRPr sz="1250"/>
                    </a:p>
                    <a:p>
                      <a:pPr indent="0" lvl="0" marL="0" rtl="0" algn="l">
                        <a:lnSpc>
                          <a:spcPct val="115000"/>
                        </a:lnSpc>
                        <a:spcBef>
                          <a:spcPts val="0"/>
                        </a:spcBef>
                        <a:spcAft>
                          <a:spcPts val="0"/>
                        </a:spcAft>
                        <a:buNone/>
                      </a:pPr>
                      <a:r>
                        <a:rPr lang="en" sz="1250"/>
                        <a:t>-Predicting drug properties</a:t>
                      </a:r>
                      <a:endParaRPr sz="1250"/>
                    </a:p>
                    <a:p>
                      <a:pPr indent="0" lvl="0" marL="0" rtl="0" algn="l">
                        <a:lnSpc>
                          <a:spcPct val="115000"/>
                        </a:lnSpc>
                        <a:spcBef>
                          <a:spcPts val="0"/>
                        </a:spcBef>
                        <a:spcAft>
                          <a:spcPts val="0"/>
                        </a:spcAft>
                        <a:buNone/>
                      </a:pPr>
                      <a:r>
                        <a:rPr lang="en" sz="1250"/>
                        <a:t>-Interpreting molecular structures</a:t>
                      </a:r>
                      <a:endParaRPr sz="1250"/>
                    </a:p>
                    <a:p>
                      <a:pPr indent="0" lvl="0" marL="0" rtl="0" algn="l">
                        <a:lnSpc>
                          <a:spcPct val="115000"/>
                        </a:lnSpc>
                        <a:spcBef>
                          <a:spcPts val="0"/>
                        </a:spcBef>
                        <a:spcAft>
                          <a:spcPts val="0"/>
                        </a:spcAft>
                        <a:buNone/>
                      </a:pPr>
                      <a:r>
                        <a:rPr lang="en" sz="1250"/>
                        <a:t>-Knowledge extraction</a:t>
                      </a:r>
                      <a:endParaRPr sz="1250"/>
                    </a:p>
                  </a:txBody>
                  <a:tcPr marT="91425" marB="91425" marR="91425" marL="91425"/>
                </a:tc>
              </a:tr>
            </a:tbl>
          </a:graphicData>
        </a:graphic>
      </p:graphicFrame>
      <p:graphicFrame>
        <p:nvGraphicFramePr>
          <p:cNvPr id="324" name="Google Shape;324;p50"/>
          <p:cNvGraphicFramePr/>
          <p:nvPr/>
        </p:nvGraphicFramePr>
        <p:xfrm>
          <a:off x="243075" y="3141838"/>
          <a:ext cx="3000000" cy="3000000"/>
        </p:xfrm>
        <a:graphic>
          <a:graphicData uri="http://schemas.openxmlformats.org/drawingml/2006/table">
            <a:tbl>
              <a:tblPr>
                <a:noFill/>
                <a:tableStyleId>{B5649DF8-CE37-49DE-B27A-4566C3F6B63F}</a:tableStyleId>
              </a:tblPr>
              <a:tblGrid>
                <a:gridCol w="3086500"/>
                <a:gridCol w="3063500"/>
              </a:tblGrid>
              <a:tr h="334300">
                <a:tc>
                  <a:txBody>
                    <a:bodyPr/>
                    <a:lstStyle/>
                    <a:p>
                      <a:pPr indent="0" lvl="0" marL="0" rtl="0" algn="ctr">
                        <a:lnSpc>
                          <a:spcPct val="115000"/>
                        </a:lnSpc>
                        <a:spcBef>
                          <a:spcPts val="0"/>
                        </a:spcBef>
                        <a:spcAft>
                          <a:spcPts val="0"/>
                        </a:spcAft>
                        <a:buNone/>
                      </a:pPr>
                      <a:r>
                        <a:rPr b="1" lang="en" sz="1300"/>
                        <a:t>Advantages</a:t>
                      </a:r>
                      <a:endParaRPr/>
                    </a:p>
                  </a:txBody>
                  <a:tcPr marT="91425" marB="91425" marR="91425" marL="91425">
                    <a:solidFill>
                      <a:srgbClr val="6D9EEB"/>
                    </a:solidFill>
                  </a:tcPr>
                </a:tc>
                <a:tc>
                  <a:txBody>
                    <a:bodyPr/>
                    <a:lstStyle/>
                    <a:p>
                      <a:pPr indent="0" lvl="0" marL="0" rtl="0" algn="ctr">
                        <a:spcBef>
                          <a:spcPts val="0"/>
                        </a:spcBef>
                        <a:spcAft>
                          <a:spcPts val="0"/>
                        </a:spcAft>
                        <a:buNone/>
                      </a:pPr>
                      <a:r>
                        <a:rPr b="1" lang="en" sz="1300"/>
                        <a:t>Disadvantages</a:t>
                      </a:r>
                      <a:endParaRPr/>
                    </a:p>
                  </a:txBody>
                  <a:tcPr marT="91425" marB="91425" marR="91425" marL="91425">
                    <a:solidFill>
                      <a:srgbClr val="6D9EEB"/>
                    </a:solidFill>
                  </a:tcPr>
                </a:tc>
              </a:tr>
              <a:tr h="1126200">
                <a:tc>
                  <a:txBody>
                    <a:bodyPr/>
                    <a:lstStyle/>
                    <a:p>
                      <a:pPr indent="0" lvl="0" marL="0" rtl="0" algn="l">
                        <a:lnSpc>
                          <a:spcPct val="115000"/>
                        </a:lnSpc>
                        <a:spcBef>
                          <a:spcPts val="0"/>
                        </a:spcBef>
                        <a:spcAft>
                          <a:spcPts val="0"/>
                        </a:spcAft>
                        <a:buNone/>
                      </a:pPr>
                      <a:r>
                        <a:rPr lang="en" sz="1300"/>
                        <a:t>-Variable graph sizes supported</a:t>
                      </a:r>
                      <a:endParaRPr sz="1300"/>
                    </a:p>
                    <a:p>
                      <a:pPr indent="0" lvl="0" marL="0" rtl="0" algn="l">
                        <a:lnSpc>
                          <a:spcPct val="115000"/>
                        </a:lnSpc>
                        <a:spcBef>
                          <a:spcPts val="0"/>
                        </a:spcBef>
                        <a:spcAft>
                          <a:spcPts val="0"/>
                        </a:spcAft>
                        <a:buNone/>
                      </a:pPr>
                      <a:r>
                        <a:rPr lang="en" sz="1300"/>
                        <a:t>-Learns patterns by following graph connectivity so predictor uses most relevant associations</a:t>
                      </a:r>
                      <a:endParaRPr sz="1300"/>
                    </a:p>
                  </a:txBody>
                  <a:tcPr marT="91425" marB="91425" marR="91425" marL="91425"/>
                </a:tc>
                <a:tc>
                  <a:txBody>
                    <a:bodyPr/>
                    <a:lstStyle/>
                    <a:p>
                      <a:pPr indent="0" lvl="0" marL="0" rtl="0" algn="l">
                        <a:lnSpc>
                          <a:spcPct val="115000"/>
                        </a:lnSpc>
                        <a:spcBef>
                          <a:spcPts val="0"/>
                        </a:spcBef>
                        <a:spcAft>
                          <a:spcPts val="0"/>
                        </a:spcAft>
                        <a:buNone/>
                      </a:pPr>
                      <a:r>
                        <a:rPr lang="en" sz="1300"/>
                        <a:t>-High computing memory requirements for large, densely connected graphs</a:t>
                      </a:r>
                      <a:endParaRPr sz="1300"/>
                    </a:p>
                    <a:p>
                      <a:pPr indent="0" lvl="0" marL="0" rtl="0" algn="l">
                        <a:lnSpc>
                          <a:spcPct val="115000"/>
                        </a:lnSpc>
                        <a:spcBef>
                          <a:spcPts val="0"/>
                        </a:spcBef>
                        <a:spcAft>
                          <a:spcPts val="0"/>
                        </a:spcAft>
                        <a:buNone/>
                      </a:pPr>
                      <a:r>
                        <a:rPr lang="en" sz="1300"/>
                        <a:t>-Hard to train deeper architectures</a:t>
                      </a:r>
                      <a:endParaRPr sz="1300"/>
                    </a:p>
                  </a:txBody>
                  <a:tcPr marT="91425" marB="91425" marR="91425" marL="91425"/>
                </a:tc>
              </a:tr>
            </a:tbl>
          </a:graphicData>
        </a:graphic>
      </p:graphicFrame>
      <p:sp>
        <p:nvSpPr>
          <p:cNvPr id="325" name="Google Shape;325;p50"/>
          <p:cNvSpPr txBox="1"/>
          <p:nvPr/>
        </p:nvSpPr>
        <p:spPr>
          <a:xfrm>
            <a:off x="311700" y="664350"/>
            <a:ext cx="83532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t>Uses information from connected nodes in a graph to update node properties in the network by combining predictions from all neighbouring nodes. The updated node properties form the next layer in the network and and were used to predict the desired property in the output layer</a:t>
            </a:r>
            <a:endParaRPr sz="1500"/>
          </a:p>
        </p:txBody>
      </p:sp>
      <p:sp>
        <p:nvSpPr>
          <p:cNvPr id="326" name="Google Shape;326;p50"/>
          <p:cNvSpPr txBox="1"/>
          <p:nvPr/>
        </p:nvSpPr>
        <p:spPr>
          <a:xfrm>
            <a:off x="6540750" y="4248800"/>
            <a:ext cx="245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pic>
        <p:nvPicPr>
          <p:cNvPr id="327" name="Google Shape;327;p50"/>
          <p:cNvPicPr preferRelativeResize="0"/>
          <p:nvPr/>
        </p:nvPicPr>
        <p:blipFill rotWithShape="1">
          <a:blip r:embed="rId3">
            <a:alphaModFix/>
          </a:blip>
          <a:srcRect b="0" l="0" r="54491" t="0"/>
          <a:stretch/>
        </p:blipFill>
        <p:spPr>
          <a:xfrm>
            <a:off x="6989300" y="1437150"/>
            <a:ext cx="1696693" cy="1313076"/>
          </a:xfrm>
          <a:prstGeom prst="rect">
            <a:avLst/>
          </a:prstGeom>
          <a:noFill/>
          <a:ln>
            <a:noFill/>
          </a:ln>
        </p:spPr>
      </p:pic>
      <p:cxnSp>
        <p:nvCxnSpPr>
          <p:cNvPr id="328" name="Google Shape;328;p50"/>
          <p:cNvCxnSpPr/>
          <p:nvPr/>
        </p:nvCxnSpPr>
        <p:spPr>
          <a:xfrm>
            <a:off x="7954575" y="2622075"/>
            <a:ext cx="0" cy="285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4" name="Google Shape;334;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35" name="Google Shape;335;p51"/>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6" name="Google Shape;336;p51"/>
          <p:cNvSpPr txBox="1"/>
          <p:nvPr/>
        </p:nvSpPr>
        <p:spPr>
          <a:xfrm>
            <a:off x="1738525" y="1581850"/>
            <a:ext cx="7239300" cy="2232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Comparison of different AI/ML algorithms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Recommendations for different data types</a:t>
            </a:r>
            <a:endParaRPr b="1"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Multi-omics Data Analysis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Protein structure prediction with AlphaFold</a:t>
            </a:r>
            <a:endParaRPr sz="1900">
              <a:latin typeface="Roboto"/>
              <a:ea typeface="Roboto"/>
              <a:cs typeface="Roboto"/>
              <a:sym typeface="Roboto"/>
            </a:endParaRPr>
          </a:p>
        </p:txBody>
      </p:sp>
      <p:pic>
        <p:nvPicPr>
          <p:cNvPr id="337" name="Google Shape;337;p5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3" name="Google Shape;343;p5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Nucleotide</a:t>
            </a:r>
            <a:r>
              <a:rPr lang="en">
                <a:solidFill>
                  <a:srgbClr val="4A86E8"/>
                </a:solidFill>
              </a:rPr>
              <a:t> S</a:t>
            </a:r>
            <a:r>
              <a:rPr lang="en">
                <a:solidFill>
                  <a:srgbClr val="4A86E8"/>
                </a:solidFill>
              </a:rPr>
              <a:t>equence</a:t>
            </a:r>
            <a:endParaRPr>
              <a:solidFill>
                <a:srgbClr val="4A86E8"/>
              </a:solidFill>
            </a:endParaRPr>
          </a:p>
        </p:txBody>
      </p:sp>
      <p:sp>
        <p:nvSpPr>
          <p:cNvPr id="344" name="Google Shape;344;p52"/>
          <p:cNvSpPr txBox="1"/>
          <p:nvPr/>
        </p:nvSpPr>
        <p:spPr>
          <a:xfrm>
            <a:off x="5459150" y="884700"/>
            <a:ext cx="35922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DNA accessibility</a:t>
            </a:r>
            <a:endParaRPr/>
          </a:p>
          <a:p>
            <a:pPr indent="-317500" lvl="1" marL="914400" rtl="0" algn="l">
              <a:lnSpc>
                <a:spcPct val="115000"/>
              </a:lnSpc>
              <a:spcBef>
                <a:spcPts val="0"/>
              </a:spcBef>
              <a:spcAft>
                <a:spcPts val="0"/>
              </a:spcAft>
              <a:buSzPts val="1400"/>
              <a:buChar char="○"/>
            </a:pPr>
            <a:r>
              <a:rPr lang="en"/>
              <a:t>3D genome organization</a:t>
            </a:r>
            <a:endParaRPr/>
          </a:p>
          <a:p>
            <a:pPr indent="-317500" lvl="1" marL="914400" rtl="0" algn="l">
              <a:lnSpc>
                <a:spcPct val="115000"/>
              </a:lnSpc>
              <a:spcBef>
                <a:spcPts val="0"/>
              </a:spcBef>
              <a:spcAft>
                <a:spcPts val="0"/>
              </a:spcAft>
              <a:buSzPts val="1400"/>
              <a:buChar char="○"/>
            </a:pPr>
            <a:r>
              <a:rPr lang="en"/>
              <a:t>Enhancer-promoter interactions</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1D CNNs</a:t>
            </a:r>
            <a:endParaRPr/>
          </a:p>
          <a:p>
            <a:pPr indent="-317500" lvl="1" marL="914400" rtl="0" algn="l">
              <a:lnSpc>
                <a:spcPct val="115000"/>
              </a:lnSpc>
              <a:spcBef>
                <a:spcPts val="0"/>
              </a:spcBef>
              <a:spcAft>
                <a:spcPts val="0"/>
              </a:spcAft>
              <a:buSzPts val="1400"/>
              <a:buChar char="○"/>
            </a:pPr>
            <a:r>
              <a:rPr lang="en"/>
              <a:t>RNNs</a:t>
            </a:r>
            <a:endParaRPr/>
          </a:p>
          <a:p>
            <a:pPr indent="-317500" lvl="1" marL="914400" rtl="0" algn="l">
              <a:lnSpc>
                <a:spcPct val="115000"/>
              </a:lnSpc>
              <a:spcBef>
                <a:spcPts val="0"/>
              </a:spcBef>
              <a:spcAft>
                <a:spcPts val="0"/>
              </a:spcAft>
              <a:buSzPts val="1400"/>
              <a:buChar char="○"/>
            </a:pPr>
            <a:r>
              <a:rPr lang="en"/>
              <a:t>Transformers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Repetitive regions in genome</a:t>
            </a:r>
            <a:endParaRPr/>
          </a:p>
          <a:p>
            <a:pPr indent="-317500" lvl="1" marL="914400" rtl="0" algn="l">
              <a:lnSpc>
                <a:spcPct val="115000"/>
              </a:lnSpc>
              <a:spcBef>
                <a:spcPts val="0"/>
              </a:spcBef>
              <a:spcAft>
                <a:spcPts val="0"/>
              </a:spcAft>
              <a:buSzPts val="1400"/>
              <a:buChar char="○"/>
            </a:pPr>
            <a:r>
              <a:rPr lang="en"/>
              <a:t>Very long sequences</a:t>
            </a:r>
            <a:endParaRPr/>
          </a:p>
          <a:p>
            <a:pPr indent="0" lvl="0" marL="0" rtl="0" algn="l">
              <a:lnSpc>
                <a:spcPct val="115000"/>
              </a:lnSpc>
              <a:spcBef>
                <a:spcPts val="0"/>
              </a:spcBef>
              <a:spcAft>
                <a:spcPts val="0"/>
              </a:spcAft>
              <a:buNone/>
            </a:pPr>
            <a:r>
              <a:t/>
            </a:r>
            <a:endParaRPr/>
          </a:p>
        </p:txBody>
      </p:sp>
      <p:sp>
        <p:nvSpPr>
          <p:cNvPr id="345" name="Google Shape;345;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46" name="Google Shape;346;p52"/>
          <p:cNvPicPr preferRelativeResize="0"/>
          <p:nvPr/>
        </p:nvPicPr>
        <p:blipFill>
          <a:blip r:embed="rId4">
            <a:alphaModFix/>
          </a:blip>
          <a:stretch>
            <a:fillRect/>
          </a:stretch>
        </p:blipFill>
        <p:spPr>
          <a:xfrm>
            <a:off x="766756" y="840825"/>
            <a:ext cx="3592144" cy="3810374"/>
          </a:xfrm>
          <a:prstGeom prst="rect">
            <a:avLst/>
          </a:prstGeom>
          <a:noFill/>
          <a:ln>
            <a:noFill/>
          </a:ln>
        </p:spPr>
      </p:pic>
      <p:sp>
        <p:nvSpPr>
          <p:cNvPr id="347" name="Google Shape;347;p52"/>
          <p:cNvSpPr txBox="1"/>
          <p:nvPr/>
        </p:nvSpPr>
        <p:spPr>
          <a:xfrm>
            <a:off x="3250871" y="4224025"/>
            <a:ext cx="1388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(source: Genbank)</a:t>
            </a:r>
            <a:endParaRPr sz="1100">
              <a:latin typeface="Roboto"/>
              <a:ea typeface="Roboto"/>
              <a:cs typeface="Roboto"/>
              <a:sym typeface="Roboto"/>
            </a:endParaRPr>
          </a:p>
        </p:txBody>
      </p:sp>
      <p:pic>
        <p:nvPicPr>
          <p:cNvPr id="348" name="Google Shape;348;p52"/>
          <p:cNvPicPr preferRelativeResize="0"/>
          <p:nvPr/>
        </p:nvPicPr>
        <p:blipFill rotWithShape="1">
          <a:blip r:embed="rId5">
            <a:alphaModFix/>
          </a:blip>
          <a:srcRect b="78065" l="22076" r="25783" t="8783"/>
          <a:stretch/>
        </p:blipFill>
        <p:spPr>
          <a:xfrm>
            <a:off x="4612588" y="2057975"/>
            <a:ext cx="1072724" cy="676425"/>
          </a:xfrm>
          <a:prstGeom prst="rect">
            <a:avLst/>
          </a:prstGeom>
          <a:noFill/>
          <a:ln>
            <a:noFill/>
          </a:ln>
        </p:spPr>
      </p:pic>
      <p:pic>
        <p:nvPicPr>
          <p:cNvPr id="349" name="Google Shape;349;p52"/>
          <p:cNvPicPr preferRelativeResize="0"/>
          <p:nvPr/>
        </p:nvPicPr>
        <p:blipFill rotWithShape="1">
          <a:blip r:embed="rId5">
            <a:alphaModFix/>
          </a:blip>
          <a:srcRect b="59044" l="25151" r="29751" t="21935"/>
          <a:stretch/>
        </p:blipFill>
        <p:spPr>
          <a:xfrm>
            <a:off x="4828179" y="1049600"/>
            <a:ext cx="641542" cy="676425"/>
          </a:xfrm>
          <a:prstGeom prst="rect">
            <a:avLst/>
          </a:prstGeom>
          <a:noFill/>
          <a:ln>
            <a:noFill/>
          </a:ln>
        </p:spPr>
      </p:pic>
      <p:pic>
        <p:nvPicPr>
          <p:cNvPr id="350" name="Google Shape;350;p52"/>
          <p:cNvPicPr preferRelativeResize="0"/>
          <p:nvPr/>
        </p:nvPicPr>
        <p:blipFill rotWithShape="1">
          <a:blip r:embed="rId5">
            <a:alphaModFix/>
          </a:blip>
          <a:srcRect b="38469" l="23880" r="31019" t="43490"/>
          <a:stretch/>
        </p:blipFill>
        <p:spPr>
          <a:xfrm>
            <a:off x="4828175" y="3066350"/>
            <a:ext cx="641550" cy="6415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6" name="Google Shape;356;p5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Protein</a:t>
            </a:r>
            <a:r>
              <a:rPr lang="en">
                <a:solidFill>
                  <a:srgbClr val="4A86E8"/>
                </a:solidFill>
              </a:rPr>
              <a:t> Sequence</a:t>
            </a:r>
            <a:endParaRPr>
              <a:solidFill>
                <a:srgbClr val="4A86E8"/>
              </a:solidFill>
            </a:endParaRPr>
          </a:p>
        </p:txBody>
      </p:sp>
      <p:sp>
        <p:nvSpPr>
          <p:cNvPr id="357" name="Google Shape;357;p53"/>
          <p:cNvSpPr txBox="1"/>
          <p:nvPr/>
        </p:nvSpPr>
        <p:spPr>
          <a:xfrm>
            <a:off x="4989075" y="827425"/>
            <a:ext cx="42354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Protein structure</a:t>
            </a:r>
            <a:endParaRPr/>
          </a:p>
          <a:p>
            <a:pPr indent="-317500" lvl="1" marL="914400" rtl="0" algn="l">
              <a:lnSpc>
                <a:spcPct val="115000"/>
              </a:lnSpc>
              <a:spcBef>
                <a:spcPts val="0"/>
              </a:spcBef>
              <a:spcAft>
                <a:spcPts val="0"/>
              </a:spcAft>
              <a:buSzPts val="1400"/>
              <a:buChar char="○"/>
            </a:pPr>
            <a:r>
              <a:rPr lang="en"/>
              <a:t>Protein function</a:t>
            </a:r>
            <a:endParaRPr/>
          </a:p>
          <a:p>
            <a:pPr indent="-317500" lvl="1" marL="914400" rtl="0" algn="l">
              <a:lnSpc>
                <a:spcPct val="115000"/>
              </a:lnSpc>
              <a:spcBef>
                <a:spcPts val="0"/>
              </a:spcBef>
              <a:spcAft>
                <a:spcPts val="0"/>
              </a:spcAft>
              <a:buSzPts val="1400"/>
              <a:buChar char="○"/>
            </a:pPr>
            <a:r>
              <a:rPr lang="en"/>
              <a:t>Protein-protein interactions</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2D CNNs and residual networks using co-variation data</a:t>
            </a:r>
            <a:endParaRPr/>
          </a:p>
          <a:p>
            <a:pPr indent="-317500" lvl="1" marL="914400" rtl="0" algn="l">
              <a:lnSpc>
                <a:spcPct val="115000"/>
              </a:lnSpc>
              <a:spcBef>
                <a:spcPts val="0"/>
              </a:spcBef>
              <a:spcAft>
                <a:spcPts val="0"/>
              </a:spcAft>
              <a:buSzPts val="1400"/>
              <a:buChar char="○"/>
            </a:pPr>
            <a:r>
              <a:rPr lang="en"/>
              <a:t>Multilayer perceptrons with windowing</a:t>
            </a:r>
            <a:endParaRPr/>
          </a:p>
          <a:p>
            <a:pPr indent="-317500" lvl="1" marL="914400" rtl="0" algn="l">
              <a:lnSpc>
                <a:spcPct val="115000"/>
              </a:lnSpc>
              <a:spcBef>
                <a:spcPts val="0"/>
              </a:spcBef>
              <a:spcAft>
                <a:spcPts val="0"/>
              </a:spcAft>
              <a:buSzPts val="1400"/>
              <a:buChar char="○"/>
            </a:pPr>
            <a:r>
              <a:rPr lang="en"/>
              <a:t>Transformers</a:t>
            </a:r>
            <a:endParaRPr/>
          </a:p>
          <a:p>
            <a:pPr indent="-317500" lvl="0" marL="457200" rtl="0" algn="l">
              <a:lnSpc>
                <a:spcPct val="115000"/>
              </a:lnSpc>
              <a:spcBef>
                <a:spcPts val="0"/>
              </a:spcBef>
              <a:spcAft>
                <a:spcPts val="0"/>
              </a:spcAft>
              <a:buSzPts val="1400"/>
              <a:buChar char="●"/>
            </a:pPr>
            <a:r>
              <a:rPr b="1" lang="en"/>
              <a:t>Challenges</a:t>
            </a:r>
            <a:endParaRPr/>
          </a:p>
          <a:p>
            <a:pPr indent="-317500" lvl="1" marL="914400" rtl="0" algn="l">
              <a:lnSpc>
                <a:spcPct val="115000"/>
              </a:lnSpc>
              <a:spcBef>
                <a:spcPts val="0"/>
              </a:spcBef>
              <a:spcAft>
                <a:spcPts val="0"/>
              </a:spcAft>
              <a:buSzPts val="1400"/>
              <a:buChar char="○"/>
            </a:pPr>
            <a:r>
              <a:rPr lang="en"/>
              <a:t>Data leakage (from homology) can make validation difficult</a:t>
            </a:r>
            <a:endParaRPr/>
          </a:p>
          <a:p>
            <a:pPr indent="0" lvl="0" marL="0" rtl="0" algn="l">
              <a:lnSpc>
                <a:spcPct val="115000"/>
              </a:lnSpc>
              <a:spcBef>
                <a:spcPts val="0"/>
              </a:spcBef>
              <a:spcAft>
                <a:spcPts val="0"/>
              </a:spcAft>
              <a:buNone/>
            </a:pPr>
            <a:r>
              <a:t/>
            </a:r>
            <a:endParaRPr/>
          </a:p>
        </p:txBody>
      </p:sp>
      <p:sp>
        <p:nvSpPr>
          <p:cNvPr id="358" name="Google Shape;358;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59" name="Google Shape;359;p53"/>
          <p:cNvPicPr preferRelativeResize="0"/>
          <p:nvPr/>
        </p:nvPicPr>
        <p:blipFill>
          <a:blip r:embed="rId4">
            <a:alphaModFix/>
          </a:blip>
          <a:stretch>
            <a:fillRect/>
          </a:stretch>
        </p:blipFill>
        <p:spPr>
          <a:xfrm>
            <a:off x="137775" y="1329150"/>
            <a:ext cx="4137324" cy="2058604"/>
          </a:xfrm>
          <a:prstGeom prst="rect">
            <a:avLst/>
          </a:prstGeom>
          <a:noFill/>
          <a:ln>
            <a:noFill/>
          </a:ln>
        </p:spPr>
      </p:pic>
      <p:sp>
        <p:nvSpPr>
          <p:cNvPr id="360" name="Google Shape;360;p53"/>
          <p:cNvSpPr txBox="1"/>
          <p:nvPr/>
        </p:nvSpPr>
        <p:spPr>
          <a:xfrm>
            <a:off x="1042713" y="32683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UniProt)</a:t>
            </a:r>
            <a:endParaRPr>
              <a:latin typeface="Roboto"/>
              <a:ea typeface="Roboto"/>
              <a:cs typeface="Roboto"/>
              <a:sym typeface="Roboto"/>
            </a:endParaRPr>
          </a:p>
        </p:txBody>
      </p:sp>
      <p:pic>
        <p:nvPicPr>
          <p:cNvPr id="361" name="Google Shape;361;p53"/>
          <p:cNvPicPr preferRelativeResize="0"/>
          <p:nvPr/>
        </p:nvPicPr>
        <p:blipFill rotWithShape="1">
          <a:blip r:embed="rId5">
            <a:alphaModFix/>
          </a:blip>
          <a:srcRect b="78065" l="22076" r="25783" t="8783"/>
          <a:stretch/>
        </p:blipFill>
        <p:spPr>
          <a:xfrm>
            <a:off x="4383988" y="2057975"/>
            <a:ext cx="1072724" cy="676425"/>
          </a:xfrm>
          <a:prstGeom prst="rect">
            <a:avLst/>
          </a:prstGeom>
          <a:noFill/>
          <a:ln>
            <a:noFill/>
          </a:ln>
        </p:spPr>
      </p:pic>
      <p:pic>
        <p:nvPicPr>
          <p:cNvPr id="362" name="Google Shape;362;p53"/>
          <p:cNvPicPr preferRelativeResize="0"/>
          <p:nvPr/>
        </p:nvPicPr>
        <p:blipFill rotWithShape="1">
          <a:blip r:embed="rId5">
            <a:alphaModFix/>
          </a:blip>
          <a:srcRect b="59044" l="25151" r="29751" t="21935"/>
          <a:stretch/>
        </p:blipFill>
        <p:spPr>
          <a:xfrm>
            <a:off x="4599579" y="1049600"/>
            <a:ext cx="641542" cy="676425"/>
          </a:xfrm>
          <a:prstGeom prst="rect">
            <a:avLst/>
          </a:prstGeom>
          <a:noFill/>
          <a:ln>
            <a:noFill/>
          </a:ln>
        </p:spPr>
      </p:pic>
      <p:pic>
        <p:nvPicPr>
          <p:cNvPr id="363" name="Google Shape;363;p53"/>
          <p:cNvPicPr preferRelativeResize="0"/>
          <p:nvPr/>
        </p:nvPicPr>
        <p:blipFill rotWithShape="1">
          <a:blip r:embed="rId5">
            <a:alphaModFix/>
          </a:blip>
          <a:srcRect b="38469" l="23880" r="31019" t="43490"/>
          <a:stretch/>
        </p:blipFill>
        <p:spPr>
          <a:xfrm>
            <a:off x="4599575" y="3066350"/>
            <a:ext cx="641550" cy="6415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9" name="Google Shape;369;p54"/>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Protein 3D Structure</a:t>
            </a:r>
            <a:endParaRPr>
              <a:solidFill>
                <a:srgbClr val="4A86E8"/>
              </a:solidFill>
            </a:endParaRPr>
          </a:p>
        </p:txBody>
      </p:sp>
      <p:sp>
        <p:nvSpPr>
          <p:cNvPr id="370" name="Google Shape;370;p54"/>
          <p:cNvSpPr txBox="1"/>
          <p:nvPr/>
        </p:nvSpPr>
        <p:spPr>
          <a:xfrm>
            <a:off x="4996775" y="717650"/>
            <a:ext cx="40671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Protein model refinement</a:t>
            </a:r>
            <a:endParaRPr/>
          </a:p>
          <a:p>
            <a:pPr indent="-317500" lvl="1" marL="914400" rtl="0" algn="l">
              <a:lnSpc>
                <a:spcPct val="115000"/>
              </a:lnSpc>
              <a:spcBef>
                <a:spcPts val="0"/>
              </a:spcBef>
              <a:spcAft>
                <a:spcPts val="0"/>
              </a:spcAft>
              <a:buSzPts val="1400"/>
              <a:buChar char="○"/>
            </a:pPr>
            <a:r>
              <a:rPr lang="en"/>
              <a:t>Protein model quality assessment</a:t>
            </a:r>
            <a:endParaRPr/>
          </a:p>
          <a:p>
            <a:pPr indent="-317500" lvl="1" marL="914400" rtl="0" algn="l">
              <a:lnSpc>
                <a:spcPct val="115000"/>
              </a:lnSpc>
              <a:spcBef>
                <a:spcPts val="0"/>
              </a:spcBef>
              <a:spcAft>
                <a:spcPts val="0"/>
              </a:spcAft>
              <a:buSzPts val="1400"/>
              <a:buChar char="○"/>
            </a:pPr>
            <a:r>
              <a:rPr lang="en"/>
              <a:t>Change in stability upon mutation</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GCNs using molecular graph</a:t>
            </a:r>
            <a:endParaRPr/>
          </a:p>
          <a:p>
            <a:pPr indent="-317500" lvl="1" marL="914400" rtl="0" algn="l">
              <a:lnSpc>
                <a:spcPct val="115000"/>
              </a:lnSpc>
              <a:spcBef>
                <a:spcPts val="0"/>
              </a:spcBef>
              <a:spcAft>
                <a:spcPts val="0"/>
              </a:spcAft>
              <a:buSzPts val="1400"/>
              <a:buChar char="○"/>
            </a:pPr>
            <a:r>
              <a:rPr lang="en"/>
              <a:t>3D CNNs using coordinates</a:t>
            </a:r>
            <a:endParaRPr/>
          </a:p>
          <a:p>
            <a:pPr indent="-317500" lvl="1" marL="914400" rtl="0" algn="l">
              <a:lnSpc>
                <a:spcPct val="115000"/>
              </a:lnSpc>
              <a:spcBef>
                <a:spcPts val="0"/>
              </a:spcBef>
              <a:spcAft>
                <a:spcPts val="0"/>
              </a:spcAft>
              <a:buSzPts val="1400"/>
              <a:buChar char="○"/>
            </a:pPr>
            <a:r>
              <a:rPr lang="en"/>
              <a:t>Clustering</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Lack of data, particularly on protein complexes</a:t>
            </a:r>
            <a:endParaRPr/>
          </a:p>
          <a:p>
            <a:pPr indent="-317500" lvl="1" marL="914400" rtl="0" algn="l">
              <a:lnSpc>
                <a:spcPct val="115000"/>
              </a:lnSpc>
              <a:spcBef>
                <a:spcPts val="0"/>
              </a:spcBef>
              <a:spcAft>
                <a:spcPts val="0"/>
              </a:spcAft>
              <a:buSzPts val="1400"/>
              <a:buChar char="○"/>
            </a:pPr>
            <a:r>
              <a:rPr lang="en"/>
              <a:t>Lack of data on disordered proteins</a:t>
            </a:r>
            <a:endParaRPr/>
          </a:p>
          <a:p>
            <a:pPr indent="0" lvl="0" marL="0" rtl="0" algn="l">
              <a:lnSpc>
                <a:spcPct val="115000"/>
              </a:lnSpc>
              <a:spcBef>
                <a:spcPts val="0"/>
              </a:spcBef>
              <a:spcAft>
                <a:spcPts val="0"/>
              </a:spcAft>
              <a:buNone/>
            </a:pPr>
            <a:r>
              <a:t/>
            </a:r>
            <a:endParaRPr/>
          </a:p>
        </p:txBody>
      </p:sp>
      <p:sp>
        <p:nvSpPr>
          <p:cNvPr id="371" name="Google Shape;371;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72" name="Google Shape;372;p54"/>
          <p:cNvPicPr preferRelativeResize="0"/>
          <p:nvPr/>
        </p:nvPicPr>
        <p:blipFill>
          <a:blip r:embed="rId4">
            <a:alphaModFix/>
          </a:blip>
          <a:stretch>
            <a:fillRect/>
          </a:stretch>
        </p:blipFill>
        <p:spPr>
          <a:xfrm>
            <a:off x="137270" y="1050000"/>
            <a:ext cx="3970301" cy="2917222"/>
          </a:xfrm>
          <a:prstGeom prst="rect">
            <a:avLst/>
          </a:prstGeom>
          <a:noFill/>
          <a:ln>
            <a:noFill/>
          </a:ln>
        </p:spPr>
      </p:pic>
      <p:sp>
        <p:nvSpPr>
          <p:cNvPr id="373" name="Google Shape;373;p54"/>
          <p:cNvSpPr txBox="1"/>
          <p:nvPr/>
        </p:nvSpPr>
        <p:spPr>
          <a:xfrm>
            <a:off x="1522588" y="40917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PDBe)</a:t>
            </a:r>
            <a:endParaRPr>
              <a:latin typeface="Roboto"/>
              <a:ea typeface="Roboto"/>
              <a:cs typeface="Roboto"/>
              <a:sym typeface="Roboto"/>
            </a:endParaRPr>
          </a:p>
        </p:txBody>
      </p:sp>
      <p:pic>
        <p:nvPicPr>
          <p:cNvPr id="374" name="Google Shape;374;p54"/>
          <p:cNvPicPr preferRelativeResize="0"/>
          <p:nvPr/>
        </p:nvPicPr>
        <p:blipFill rotWithShape="1">
          <a:blip r:embed="rId5">
            <a:alphaModFix/>
          </a:blip>
          <a:srcRect b="78065" l="22076" r="25783" t="8783"/>
          <a:stretch/>
        </p:blipFill>
        <p:spPr>
          <a:xfrm>
            <a:off x="4383988" y="2057975"/>
            <a:ext cx="1072724" cy="676425"/>
          </a:xfrm>
          <a:prstGeom prst="rect">
            <a:avLst/>
          </a:prstGeom>
          <a:noFill/>
          <a:ln>
            <a:noFill/>
          </a:ln>
        </p:spPr>
      </p:pic>
      <p:pic>
        <p:nvPicPr>
          <p:cNvPr id="375" name="Google Shape;375;p54"/>
          <p:cNvPicPr preferRelativeResize="0"/>
          <p:nvPr/>
        </p:nvPicPr>
        <p:blipFill rotWithShape="1">
          <a:blip r:embed="rId5">
            <a:alphaModFix/>
          </a:blip>
          <a:srcRect b="59044" l="25151" r="29751" t="21935"/>
          <a:stretch/>
        </p:blipFill>
        <p:spPr>
          <a:xfrm>
            <a:off x="4599579" y="1049600"/>
            <a:ext cx="641542" cy="676425"/>
          </a:xfrm>
          <a:prstGeom prst="rect">
            <a:avLst/>
          </a:prstGeom>
          <a:noFill/>
          <a:ln>
            <a:noFill/>
          </a:ln>
        </p:spPr>
      </p:pic>
      <p:pic>
        <p:nvPicPr>
          <p:cNvPr id="376" name="Google Shape;376;p54"/>
          <p:cNvPicPr preferRelativeResize="0"/>
          <p:nvPr/>
        </p:nvPicPr>
        <p:blipFill rotWithShape="1">
          <a:blip r:embed="rId5">
            <a:alphaModFix/>
          </a:blip>
          <a:srcRect b="38469" l="23880" r="31019" t="43490"/>
          <a:stretch/>
        </p:blipFill>
        <p:spPr>
          <a:xfrm>
            <a:off x="4599575" y="3497500"/>
            <a:ext cx="641550" cy="64156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2" name="Google Shape;382;p5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Gene Expression</a:t>
            </a:r>
            <a:endParaRPr>
              <a:solidFill>
                <a:srgbClr val="4A86E8"/>
              </a:solidFill>
            </a:endParaRPr>
          </a:p>
        </p:txBody>
      </p:sp>
      <p:sp>
        <p:nvSpPr>
          <p:cNvPr id="383" name="Google Shape;383;p55"/>
          <p:cNvSpPr txBox="1"/>
          <p:nvPr/>
        </p:nvSpPr>
        <p:spPr>
          <a:xfrm>
            <a:off x="5180100" y="786400"/>
            <a:ext cx="3804600" cy="385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Intergenic interactions or co-expression</a:t>
            </a:r>
            <a:endParaRPr/>
          </a:p>
          <a:p>
            <a:pPr indent="-317500" lvl="1" marL="914400" rtl="0" algn="l">
              <a:lnSpc>
                <a:spcPct val="115000"/>
              </a:lnSpc>
              <a:spcBef>
                <a:spcPts val="0"/>
              </a:spcBef>
              <a:spcAft>
                <a:spcPts val="0"/>
              </a:spcAft>
              <a:buSzPts val="1400"/>
              <a:buChar char="○"/>
            </a:pPr>
            <a:r>
              <a:rPr lang="en"/>
              <a:t>Organization of transcription machinery</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Clustering</a:t>
            </a:r>
            <a:endParaRPr/>
          </a:p>
          <a:p>
            <a:pPr indent="-317500" lvl="1" marL="914400" rtl="0" algn="l">
              <a:lnSpc>
                <a:spcPct val="115000"/>
              </a:lnSpc>
              <a:spcBef>
                <a:spcPts val="0"/>
              </a:spcBef>
              <a:spcAft>
                <a:spcPts val="0"/>
              </a:spcAft>
              <a:buSzPts val="1400"/>
              <a:buChar char="○"/>
            </a:pPr>
            <a:r>
              <a:rPr lang="en"/>
              <a:t>CNNs</a:t>
            </a:r>
            <a:endParaRPr/>
          </a:p>
          <a:p>
            <a:pPr indent="-317500" lvl="1" marL="914400" rtl="0" algn="l">
              <a:lnSpc>
                <a:spcPct val="115000"/>
              </a:lnSpc>
              <a:spcBef>
                <a:spcPts val="0"/>
              </a:spcBef>
              <a:spcAft>
                <a:spcPts val="0"/>
              </a:spcAft>
              <a:buSzPts val="1400"/>
              <a:buChar char="○"/>
            </a:pPr>
            <a:r>
              <a:rPr lang="en"/>
              <a:t>Autoencoders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Unclear link between co-expression and function</a:t>
            </a:r>
            <a:endParaRPr/>
          </a:p>
          <a:p>
            <a:pPr indent="-317500" lvl="1" marL="914400" rtl="0" algn="l">
              <a:lnSpc>
                <a:spcPct val="115000"/>
              </a:lnSpc>
              <a:spcBef>
                <a:spcPts val="0"/>
              </a:spcBef>
              <a:spcAft>
                <a:spcPts val="0"/>
              </a:spcAft>
              <a:buSzPts val="1400"/>
              <a:buChar char="○"/>
            </a:pPr>
            <a:r>
              <a:rPr lang="en"/>
              <a:t>High dimensionality</a:t>
            </a:r>
            <a:endParaRPr/>
          </a:p>
          <a:p>
            <a:pPr indent="-317500" lvl="1" marL="914400" rtl="0" algn="l">
              <a:lnSpc>
                <a:spcPct val="115000"/>
              </a:lnSpc>
              <a:spcBef>
                <a:spcPts val="0"/>
              </a:spcBef>
              <a:spcAft>
                <a:spcPts val="0"/>
              </a:spcAft>
              <a:buSzPts val="1400"/>
              <a:buChar char="○"/>
            </a:pPr>
            <a:r>
              <a:rPr lang="en"/>
              <a:t>High noise</a:t>
            </a:r>
            <a:endParaRPr/>
          </a:p>
          <a:p>
            <a:pPr indent="0" lvl="0" marL="0" rtl="0" algn="l">
              <a:lnSpc>
                <a:spcPct val="115000"/>
              </a:lnSpc>
              <a:spcBef>
                <a:spcPts val="0"/>
              </a:spcBef>
              <a:spcAft>
                <a:spcPts val="0"/>
              </a:spcAft>
              <a:buNone/>
            </a:pPr>
            <a:r>
              <a:t/>
            </a:r>
            <a:endParaRPr sz="1300"/>
          </a:p>
        </p:txBody>
      </p:sp>
      <p:sp>
        <p:nvSpPr>
          <p:cNvPr id="384" name="Google Shape;384;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85" name="Google Shape;385;p55"/>
          <p:cNvPicPr preferRelativeResize="0"/>
          <p:nvPr/>
        </p:nvPicPr>
        <p:blipFill>
          <a:blip r:embed="rId4">
            <a:alphaModFix/>
          </a:blip>
          <a:stretch>
            <a:fillRect/>
          </a:stretch>
        </p:blipFill>
        <p:spPr>
          <a:xfrm>
            <a:off x="584025" y="870050"/>
            <a:ext cx="3538675" cy="3538675"/>
          </a:xfrm>
          <a:prstGeom prst="rect">
            <a:avLst/>
          </a:prstGeom>
          <a:noFill/>
          <a:ln>
            <a:noFill/>
          </a:ln>
        </p:spPr>
      </p:pic>
      <p:sp>
        <p:nvSpPr>
          <p:cNvPr id="386" name="Google Shape;386;p55"/>
          <p:cNvSpPr txBox="1"/>
          <p:nvPr/>
        </p:nvSpPr>
        <p:spPr>
          <a:xfrm>
            <a:off x="850504" y="4310100"/>
            <a:ext cx="257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a:t>
            </a:r>
            <a:r>
              <a:rPr lang="en">
                <a:latin typeface="Roboto"/>
                <a:ea typeface="Roboto"/>
                <a:cs typeface="Roboto"/>
                <a:sym typeface="Roboto"/>
              </a:rPr>
              <a:t>kurzweilai.net</a:t>
            </a:r>
            <a:r>
              <a:rPr lang="en">
                <a:latin typeface="Roboto"/>
                <a:ea typeface="Roboto"/>
                <a:cs typeface="Roboto"/>
                <a:sym typeface="Roboto"/>
              </a:rPr>
              <a:t>)</a:t>
            </a:r>
            <a:endParaRPr>
              <a:latin typeface="Roboto"/>
              <a:ea typeface="Roboto"/>
              <a:cs typeface="Roboto"/>
              <a:sym typeface="Roboto"/>
            </a:endParaRPr>
          </a:p>
        </p:txBody>
      </p:sp>
      <p:pic>
        <p:nvPicPr>
          <p:cNvPr id="387" name="Google Shape;387;p55"/>
          <p:cNvPicPr preferRelativeResize="0"/>
          <p:nvPr/>
        </p:nvPicPr>
        <p:blipFill rotWithShape="1">
          <a:blip r:embed="rId5">
            <a:alphaModFix/>
          </a:blip>
          <a:srcRect b="78065" l="22076" r="25783" t="8783"/>
          <a:stretch/>
        </p:blipFill>
        <p:spPr>
          <a:xfrm>
            <a:off x="4383988" y="2057975"/>
            <a:ext cx="1072724" cy="676425"/>
          </a:xfrm>
          <a:prstGeom prst="rect">
            <a:avLst/>
          </a:prstGeom>
          <a:noFill/>
          <a:ln>
            <a:noFill/>
          </a:ln>
        </p:spPr>
      </p:pic>
      <p:pic>
        <p:nvPicPr>
          <p:cNvPr id="388" name="Google Shape;388;p55"/>
          <p:cNvPicPr preferRelativeResize="0"/>
          <p:nvPr/>
        </p:nvPicPr>
        <p:blipFill rotWithShape="1">
          <a:blip r:embed="rId5">
            <a:alphaModFix/>
          </a:blip>
          <a:srcRect b="59044" l="25151" r="29751" t="21935"/>
          <a:stretch/>
        </p:blipFill>
        <p:spPr>
          <a:xfrm>
            <a:off x="4599579" y="1049600"/>
            <a:ext cx="641542" cy="676425"/>
          </a:xfrm>
          <a:prstGeom prst="rect">
            <a:avLst/>
          </a:prstGeom>
          <a:noFill/>
          <a:ln>
            <a:noFill/>
          </a:ln>
        </p:spPr>
      </p:pic>
      <p:pic>
        <p:nvPicPr>
          <p:cNvPr id="389" name="Google Shape;389;p55"/>
          <p:cNvPicPr preferRelativeResize="0"/>
          <p:nvPr/>
        </p:nvPicPr>
        <p:blipFill rotWithShape="1">
          <a:blip r:embed="rId5">
            <a:alphaModFix/>
          </a:blip>
          <a:srcRect b="38469" l="23880" r="31019" t="43490"/>
          <a:stretch/>
        </p:blipFill>
        <p:spPr>
          <a:xfrm>
            <a:off x="4599575" y="3066350"/>
            <a:ext cx="641550" cy="6415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accent2"/>
                </a:solidFill>
              </a:rPr>
              <a:t>AI/ML Applications </a:t>
            </a:r>
            <a:endParaRPr sz="4000">
              <a:solidFill>
                <a:schemeClr val="accent2"/>
              </a:solidFill>
            </a:endParaRPr>
          </a:p>
          <a:p>
            <a:pPr indent="0" lvl="0" marL="0" rtl="0" algn="ctr">
              <a:spcBef>
                <a:spcPts val="0"/>
              </a:spcBef>
              <a:spcAft>
                <a:spcPts val="0"/>
              </a:spcAft>
              <a:buNone/>
            </a:pPr>
            <a:r>
              <a:rPr lang="en" sz="4000">
                <a:solidFill>
                  <a:schemeClr val="accent2"/>
                </a:solidFill>
              </a:rPr>
              <a:t>in Biology and Chemistry</a:t>
            </a:r>
            <a:endParaRPr sz="4000">
              <a:solidFill>
                <a:schemeClr val="accent2"/>
              </a:solidFill>
            </a:endParaRPr>
          </a:p>
        </p:txBody>
      </p:sp>
      <p:sp>
        <p:nvSpPr>
          <p:cNvPr id="185" name="Google Shape;185;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5" name="Google Shape;395;p5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Mass Spectrometry</a:t>
            </a:r>
            <a:endParaRPr>
              <a:solidFill>
                <a:srgbClr val="4A86E8"/>
              </a:solidFill>
            </a:endParaRPr>
          </a:p>
        </p:txBody>
      </p:sp>
      <p:sp>
        <p:nvSpPr>
          <p:cNvPr id="396" name="Google Shape;396;p56"/>
          <p:cNvSpPr txBox="1"/>
          <p:nvPr/>
        </p:nvSpPr>
        <p:spPr>
          <a:xfrm>
            <a:off x="5105400" y="1024250"/>
            <a:ext cx="36375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Detecting peaks in spectra</a:t>
            </a:r>
            <a:endParaRPr/>
          </a:p>
          <a:p>
            <a:pPr indent="-317500" lvl="1" marL="914400" rtl="0" algn="l">
              <a:lnSpc>
                <a:spcPct val="115000"/>
              </a:lnSpc>
              <a:spcBef>
                <a:spcPts val="0"/>
              </a:spcBef>
              <a:spcAft>
                <a:spcPts val="0"/>
              </a:spcAft>
              <a:buSzPts val="1400"/>
              <a:buChar char="○"/>
            </a:pPr>
            <a:r>
              <a:rPr lang="en"/>
              <a:t>Metabolite annotation</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CNNs using spectral data</a:t>
            </a:r>
            <a:endParaRPr/>
          </a:p>
          <a:p>
            <a:pPr indent="-317500" lvl="1" marL="914400" rtl="0" algn="l">
              <a:lnSpc>
                <a:spcPct val="115000"/>
              </a:lnSpc>
              <a:spcBef>
                <a:spcPts val="0"/>
              </a:spcBef>
              <a:spcAft>
                <a:spcPts val="0"/>
              </a:spcAft>
              <a:buSzPts val="1400"/>
              <a:buChar char="○"/>
            </a:pPr>
            <a:r>
              <a:rPr lang="en"/>
              <a:t>Traditional ML methods using derived features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Lack of standardized benchmarks</a:t>
            </a:r>
            <a:endParaRPr/>
          </a:p>
          <a:p>
            <a:pPr indent="-317500" lvl="1" marL="914400" rtl="0" algn="l">
              <a:lnSpc>
                <a:spcPct val="115000"/>
              </a:lnSpc>
              <a:spcBef>
                <a:spcPts val="0"/>
              </a:spcBef>
              <a:spcAft>
                <a:spcPts val="0"/>
              </a:spcAft>
              <a:buSzPts val="1400"/>
              <a:buChar char="○"/>
            </a:pPr>
            <a:r>
              <a:rPr lang="en"/>
              <a:t>Normalization required between different datasets</a:t>
            </a:r>
            <a:endParaRPr/>
          </a:p>
          <a:p>
            <a:pPr indent="0" lvl="0" marL="0" rtl="0" algn="l">
              <a:lnSpc>
                <a:spcPct val="115000"/>
              </a:lnSpc>
              <a:spcBef>
                <a:spcPts val="0"/>
              </a:spcBef>
              <a:spcAft>
                <a:spcPts val="0"/>
              </a:spcAft>
              <a:buNone/>
            </a:pPr>
            <a:r>
              <a:t/>
            </a:r>
            <a:endParaRPr/>
          </a:p>
        </p:txBody>
      </p:sp>
      <p:sp>
        <p:nvSpPr>
          <p:cNvPr id="397" name="Google Shape;397;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8" name="Google Shape;398;p56"/>
          <p:cNvSpPr txBox="1"/>
          <p:nvPr/>
        </p:nvSpPr>
        <p:spPr>
          <a:xfrm>
            <a:off x="875563" y="4063313"/>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wikipedia)</a:t>
            </a:r>
            <a:endParaRPr>
              <a:latin typeface="Roboto"/>
              <a:ea typeface="Roboto"/>
              <a:cs typeface="Roboto"/>
              <a:sym typeface="Roboto"/>
            </a:endParaRPr>
          </a:p>
        </p:txBody>
      </p:sp>
      <p:pic>
        <p:nvPicPr>
          <p:cNvPr id="399" name="Google Shape;399;p56"/>
          <p:cNvPicPr preferRelativeResize="0"/>
          <p:nvPr/>
        </p:nvPicPr>
        <p:blipFill>
          <a:blip r:embed="rId4">
            <a:alphaModFix/>
          </a:blip>
          <a:stretch>
            <a:fillRect/>
          </a:stretch>
        </p:blipFill>
        <p:spPr>
          <a:xfrm>
            <a:off x="501000" y="975025"/>
            <a:ext cx="3418350" cy="3088300"/>
          </a:xfrm>
          <a:prstGeom prst="rect">
            <a:avLst/>
          </a:prstGeom>
          <a:noFill/>
          <a:ln>
            <a:noFill/>
          </a:ln>
        </p:spPr>
      </p:pic>
      <p:pic>
        <p:nvPicPr>
          <p:cNvPr id="400" name="Google Shape;400;p56"/>
          <p:cNvPicPr preferRelativeResize="0"/>
          <p:nvPr/>
        </p:nvPicPr>
        <p:blipFill rotWithShape="1">
          <a:blip r:embed="rId5">
            <a:alphaModFix/>
          </a:blip>
          <a:srcRect b="78065" l="22076" r="25783" t="8783"/>
          <a:stretch/>
        </p:blipFill>
        <p:spPr>
          <a:xfrm>
            <a:off x="4383988" y="2057975"/>
            <a:ext cx="1072724" cy="676425"/>
          </a:xfrm>
          <a:prstGeom prst="rect">
            <a:avLst/>
          </a:prstGeom>
          <a:noFill/>
          <a:ln>
            <a:noFill/>
          </a:ln>
        </p:spPr>
      </p:pic>
      <p:pic>
        <p:nvPicPr>
          <p:cNvPr id="401" name="Google Shape;401;p56"/>
          <p:cNvPicPr preferRelativeResize="0"/>
          <p:nvPr/>
        </p:nvPicPr>
        <p:blipFill rotWithShape="1">
          <a:blip r:embed="rId5">
            <a:alphaModFix/>
          </a:blip>
          <a:srcRect b="59044" l="25151" r="29751" t="21935"/>
          <a:stretch/>
        </p:blipFill>
        <p:spPr>
          <a:xfrm>
            <a:off x="4599579" y="1049600"/>
            <a:ext cx="641542" cy="676425"/>
          </a:xfrm>
          <a:prstGeom prst="rect">
            <a:avLst/>
          </a:prstGeom>
          <a:noFill/>
          <a:ln>
            <a:noFill/>
          </a:ln>
        </p:spPr>
      </p:pic>
      <p:pic>
        <p:nvPicPr>
          <p:cNvPr id="402" name="Google Shape;402;p56"/>
          <p:cNvPicPr preferRelativeResize="0"/>
          <p:nvPr/>
        </p:nvPicPr>
        <p:blipFill rotWithShape="1">
          <a:blip r:embed="rId5">
            <a:alphaModFix/>
          </a:blip>
          <a:srcRect b="38469" l="23880" r="31019" t="43490"/>
          <a:stretch/>
        </p:blipFill>
        <p:spPr>
          <a:xfrm>
            <a:off x="4599575" y="3066350"/>
            <a:ext cx="641550" cy="64156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8" name="Google Shape;408;p5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Images</a:t>
            </a:r>
            <a:endParaRPr>
              <a:solidFill>
                <a:srgbClr val="4A86E8"/>
              </a:solidFill>
            </a:endParaRPr>
          </a:p>
        </p:txBody>
      </p:sp>
      <p:sp>
        <p:nvSpPr>
          <p:cNvPr id="409" name="Google Shape;409;p57"/>
          <p:cNvSpPr txBox="1"/>
          <p:nvPr/>
        </p:nvSpPr>
        <p:spPr>
          <a:xfrm>
            <a:off x="4917000" y="779125"/>
            <a:ext cx="42270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Medical image recognition</a:t>
            </a:r>
            <a:endParaRPr/>
          </a:p>
          <a:p>
            <a:pPr indent="-317500" lvl="1" marL="914400" rtl="0" algn="l">
              <a:lnSpc>
                <a:spcPct val="115000"/>
              </a:lnSpc>
              <a:spcBef>
                <a:spcPts val="0"/>
              </a:spcBef>
              <a:spcAft>
                <a:spcPts val="0"/>
              </a:spcAft>
              <a:buSzPts val="1400"/>
              <a:buChar char="○"/>
            </a:pPr>
            <a:r>
              <a:rPr lang="en"/>
              <a:t>Cryo-EM image reconstruction</a:t>
            </a:r>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2D CNNs and residual networks</a:t>
            </a:r>
            <a:endParaRPr/>
          </a:p>
          <a:p>
            <a:pPr indent="-317500" lvl="1" marL="914400" rtl="0" algn="l">
              <a:lnSpc>
                <a:spcPct val="115000"/>
              </a:lnSpc>
              <a:spcBef>
                <a:spcPts val="0"/>
              </a:spcBef>
              <a:spcAft>
                <a:spcPts val="0"/>
              </a:spcAft>
              <a:buSzPts val="1400"/>
              <a:buChar char="○"/>
            </a:pPr>
            <a:r>
              <a:rPr lang="en"/>
              <a:t>Autoencoders</a:t>
            </a:r>
            <a:endParaRPr/>
          </a:p>
          <a:p>
            <a:pPr indent="-317500" lvl="1" marL="914400" rtl="0" algn="l">
              <a:lnSpc>
                <a:spcPct val="115000"/>
              </a:lnSpc>
              <a:spcBef>
                <a:spcPts val="0"/>
              </a:spcBef>
              <a:spcAft>
                <a:spcPts val="0"/>
              </a:spcAft>
              <a:buSzPts val="1400"/>
              <a:buChar char="○"/>
            </a:pPr>
            <a:r>
              <a:rPr lang="en"/>
              <a:t>Traditional ML methods using image features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Systematic difference in data collection affect prediction</a:t>
            </a:r>
            <a:endParaRPr/>
          </a:p>
          <a:p>
            <a:pPr indent="-317500" lvl="1" marL="914400" rtl="0" algn="l">
              <a:lnSpc>
                <a:spcPct val="115000"/>
              </a:lnSpc>
              <a:spcBef>
                <a:spcPts val="0"/>
              </a:spcBef>
              <a:spcAft>
                <a:spcPts val="0"/>
              </a:spcAft>
              <a:buSzPts val="1400"/>
              <a:buChar char="○"/>
            </a:pPr>
            <a:r>
              <a:rPr lang="en"/>
              <a:t>Hard to obtain large datasets of consistent data</a:t>
            </a:r>
            <a:endParaRPr/>
          </a:p>
          <a:p>
            <a:pPr indent="0" lvl="0" marL="0" rtl="0" algn="l">
              <a:lnSpc>
                <a:spcPct val="115000"/>
              </a:lnSpc>
              <a:spcBef>
                <a:spcPts val="0"/>
              </a:spcBef>
              <a:spcAft>
                <a:spcPts val="0"/>
              </a:spcAft>
              <a:buNone/>
            </a:pPr>
            <a:r>
              <a:t/>
            </a:r>
            <a:endParaRPr/>
          </a:p>
        </p:txBody>
      </p:sp>
      <p:sp>
        <p:nvSpPr>
          <p:cNvPr id="410" name="Google Shape;410;p5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11" name="Google Shape;411;p57"/>
          <p:cNvSpPr txBox="1"/>
          <p:nvPr/>
        </p:nvSpPr>
        <p:spPr>
          <a:xfrm>
            <a:off x="898763" y="34759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a:t>
            </a:r>
            <a:r>
              <a:rPr lang="en">
                <a:latin typeface="Roboto"/>
                <a:ea typeface="Roboto"/>
                <a:cs typeface="Roboto"/>
                <a:sym typeface="Roboto"/>
              </a:rPr>
              <a:t>Ross, 2020</a:t>
            </a:r>
            <a:r>
              <a:rPr lang="en">
                <a:latin typeface="Roboto"/>
                <a:ea typeface="Roboto"/>
                <a:cs typeface="Roboto"/>
                <a:sym typeface="Roboto"/>
              </a:rPr>
              <a:t>)</a:t>
            </a:r>
            <a:endParaRPr>
              <a:latin typeface="Roboto"/>
              <a:ea typeface="Roboto"/>
              <a:cs typeface="Roboto"/>
              <a:sym typeface="Roboto"/>
            </a:endParaRPr>
          </a:p>
        </p:txBody>
      </p:sp>
      <p:pic>
        <p:nvPicPr>
          <p:cNvPr id="412" name="Google Shape;412;p57"/>
          <p:cNvPicPr preferRelativeResize="0"/>
          <p:nvPr/>
        </p:nvPicPr>
        <p:blipFill>
          <a:blip r:embed="rId4">
            <a:alphaModFix/>
          </a:blip>
          <a:stretch>
            <a:fillRect/>
          </a:stretch>
        </p:blipFill>
        <p:spPr>
          <a:xfrm>
            <a:off x="191725" y="1364900"/>
            <a:ext cx="3980825" cy="2111000"/>
          </a:xfrm>
          <a:prstGeom prst="rect">
            <a:avLst/>
          </a:prstGeom>
          <a:noFill/>
          <a:ln>
            <a:noFill/>
          </a:ln>
        </p:spPr>
      </p:pic>
      <p:pic>
        <p:nvPicPr>
          <p:cNvPr id="413" name="Google Shape;413;p57"/>
          <p:cNvPicPr preferRelativeResize="0"/>
          <p:nvPr/>
        </p:nvPicPr>
        <p:blipFill rotWithShape="1">
          <a:blip r:embed="rId5">
            <a:alphaModFix/>
          </a:blip>
          <a:srcRect b="78065" l="22076" r="25783" t="8783"/>
          <a:stretch/>
        </p:blipFill>
        <p:spPr>
          <a:xfrm>
            <a:off x="4383988" y="2057975"/>
            <a:ext cx="1072724" cy="676425"/>
          </a:xfrm>
          <a:prstGeom prst="rect">
            <a:avLst/>
          </a:prstGeom>
          <a:noFill/>
          <a:ln>
            <a:noFill/>
          </a:ln>
        </p:spPr>
      </p:pic>
      <p:pic>
        <p:nvPicPr>
          <p:cNvPr id="414" name="Google Shape;414;p57"/>
          <p:cNvPicPr preferRelativeResize="0"/>
          <p:nvPr/>
        </p:nvPicPr>
        <p:blipFill rotWithShape="1">
          <a:blip r:embed="rId5">
            <a:alphaModFix/>
          </a:blip>
          <a:srcRect b="59044" l="25151" r="29751" t="21935"/>
          <a:stretch/>
        </p:blipFill>
        <p:spPr>
          <a:xfrm>
            <a:off x="4599579" y="1049600"/>
            <a:ext cx="641542" cy="676425"/>
          </a:xfrm>
          <a:prstGeom prst="rect">
            <a:avLst/>
          </a:prstGeom>
          <a:noFill/>
          <a:ln>
            <a:noFill/>
          </a:ln>
        </p:spPr>
      </p:pic>
      <p:pic>
        <p:nvPicPr>
          <p:cNvPr id="415" name="Google Shape;415;p57"/>
          <p:cNvPicPr preferRelativeResize="0"/>
          <p:nvPr/>
        </p:nvPicPr>
        <p:blipFill rotWithShape="1">
          <a:blip r:embed="rId5">
            <a:alphaModFix/>
          </a:blip>
          <a:srcRect b="38469" l="23880" r="31019" t="43490"/>
          <a:stretch/>
        </p:blipFill>
        <p:spPr>
          <a:xfrm>
            <a:off x="4599575" y="3294950"/>
            <a:ext cx="641550" cy="64156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1" name="Google Shape;421;p5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Molecular Structure</a:t>
            </a:r>
            <a:endParaRPr>
              <a:solidFill>
                <a:srgbClr val="4A86E8"/>
              </a:solidFill>
            </a:endParaRPr>
          </a:p>
        </p:txBody>
      </p:sp>
      <p:sp>
        <p:nvSpPr>
          <p:cNvPr id="422" name="Google Shape;422;p58"/>
          <p:cNvSpPr txBox="1"/>
          <p:nvPr/>
        </p:nvSpPr>
        <p:spPr>
          <a:xfrm>
            <a:off x="4469275" y="636900"/>
            <a:ext cx="45234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Antibiotic activity</a:t>
            </a:r>
            <a:endParaRPr/>
          </a:p>
          <a:p>
            <a:pPr indent="-317500" lvl="1" marL="914400" rtl="0" algn="l">
              <a:lnSpc>
                <a:spcPct val="115000"/>
              </a:lnSpc>
              <a:spcBef>
                <a:spcPts val="0"/>
              </a:spcBef>
              <a:spcAft>
                <a:spcPts val="0"/>
              </a:spcAft>
              <a:buSzPts val="1400"/>
              <a:buChar char="○"/>
            </a:pPr>
            <a:r>
              <a:rPr lang="en"/>
              <a:t>Drug toxicity</a:t>
            </a:r>
            <a:endParaRPr/>
          </a:p>
          <a:p>
            <a:pPr indent="-317500" lvl="1" marL="914400" rtl="0" algn="l">
              <a:lnSpc>
                <a:spcPct val="115000"/>
              </a:lnSpc>
              <a:spcBef>
                <a:spcPts val="0"/>
              </a:spcBef>
              <a:spcAft>
                <a:spcPts val="0"/>
              </a:spcAft>
              <a:buSzPts val="1400"/>
              <a:buChar char="○"/>
            </a:pPr>
            <a:r>
              <a:rPr lang="en"/>
              <a:t>Protein-ligand docking</a:t>
            </a:r>
            <a:endParaRPr/>
          </a:p>
          <a:p>
            <a:pPr indent="-317500" lvl="1" marL="914400" rtl="0" algn="l">
              <a:lnSpc>
                <a:spcPct val="115000"/>
              </a:lnSpc>
              <a:spcBef>
                <a:spcPts val="0"/>
              </a:spcBef>
              <a:spcAft>
                <a:spcPts val="0"/>
              </a:spcAft>
              <a:buSzPts val="1400"/>
              <a:buChar char="○"/>
            </a:pPr>
            <a:r>
              <a:rPr lang="en"/>
              <a:t>Novel drug discovery</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CNNs using molecular graph</a:t>
            </a:r>
            <a:endParaRPr/>
          </a:p>
          <a:p>
            <a:pPr indent="-317500" lvl="1" marL="914400" rtl="0" algn="l">
              <a:lnSpc>
                <a:spcPct val="115000"/>
              </a:lnSpc>
              <a:spcBef>
                <a:spcPts val="0"/>
              </a:spcBef>
              <a:spcAft>
                <a:spcPts val="0"/>
              </a:spcAft>
              <a:buSzPts val="1400"/>
              <a:buChar char="○"/>
            </a:pPr>
            <a:r>
              <a:rPr lang="en"/>
              <a:t>Traditional ML methods or multilayer perceptrons using molecular properties</a:t>
            </a:r>
            <a:endParaRPr/>
          </a:p>
          <a:p>
            <a:pPr indent="-317500" lvl="1" marL="914400" rtl="0" algn="l">
              <a:lnSpc>
                <a:spcPct val="115000"/>
              </a:lnSpc>
              <a:spcBef>
                <a:spcPts val="0"/>
              </a:spcBef>
              <a:spcAft>
                <a:spcPts val="0"/>
              </a:spcAft>
              <a:buSzPts val="1400"/>
              <a:buChar char="○"/>
            </a:pPr>
            <a:r>
              <a:rPr lang="en"/>
              <a:t>RNNs using text-based representations of molecular structure such as SMILES</a:t>
            </a:r>
            <a:endParaRPr/>
          </a:p>
          <a:p>
            <a:pPr indent="-317500" lvl="1" marL="914400" rtl="0" algn="l">
              <a:lnSpc>
                <a:spcPct val="115000"/>
              </a:lnSpc>
              <a:spcBef>
                <a:spcPts val="0"/>
              </a:spcBef>
              <a:spcAft>
                <a:spcPts val="0"/>
              </a:spcAft>
              <a:buSzPts val="1400"/>
              <a:buChar char="○"/>
            </a:pPr>
            <a:r>
              <a:rPr lang="en"/>
              <a:t>Autoencoders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Experimental data available for only a tiny fraction of possible small molecules</a:t>
            </a:r>
            <a:endParaRPr/>
          </a:p>
        </p:txBody>
      </p:sp>
      <p:sp>
        <p:nvSpPr>
          <p:cNvPr id="423" name="Google Shape;423;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4" name="Google Shape;424;p58"/>
          <p:cNvSpPr txBox="1"/>
          <p:nvPr/>
        </p:nvSpPr>
        <p:spPr>
          <a:xfrm>
            <a:off x="1198688" y="42510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wikipedia)</a:t>
            </a:r>
            <a:endParaRPr>
              <a:latin typeface="Roboto"/>
              <a:ea typeface="Roboto"/>
              <a:cs typeface="Roboto"/>
              <a:sym typeface="Roboto"/>
            </a:endParaRPr>
          </a:p>
        </p:txBody>
      </p:sp>
      <p:pic>
        <p:nvPicPr>
          <p:cNvPr id="425" name="Google Shape;425;p58"/>
          <p:cNvPicPr preferRelativeResize="0"/>
          <p:nvPr/>
        </p:nvPicPr>
        <p:blipFill>
          <a:blip r:embed="rId4">
            <a:alphaModFix/>
          </a:blip>
          <a:stretch>
            <a:fillRect/>
          </a:stretch>
        </p:blipFill>
        <p:spPr>
          <a:xfrm>
            <a:off x="719801" y="893425"/>
            <a:ext cx="2696450" cy="3181800"/>
          </a:xfrm>
          <a:prstGeom prst="rect">
            <a:avLst/>
          </a:prstGeom>
          <a:noFill/>
          <a:ln>
            <a:noFill/>
          </a:ln>
        </p:spPr>
      </p:pic>
      <p:pic>
        <p:nvPicPr>
          <p:cNvPr id="426" name="Google Shape;426;p58"/>
          <p:cNvPicPr preferRelativeResize="0"/>
          <p:nvPr/>
        </p:nvPicPr>
        <p:blipFill rotWithShape="1">
          <a:blip r:embed="rId5">
            <a:alphaModFix/>
          </a:blip>
          <a:srcRect b="78065" l="22076" r="25783" t="8783"/>
          <a:stretch/>
        </p:blipFill>
        <p:spPr>
          <a:xfrm>
            <a:off x="4035638" y="2351300"/>
            <a:ext cx="1072724" cy="676425"/>
          </a:xfrm>
          <a:prstGeom prst="rect">
            <a:avLst/>
          </a:prstGeom>
          <a:noFill/>
          <a:ln>
            <a:noFill/>
          </a:ln>
        </p:spPr>
      </p:pic>
      <p:pic>
        <p:nvPicPr>
          <p:cNvPr id="427" name="Google Shape;427;p58"/>
          <p:cNvPicPr preferRelativeResize="0"/>
          <p:nvPr/>
        </p:nvPicPr>
        <p:blipFill rotWithShape="1">
          <a:blip r:embed="rId5">
            <a:alphaModFix/>
          </a:blip>
          <a:srcRect b="59044" l="25151" r="29751" t="21935"/>
          <a:stretch/>
        </p:blipFill>
        <p:spPr>
          <a:xfrm>
            <a:off x="4251229" y="1038125"/>
            <a:ext cx="641542" cy="676425"/>
          </a:xfrm>
          <a:prstGeom prst="rect">
            <a:avLst/>
          </a:prstGeom>
          <a:noFill/>
          <a:ln>
            <a:noFill/>
          </a:ln>
        </p:spPr>
      </p:pic>
      <p:pic>
        <p:nvPicPr>
          <p:cNvPr id="428" name="Google Shape;428;p58"/>
          <p:cNvPicPr preferRelativeResize="0"/>
          <p:nvPr/>
        </p:nvPicPr>
        <p:blipFill rotWithShape="1">
          <a:blip r:embed="rId5">
            <a:alphaModFix/>
          </a:blip>
          <a:srcRect b="38469" l="23880" r="31019" t="43490"/>
          <a:stretch/>
        </p:blipFill>
        <p:spPr>
          <a:xfrm>
            <a:off x="4251225" y="3893075"/>
            <a:ext cx="641550" cy="64156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4" name="Google Shape;434;p5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Protein-protein Interaction Network</a:t>
            </a:r>
            <a:endParaRPr>
              <a:solidFill>
                <a:srgbClr val="4A86E8"/>
              </a:solidFill>
            </a:endParaRPr>
          </a:p>
        </p:txBody>
      </p:sp>
      <p:sp>
        <p:nvSpPr>
          <p:cNvPr id="435" name="Google Shape;435;p59"/>
          <p:cNvSpPr txBox="1"/>
          <p:nvPr/>
        </p:nvSpPr>
        <p:spPr>
          <a:xfrm>
            <a:off x="4809875" y="1101950"/>
            <a:ext cx="41739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Polypharmacology side effects</a:t>
            </a:r>
            <a:endParaRPr/>
          </a:p>
          <a:p>
            <a:pPr indent="-317500" lvl="1" marL="914400" rtl="0" algn="l">
              <a:lnSpc>
                <a:spcPct val="115000"/>
              </a:lnSpc>
              <a:spcBef>
                <a:spcPts val="0"/>
              </a:spcBef>
              <a:spcAft>
                <a:spcPts val="0"/>
              </a:spcAft>
              <a:buSzPts val="1400"/>
              <a:buChar char="○"/>
            </a:pPr>
            <a:r>
              <a:rPr lang="en"/>
              <a:t>Protein function</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CNNs </a:t>
            </a:r>
            <a:endParaRPr/>
          </a:p>
          <a:p>
            <a:pPr indent="-317500" lvl="1" marL="914400" rtl="0" algn="l">
              <a:lnSpc>
                <a:spcPct val="115000"/>
              </a:lnSpc>
              <a:spcBef>
                <a:spcPts val="0"/>
              </a:spcBef>
              <a:spcAft>
                <a:spcPts val="0"/>
              </a:spcAft>
              <a:buSzPts val="1400"/>
              <a:buChar char="○"/>
            </a:pPr>
            <a:r>
              <a:rPr lang="en"/>
              <a:t>Graph embedding</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Interaction networks can be incomplete</a:t>
            </a:r>
            <a:endParaRPr/>
          </a:p>
          <a:p>
            <a:pPr indent="-317500" lvl="1" marL="914400" rtl="0" algn="l">
              <a:lnSpc>
                <a:spcPct val="115000"/>
              </a:lnSpc>
              <a:spcBef>
                <a:spcPts val="0"/>
              </a:spcBef>
              <a:spcAft>
                <a:spcPts val="0"/>
              </a:spcAft>
              <a:buSzPts val="1400"/>
              <a:buChar char="○"/>
            </a:pPr>
            <a:r>
              <a:rPr lang="en"/>
              <a:t>Cellular location affects whether proteins interact</a:t>
            </a:r>
            <a:endParaRPr/>
          </a:p>
        </p:txBody>
      </p:sp>
      <p:sp>
        <p:nvSpPr>
          <p:cNvPr id="436" name="Google Shape;436;p59"/>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37" name="Google Shape;437;p59"/>
          <p:cNvSpPr txBox="1"/>
          <p:nvPr/>
        </p:nvSpPr>
        <p:spPr>
          <a:xfrm>
            <a:off x="1288663" y="39957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wikipedia)</a:t>
            </a:r>
            <a:endParaRPr>
              <a:latin typeface="Roboto"/>
              <a:ea typeface="Roboto"/>
              <a:cs typeface="Roboto"/>
              <a:sym typeface="Roboto"/>
            </a:endParaRPr>
          </a:p>
        </p:txBody>
      </p:sp>
      <p:pic>
        <p:nvPicPr>
          <p:cNvPr id="438" name="Google Shape;438;p59"/>
          <p:cNvPicPr preferRelativeResize="0"/>
          <p:nvPr/>
        </p:nvPicPr>
        <p:blipFill>
          <a:blip r:embed="rId4">
            <a:alphaModFix/>
          </a:blip>
          <a:stretch>
            <a:fillRect/>
          </a:stretch>
        </p:blipFill>
        <p:spPr>
          <a:xfrm>
            <a:off x="764600" y="1147763"/>
            <a:ext cx="2857500" cy="2847975"/>
          </a:xfrm>
          <a:prstGeom prst="rect">
            <a:avLst/>
          </a:prstGeom>
          <a:noFill/>
          <a:ln>
            <a:noFill/>
          </a:ln>
        </p:spPr>
      </p:pic>
      <p:pic>
        <p:nvPicPr>
          <p:cNvPr id="439" name="Google Shape;439;p59"/>
          <p:cNvPicPr preferRelativeResize="0"/>
          <p:nvPr/>
        </p:nvPicPr>
        <p:blipFill rotWithShape="1">
          <a:blip r:embed="rId5">
            <a:alphaModFix/>
          </a:blip>
          <a:srcRect b="78065" l="22076" r="25783" t="8783"/>
          <a:stretch/>
        </p:blipFill>
        <p:spPr>
          <a:xfrm>
            <a:off x="4155388" y="2057975"/>
            <a:ext cx="1072724" cy="676425"/>
          </a:xfrm>
          <a:prstGeom prst="rect">
            <a:avLst/>
          </a:prstGeom>
          <a:noFill/>
          <a:ln>
            <a:noFill/>
          </a:ln>
        </p:spPr>
      </p:pic>
      <p:pic>
        <p:nvPicPr>
          <p:cNvPr id="440" name="Google Shape;440;p59"/>
          <p:cNvPicPr preferRelativeResize="0"/>
          <p:nvPr/>
        </p:nvPicPr>
        <p:blipFill rotWithShape="1">
          <a:blip r:embed="rId5">
            <a:alphaModFix/>
          </a:blip>
          <a:srcRect b="59044" l="25151" r="29751" t="21935"/>
          <a:stretch/>
        </p:blipFill>
        <p:spPr>
          <a:xfrm>
            <a:off x="4370979" y="1202000"/>
            <a:ext cx="641542" cy="676425"/>
          </a:xfrm>
          <a:prstGeom prst="rect">
            <a:avLst/>
          </a:prstGeom>
          <a:noFill/>
          <a:ln>
            <a:noFill/>
          </a:ln>
        </p:spPr>
      </p:pic>
      <p:pic>
        <p:nvPicPr>
          <p:cNvPr id="441" name="Google Shape;441;p59"/>
          <p:cNvPicPr preferRelativeResize="0"/>
          <p:nvPr/>
        </p:nvPicPr>
        <p:blipFill rotWithShape="1">
          <a:blip r:embed="rId5">
            <a:alphaModFix/>
          </a:blip>
          <a:srcRect b="38469" l="23880" r="31019" t="43490"/>
          <a:stretch/>
        </p:blipFill>
        <p:spPr>
          <a:xfrm>
            <a:off x="4370975" y="2913950"/>
            <a:ext cx="641550" cy="64156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60"/>
          <p:cNvPicPr preferRelativeResize="0"/>
          <p:nvPr/>
        </p:nvPicPr>
        <p:blipFill>
          <a:blip r:embed="rId3">
            <a:alphaModFix/>
          </a:blip>
          <a:stretch>
            <a:fillRect/>
          </a:stretch>
        </p:blipFill>
        <p:spPr>
          <a:xfrm>
            <a:off x="51025" y="454775"/>
            <a:ext cx="9041951" cy="4334275"/>
          </a:xfrm>
          <a:prstGeom prst="rect">
            <a:avLst/>
          </a:prstGeom>
          <a:noFill/>
          <a:ln>
            <a:noFill/>
          </a:ln>
        </p:spPr>
      </p:pic>
      <p:pic>
        <p:nvPicPr>
          <p:cNvPr id="447" name="Google Shape;447;p60"/>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448" name="Google Shape;448;p60"/>
          <p:cNvSpPr txBox="1"/>
          <p:nvPr>
            <p:ph type="title"/>
          </p:nvPr>
        </p:nvSpPr>
        <p:spPr>
          <a:xfrm>
            <a:off x="311700" y="54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How to choose a Machine Learning method?</a:t>
            </a:r>
            <a:endParaRPr>
              <a:solidFill>
                <a:srgbClr val="4A86E8"/>
              </a:solidFill>
            </a:endParaRPr>
          </a:p>
        </p:txBody>
      </p:sp>
      <p:sp>
        <p:nvSpPr>
          <p:cNvPr id="449" name="Google Shape;449;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0" name="Google Shape;450;p60"/>
          <p:cNvSpPr txBox="1"/>
          <p:nvPr/>
        </p:nvSpPr>
        <p:spPr>
          <a:xfrm>
            <a:off x="6603828" y="4182650"/>
            <a:ext cx="248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56" name="Google Shape;456;p6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57" name="Google Shape;457;p61"/>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8" name="Google Shape;458;p61"/>
          <p:cNvSpPr txBox="1"/>
          <p:nvPr/>
        </p:nvSpPr>
        <p:spPr>
          <a:xfrm>
            <a:off x="1738525" y="1581850"/>
            <a:ext cx="7239300" cy="252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Comparison of different AI/ML algorithms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Recommendations for the use of AI/ML strategies for different data types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Multi-omics Data Analysis</a:t>
            </a:r>
            <a:endParaRPr b="1"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Protein structure prediction with AlphaFold</a:t>
            </a:r>
            <a:endParaRPr sz="1900">
              <a:latin typeface="Roboto"/>
              <a:ea typeface="Roboto"/>
              <a:cs typeface="Roboto"/>
              <a:sym typeface="Roboto"/>
            </a:endParaRPr>
          </a:p>
        </p:txBody>
      </p:sp>
      <p:pic>
        <p:nvPicPr>
          <p:cNvPr id="459" name="Google Shape;459;p6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2"/>
          <p:cNvSpPr/>
          <p:nvPr/>
        </p:nvSpPr>
        <p:spPr>
          <a:xfrm rot="5400000">
            <a:off x="-798075" y="798000"/>
            <a:ext cx="4709400" cy="3113400"/>
          </a:xfrm>
          <a:prstGeom prst="snip2SameRect">
            <a:avLst>
              <a:gd fmla="val 16667" name="adj1"/>
              <a:gd fmla="val 0" name="adj2"/>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5" name="Google Shape;465;p62"/>
          <p:cNvPicPr preferRelativeResize="0"/>
          <p:nvPr/>
        </p:nvPicPr>
        <p:blipFill>
          <a:blip r:embed="rId3">
            <a:alphaModFix/>
          </a:blip>
          <a:stretch>
            <a:fillRect/>
          </a:stretch>
        </p:blipFill>
        <p:spPr>
          <a:xfrm>
            <a:off x="0" y="4710300"/>
            <a:ext cx="9144000" cy="433200"/>
          </a:xfrm>
          <a:prstGeom prst="rect">
            <a:avLst/>
          </a:prstGeom>
          <a:noFill/>
          <a:ln>
            <a:noFill/>
          </a:ln>
        </p:spPr>
      </p:pic>
      <p:pic>
        <p:nvPicPr>
          <p:cNvPr id="466" name="Google Shape;466;p62"/>
          <p:cNvPicPr preferRelativeResize="0"/>
          <p:nvPr/>
        </p:nvPicPr>
        <p:blipFill rotWithShape="1">
          <a:blip r:embed="rId4">
            <a:alphaModFix/>
          </a:blip>
          <a:srcRect b="0" l="0" r="0" t="2486"/>
          <a:stretch/>
        </p:blipFill>
        <p:spPr>
          <a:xfrm>
            <a:off x="3113325" y="0"/>
            <a:ext cx="4433975" cy="4596751"/>
          </a:xfrm>
          <a:prstGeom prst="rect">
            <a:avLst/>
          </a:prstGeom>
          <a:noFill/>
          <a:ln>
            <a:noFill/>
          </a:ln>
        </p:spPr>
      </p:pic>
      <p:sp>
        <p:nvSpPr>
          <p:cNvPr id="467" name="Google Shape;467;p62"/>
          <p:cNvSpPr txBox="1"/>
          <p:nvPr>
            <p:ph type="title"/>
          </p:nvPr>
        </p:nvSpPr>
        <p:spPr>
          <a:xfrm>
            <a:off x="-139875" y="1633650"/>
            <a:ext cx="3253200" cy="194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solidFill>
                  <a:srgbClr val="4A86E8"/>
                </a:solidFill>
              </a:rPr>
              <a:t>Sequence-centric Proteogenomics </a:t>
            </a:r>
            <a:endParaRPr sz="2900">
              <a:solidFill>
                <a:srgbClr val="4A86E8"/>
              </a:solidFill>
            </a:endParaRPr>
          </a:p>
        </p:txBody>
      </p:sp>
      <p:sp>
        <p:nvSpPr>
          <p:cNvPr id="468" name="Google Shape;468;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69" name="Google Shape;469;p62"/>
          <p:cNvSpPr txBox="1"/>
          <p:nvPr/>
        </p:nvSpPr>
        <p:spPr>
          <a:xfrm>
            <a:off x="7268538" y="4314325"/>
            <a:ext cx="1989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(source: </a:t>
            </a:r>
            <a:r>
              <a:rPr lang="en" sz="1000">
                <a:latin typeface="Roboto"/>
                <a:ea typeface="Roboto"/>
                <a:cs typeface="Roboto"/>
                <a:sym typeface="Roboto"/>
              </a:rPr>
              <a:t>Ruggles et al. 2017</a:t>
            </a:r>
            <a:r>
              <a:rPr lang="en" sz="1000">
                <a:latin typeface="Roboto"/>
                <a:ea typeface="Roboto"/>
                <a:cs typeface="Roboto"/>
                <a:sym typeface="Roboto"/>
              </a:rPr>
              <a:t>)</a:t>
            </a:r>
            <a:endParaRPr sz="10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63"/>
          <p:cNvPicPr preferRelativeResize="0"/>
          <p:nvPr/>
        </p:nvPicPr>
        <p:blipFill>
          <a:blip r:embed="rId3">
            <a:alphaModFix/>
          </a:blip>
          <a:stretch>
            <a:fillRect/>
          </a:stretch>
        </p:blipFill>
        <p:spPr>
          <a:xfrm>
            <a:off x="554225" y="717650"/>
            <a:ext cx="4659151" cy="3746725"/>
          </a:xfrm>
          <a:prstGeom prst="rect">
            <a:avLst/>
          </a:prstGeom>
          <a:noFill/>
          <a:ln>
            <a:noFill/>
          </a:ln>
        </p:spPr>
      </p:pic>
      <p:pic>
        <p:nvPicPr>
          <p:cNvPr id="475" name="Google Shape;475;p63"/>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476" name="Google Shape;476;p6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Integrative modeling of proteogenomic data</a:t>
            </a:r>
            <a:r>
              <a:rPr lang="en" sz="2800">
                <a:solidFill>
                  <a:srgbClr val="4A86E8"/>
                </a:solidFill>
              </a:rPr>
              <a:t> </a:t>
            </a:r>
            <a:endParaRPr sz="2800">
              <a:solidFill>
                <a:srgbClr val="4A86E8"/>
              </a:solidFill>
            </a:endParaRPr>
          </a:p>
        </p:txBody>
      </p:sp>
      <p:sp>
        <p:nvSpPr>
          <p:cNvPr id="477" name="Google Shape;477;p6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78" name="Google Shape;478;p63"/>
          <p:cNvSpPr txBox="1"/>
          <p:nvPr/>
        </p:nvSpPr>
        <p:spPr>
          <a:xfrm>
            <a:off x="479853" y="4261825"/>
            <a:ext cx="2456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Ruggles et al. 2017)</a:t>
            </a:r>
            <a:endParaRPr sz="1200">
              <a:latin typeface="Roboto"/>
              <a:ea typeface="Roboto"/>
              <a:cs typeface="Roboto"/>
              <a:sym typeface="Roboto"/>
            </a:endParaRPr>
          </a:p>
        </p:txBody>
      </p:sp>
      <p:sp>
        <p:nvSpPr>
          <p:cNvPr id="479" name="Google Shape;479;p63"/>
          <p:cNvSpPr txBox="1"/>
          <p:nvPr/>
        </p:nvSpPr>
        <p:spPr>
          <a:xfrm>
            <a:off x="5213375" y="768600"/>
            <a:ext cx="3837900" cy="36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Use</a:t>
            </a:r>
            <a:r>
              <a:rPr lang="en" sz="1300"/>
              <a:t> statistical and machine learning approaches to do </a:t>
            </a:r>
            <a:r>
              <a:rPr lang="en" sz="1300"/>
              <a:t>integrative modeling and analysis of proteogenomic data.</a:t>
            </a:r>
            <a:endParaRPr sz="1300"/>
          </a:p>
          <a:p>
            <a:pPr indent="0" lvl="0" marL="0" rtl="0" algn="l">
              <a:lnSpc>
                <a:spcPct val="115000"/>
              </a:lnSpc>
              <a:spcBef>
                <a:spcPts val="0"/>
              </a:spcBef>
              <a:spcAft>
                <a:spcPts val="0"/>
              </a:spcAft>
              <a:buNone/>
            </a:pPr>
            <a:r>
              <a:t/>
            </a:r>
            <a:endParaRPr b="1" sz="1300"/>
          </a:p>
          <a:p>
            <a:pPr indent="0" lvl="0" marL="0" rtl="0" algn="l">
              <a:lnSpc>
                <a:spcPct val="115000"/>
              </a:lnSpc>
              <a:spcBef>
                <a:spcPts val="0"/>
              </a:spcBef>
              <a:spcAft>
                <a:spcPts val="0"/>
              </a:spcAft>
              <a:buNone/>
            </a:pPr>
            <a:r>
              <a:rPr b="1" lang="en" sz="1300"/>
              <a:t>A</a:t>
            </a:r>
            <a:r>
              <a:rPr lang="en" sz="1300"/>
              <a:t> - Clustering techniques can be used to do</a:t>
            </a:r>
            <a:endParaRPr sz="1300"/>
          </a:p>
          <a:p>
            <a:pPr indent="0" lvl="0" marL="0" rtl="0" algn="l">
              <a:lnSpc>
                <a:spcPct val="115000"/>
              </a:lnSpc>
              <a:spcBef>
                <a:spcPts val="0"/>
              </a:spcBef>
              <a:spcAft>
                <a:spcPts val="0"/>
              </a:spcAft>
              <a:buNone/>
            </a:pPr>
            <a:r>
              <a:rPr lang="en" sz="1300"/>
              <a:t>multi-omic hierarchical clustering analysis.</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B</a:t>
            </a:r>
            <a:r>
              <a:rPr lang="en" sz="1300"/>
              <a:t> - M</a:t>
            </a:r>
            <a:r>
              <a:rPr lang="en" sz="1300"/>
              <a:t>ultiple data modalities can be used to do p</a:t>
            </a:r>
            <a:r>
              <a:rPr lang="en" sz="1300"/>
              <a:t>redictive modeling for disease diagnosis, prognosis, drug response and drug toxicity.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C</a:t>
            </a:r>
            <a:r>
              <a:rPr lang="en" sz="1300"/>
              <a:t> - </a:t>
            </a:r>
            <a:r>
              <a:rPr lang="en" sz="1300"/>
              <a:t> Proteogenomic pathway and network modeling can be used to inform network composition and pathway and GO term enrichment.</a:t>
            </a:r>
            <a:endParaRPr sz="1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pic>
        <p:nvPicPr>
          <p:cNvPr id="484" name="Google Shape;484;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85" name="Google Shape;485;p6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86" name="Google Shape;486;p64"/>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87" name="Google Shape;487;p64"/>
          <p:cNvSpPr txBox="1"/>
          <p:nvPr/>
        </p:nvSpPr>
        <p:spPr>
          <a:xfrm>
            <a:off x="1738525" y="1581850"/>
            <a:ext cx="7239300" cy="252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Comparison of different AI/ML algorithms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Recommendations for the use of AI/ML strategies for different data types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Multi-omics Data Analysis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Protein structure prediction with AlphaFold</a:t>
            </a:r>
            <a:endParaRPr b="1" sz="1900">
              <a:latin typeface="Roboto"/>
              <a:ea typeface="Roboto"/>
              <a:cs typeface="Roboto"/>
              <a:sym typeface="Roboto"/>
            </a:endParaRPr>
          </a:p>
        </p:txBody>
      </p:sp>
      <p:pic>
        <p:nvPicPr>
          <p:cNvPr id="488" name="Google Shape;488;p64"/>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6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94" name="Google Shape;494;p65"/>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AlphaFold </a:t>
            </a:r>
            <a:endParaRPr sz="2800">
              <a:solidFill>
                <a:srgbClr val="4A86E8"/>
              </a:solidFill>
            </a:endParaRPr>
          </a:p>
        </p:txBody>
      </p:sp>
      <p:sp>
        <p:nvSpPr>
          <p:cNvPr id="495" name="Google Shape;495;p65"/>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96" name="Google Shape;496;p65"/>
          <p:cNvSpPr txBox="1"/>
          <p:nvPr/>
        </p:nvSpPr>
        <p:spPr>
          <a:xfrm>
            <a:off x="261138" y="1310700"/>
            <a:ext cx="8520600" cy="18471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Char char="●"/>
            </a:pPr>
            <a:r>
              <a:rPr lang="en" sz="1600"/>
              <a:t>AlphaFold, a state-of-the-art AI system developed by DeepMind, is able to computationally predict protein structures with unprecedented accuracy and speed. </a:t>
            </a:r>
            <a:endParaRPr sz="1600"/>
          </a:p>
          <a:p>
            <a:pPr indent="0" lvl="0" marL="457200" rtl="0" algn="just">
              <a:lnSpc>
                <a:spcPct val="115000"/>
              </a:lnSpc>
              <a:spcBef>
                <a:spcPts val="0"/>
              </a:spcBef>
              <a:spcAft>
                <a:spcPts val="0"/>
              </a:spcAft>
              <a:buNone/>
            </a:pPr>
            <a:r>
              <a:t/>
            </a:r>
            <a:endParaRPr sz="1600"/>
          </a:p>
          <a:p>
            <a:pPr indent="-330200" lvl="0" marL="457200" rtl="0" algn="just">
              <a:lnSpc>
                <a:spcPct val="115000"/>
              </a:lnSpc>
              <a:spcBef>
                <a:spcPts val="0"/>
              </a:spcBef>
              <a:spcAft>
                <a:spcPts val="0"/>
              </a:spcAft>
              <a:buSzPts val="1600"/>
              <a:buChar char="●"/>
            </a:pPr>
            <a:r>
              <a:rPr lang="en" sz="1600"/>
              <a:t>These predictions are freely and openly available to the global scientific community in partnership with EMBL’s European Bioinformatics Institute (EMBL-EBI) https://alphafold.ebi.ac.uk/</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2" name="Google Shape;192;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4" name="Google Shape;194;p39"/>
          <p:cNvSpPr txBox="1"/>
          <p:nvPr/>
        </p:nvSpPr>
        <p:spPr>
          <a:xfrm>
            <a:off x="1738525" y="1581850"/>
            <a:ext cx="7239300" cy="252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900">
                <a:latin typeface="Roboto"/>
                <a:ea typeface="Roboto"/>
                <a:cs typeface="Roboto"/>
                <a:sym typeface="Roboto"/>
              </a:rPr>
              <a:t>Comparison of different AI/ML algorithms</a:t>
            </a:r>
            <a:endParaRPr b="1"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Recommendations for the use of AI/ML strategies for different data types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Multi-omics Data Analysis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Protein structure prediction with AlphaFold</a:t>
            </a:r>
            <a:endParaRPr sz="1900">
              <a:latin typeface="Roboto"/>
              <a:ea typeface="Roboto"/>
              <a:cs typeface="Roboto"/>
              <a:sym typeface="Roboto"/>
            </a:endParaRPr>
          </a:p>
        </p:txBody>
      </p:sp>
      <p:pic>
        <p:nvPicPr>
          <p:cNvPr id="195" name="Google Shape;195;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6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502" name="Google Shape;502;p66"/>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AlphaFold Produces Highly Accurate Structures</a:t>
            </a:r>
            <a:endParaRPr sz="2800">
              <a:solidFill>
                <a:srgbClr val="4A86E8"/>
              </a:solidFill>
            </a:endParaRPr>
          </a:p>
        </p:txBody>
      </p:sp>
      <p:sp>
        <p:nvSpPr>
          <p:cNvPr id="503" name="Google Shape;503;p6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504" name="Google Shape;504;p66"/>
          <p:cNvSpPr txBox="1"/>
          <p:nvPr/>
        </p:nvSpPr>
        <p:spPr>
          <a:xfrm>
            <a:off x="311700" y="3122050"/>
            <a:ext cx="2291400" cy="143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a</a:t>
            </a:r>
            <a:r>
              <a:rPr b="1" lang="en" sz="1200"/>
              <a:t> -</a:t>
            </a:r>
            <a:r>
              <a:rPr lang="en" sz="1200"/>
              <a:t>The performance of AlphaFold on the CASP14 dataset (n = 87 protein domains) relative to the top-15 entries (out of 146 entries)</a:t>
            </a:r>
            <a:r>
              <a:rPr lang="en" sz="1200"/>
              <a:t>.</a:t>
            </a:r>
            <a:endParaRPr sz="1200"/>
          </a:p>
          <a:p>
            <a:pPr indent="0" lvl="0" marL="0" rtl="0" algn="just">
              <a:lnSpc>
                <a:spcPct val="115000"/>
              </a:lnSpc>
              <a:spcBef>
                <a:spcPts val="0"/>
              </a:spcBef>
              <a:spcAft>
                <a:spcPts val="0"/>
              </a:spcAft>
              <a:buNone/>
            </a:pPr>
            <a:r>
              <a:t/>
            </a:r>
            <a:endParaRPr sz="1200"/>
          </a:p>
        </p:txBody>
      </p:sp>
      <p:pic>
        <p:nvPicPr>
          <p:cNvPr id="505" name="Google Shape;505;p66"/>
          <p:cNvPicPr preferRelativeResize="0"/>
          <p:nvPr/>
        </p:nvPicPr>
        <p:blipFill>
          <a:blip r:embed="rId4">
            <a:alphaModFix/>
          </a:blip>
          <a:stretch>
            <a:fillRect/>
          </a:stretch>
        </p:blipFill>
        <p:spPr>
          <a:xfrm>
            <a:off x="492100" y="607800"/>
            <a:ext cx="7968326" cy="2421854"/>
          </a:xfrm>
          <a:prstGeom prst="rect">
            <a:avLst/>
          </a:prstGeom>
          <a:noFill/>
          <a:ln>
            <a:noFill/>
          </a:ln>
        </p:spPr>
      </p:pic>
      <p:sp>
        <p:nvSpPr>
          <p:cNvPr id="506" name="Google Shape;506;p66"/>
          <p:cNvSpPr txBox="1"/>
          <p:nvPr/>
        </p:nvSpPr>
        <p:spPr>
          <a:xfrm>
            <a:off x="386700" y="4341000"/>
            <a:ext cx="2291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Jumper et al. 2021)</a:t>
            </a:r>
            <a:endParaRPr sz="1200">
              <a:latin typeface="Roboto"/>
              <a:ea typeface="Roboto"/>
              <a:cs typeface="Roboto"/>
              <a:sym typeface="Roboto"/>
            </a:endParaRPr>
          </a:p>
        </p:txBody>
      </p:sp>
      <p:sp>
        <p:nvSpPr>
          <p:cNvPr id="507" name="Google Shape;507;p66"/>
          <p:cNvSpPr txBox="1"/>
          <p:nvPr/>
        </p:nvSpPr>
        <p:spPr>
          <a:xfrm>
            <a:off x="2603100" y="3122050"/>
            <a:ext cx="1968900" cy="146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b - </a:t>
            </a:r>
            <a:r>
              <a:rPr lang="en" sz="1200"/>
              <a:t>Prediction of CASP14 target T1049 (PDB 6Y4F, blue) compared with the true (experimental) structure (green).</a:t>
            </a:r>
            <a:endParaRPr sz="1200"/>
          </a:p>
          <a:p>
            <a:pPr indent="0" lvl="0" marL="0" rtl="0" algn="just">
              <a:lnSpc>
                <a:spcPct val="115000"/>
              </a:lnSpc>
              <a:spcBef>
                <a:spcPts val="0"/>
              </a:spcBef>
              <a:spcAft>
                <a:spcPts val="0"/>
              </a:spcAft>
              <a:buNone/>
            </a:pPr>
            <a:r>
              <a:t/>
            </a:r>
            <a:endParaRPr/>
          </a:p>
        </p:txBody>
      </p:sp>
      <p:sp>
        <p:nvSpPr>
          <p:cNvPr id="508" name="Google Shape;508;p66"/>
          <p:cNvSpPr txBox="1"/>
          <p:nvPr/>
        </p:nvSpPr>
        <p:spPr>
          <a:xfrm>
            <a:off x="4572000" y="3122050"/>
            <a:ext cx="2154900" cy="164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c - </a:t>
            </a:r>
            <a:r>
              <a:rPr lang="en" sz="1200"/>
              <a:t>CASP14 target T1056 (PDB 6YJ1). An example of a well-predicted zinc-binding site (AlphaFold has accurate side chains even though it does not explicitly predict the zinc ion).</a:t>
            </a:r>
            <a:endParaRPr/>
          </a:p>
        </p:txBody>
      </p:sp>
      <p:sp>
        <p:nvSpPr>
          <p:cNvPr id="509" name="Google Shape;509;p66"/>
          <p:cNvSpPr txBox="1"/>
          <p:nvPr/>
        </p:nvSpPr>
        <p:spPr>
          <a:xfrm>
            <a:off x="6678550" y="3122050"/>
            <a:ext cx="2291400" cy="164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d -</a:t>
            </a:r>
            <a:r>
              <a:rPr lang="en" sz="1200"/>
              <a:t> CASP target T1044 (PDB 6VR4)—a 2,180-residue single chain—was predicted with correct domain packing (the prediction was made after CASP using AlphaFold without intervention)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6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515" name="Google Shape;515;p67"/>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AlphaFold Model Architecture</a:t>
            </a:r>
            <a:endParaRPr sz="2800">
              <a:solidFill>
                <a:srgbClr val="4A86E8"/>
              </a:solidFill>
            </a:endParaRPr>
          </a:p>
        </p:txBody>
      </p:sp>
      <p:sp>
        <p:nvSpPr>
          <p:cNvPr id="516" name="Google Shape;516;p6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517" name="Google Shape;517;p67"/>
          <p:cNvPicPr preferRelativeResize="0"/>
          <p:nvPr/>
        </p:nvPicPr>
        <p:blipFill>
          <a:blip r:embed="rId4">
            <a:alphaModFix/>
          </a:blip>
          <a:stretch>
            <a:fillRect/>
          </a:stretch>
        </p:blipFill>
        <p:spPr>
          <a:xfrm>
            <a:off x="268225" y="522625"/>
            <a:ext cx="7847823" cy="2687900"/>
          </a:xfrm>
          <a:prstGeom prst="rect">
            <a:avLst/>
          </a:prstGeom>
          <a:noFill/>
          <a:ln>
            <a:noFill/>
          </a:ln>
        </p:spPr>
      </p:pic>
      <p:sp>
        <p:nvSpPr>
          <p:cNvPr id="518" name="Google Shape;518;p67"/>
          <p:cNvSpPr txBox="1"/>
          <p:nvPr/>
        </p:nvSpPr>
        <p:spPr>
          <a:xfrm>
            <a:off x="548700" y="2752175"/>
            <a:ext cx="2509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Jumper et al. 2021)</a:t>
            </a:r>
            <a:endParaRPr sz="1200">
              <a:latin typeface="Roboto"/>
              <a:ea typeface="Roboto"/>
              <a:cs typeface="Roboto"/>
              <a:sym typeface="Roboto"/>
            </a:endParaRPr>
          </a:p>
        </p:txBody>
      </p:sp>
      <p:sp>
        <p:nvSpPr>
          <p:cNvPr id="519" name="Google Shape;519;p67"/>
          <p:cNvSpPr txBox="1"/>
          <p:nvPr/>
        </p:nvSpPr>
        <p:spPr>
          <a:xfrm>
            <a:off x="223350" y="3121475"/>
            <a:ext cx="8697300" cy="13914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Char char="●"/>
            </a:pPr>
            <a:r>
              <a:rPr lang="en"/>
              <a:t>I</a:t>
            </a:r>
            <a:r>
              <a:rPr lang="en"/>
              <a:t>ncorporating novel neural network architectures and training procedures based on the evolutionary, physical and geometric constraints of protein structures.</a:t>
            </a:r>
            <a:endParaRPr/>
          </a:p>
          <a:p>
            <a:pPr indent="-317500" lvl="0" marL="457200" rtl="0" algn="just">
              <a:lnSpc>
                <a:spcPct val="115000"/>
              </a:lnSpc>
              <a:spcBef>
                <a:spcPts val="0"/>
              </a:spcBef>
              <a:spcAft>
                <a:spcPts val="0"/>
              </a:spcAft>
              <a:buSzPts val="1400"/>
              <a:buChar char="●"/>
            </a:pPr>
            <a:r>
              <a:rPr lang="en"/>
              <a:t>Jointly embed multiple sequence alignments (MSAs) and pairwise features, a new output representation and associated loss that enable accurate end-to-end structure prediction.</a:t>
            </a:r>
            <a:endParaRPr/>
          </a:p>
          <a:p>
            <a:pPr indent="-317500" lvl="0" marL="457200" rtl="0" algn="just">
              <a:lnSpc>
                <a:spcPct val="115000"/>
              </a:lnSpc>
              <a:spcBef>
                <a:spcPts val="0"/>
              </a:spcBef>
              <a:spcAft>
                <a:spcPts val="0"/>
              </a:spcAft>
              <a:buSzPts val="1400"/>
              <a:buChar char="●"/>
            </a:pPr>
            <a:r>
              <a:rPr lang="en"/>
              <a:t>Use of intermediate losses to achieve iterative refinement of predictions.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id="524" name="Google Shape;524;p68"/>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525" name="Google Shape;525;p68"/>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526" name="Google Shape;526;p68"/>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527" name="Google Shape;527;p68"/>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tasks can we use ML algorithms to solve</a:t>
            </a:r>
            <a:r>
              <a:rPr lang="en" sz="1800">
                <a:latin typeface="Roboto"/>
                <a:ea typeface="Roboto"/>
                <a:cs typeface="Roboto"/>
                <a:sym typeface="Roboto"/>
              </a:rPr>
              <a:t>?</a:t>
            </a:r>
            <a:endParaRPr sz="1800">
              <a:latin typeface="Roboto"/>
              <a:ea typeface="Roboto"/>
              <a:cs typeface="Roboto"/>
              <a:sym typeface="Roboto"/>
            </a:endParaRPr>
          </a:p>
        </p:txBody>
      </p:sp>
      <p:sp>
        <p:nvSpPr>
          <p:cNvPr id="528" name="Google Shape;528;p68"/>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29" name="Google Shape;529;p68"/>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Protein structure prediction</a:t>
            </a:r>
            <a:endParaRPr/>
          </a:p>
          <a:p>
            <a:pPr indent="-317500" lvl="0" marL="457200" rtl="0" algn="l">
              <a:spcBef>
                <a:spcPts val="0"/>
              </a:spcBef>
              <a:spcAft>
                <a:spcPts val="0"/>
              </a:spcAft>
              <a:buSzPts val="1400"/>
              <a:buChar char="❏"/>
            </a:pPr>
            <a:r>
              <a:rPr lang="en"/>
              <a:t>Prediction of chemical reactions</a:t>
            </a:r>
            <a:endParaRPr/>
          </a:p>
          <a:p>
            <a:pPr indent="-317500" lvl="0" marL="457200" rtl="0" algn="l">
              <a:spcBef>
                <a:spcPts val="0"/>
              </a:spcBef>
              <a:spcAft>
                <a:spcPts val="0"/>
              </a:spcAft>
              <a:buSzPts val="1400"/>
              <a:buChar char="❏"/>
            </a:pPr>
            <a:r>
              <a:rPr lang="en"/>
              <a:t>Medical image recognition</a:t>
            </a:r>
            <a:endParaRPr/>
          </a:p>
          <a:p>
            <a:pPr indent="-317500" lvl="0" marL="457200" rtl="0" algn="l">
              <a:spcBef>
                <a:spcPts val="0"/>
              </a:spcBef>
              <a:spcAft>
                <a:spcPts val="0"/>
              </a:spcAft>
              <a:buSzPts val="1400"/>
              <a:buChar char="❏"/>
            </a:pPr>
            <a:r>
              <a:rPr lang="en"/>
              <a:t> All of the above</a:t>
            </a:r>
            <a:endParaRPr/>
          </a:p>
        </p:txBody>
      </p:sp>
      <p:sp>
        <p:nvSpPr>
          <p:cNvPr id="530" name="Google Shape;530;p68"/>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prediction task can’t we use </a:t>
            </a:r>
            <a:r>
              <a:rPr lang="en" sz="1800">
                <a:latin typeface="Roboto"/>
                <a:ea typeface="Roboto"/>
                <a:cs typeface="Roboto"/>
                <a:sym typeface="Roboto"/>
              </a:rPr>
              <a:t>molecule</a:t>
            </a:r>
            <a:r>
              <a:rPr lang="en" sz="1800">
                <a:latin typeface="Roboto"/>
                <a:ea typeface="Roboto"/>
                <a:cs typeface="Roboto"/>
                <a:sym typeface="Roboto"/>
              </a:rPr>
              <a:t> structure data for?</a:t>
            </a:r>
            <a:endParaRPr sz="1800">
              <a:latin typeface="Roboto"/>
              <a:ea typeface="Roboto"/>
              <a:cs typeface="Roboto"/>
              <a:sym typeface="Roboto"/>
            </a:endParaRPr>
          </a:p>
        </p:txBody>
      </p:sp>
      <p:sp>
        <p:nvSpPr>
          <p:cNvPr id="531" name="Google Shape;531;p68"/>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Drug toxicity</a:t>
            </a:r>
            <a:endParaRPr/>
          </a:p>
          <a:p>
            <a:pPr indent="-317500" lvl="0" marL="457200" rtl="0" algn="l">
              <a:spcBef>
                <a:spcPts val="0"/>
              </a:spcBef>
              <a:spcAft>
                <a:spcPts val="0"/>
              </a:spcAft>
              <a:buSzPts val="1400"/>
              <a:buChar char="❏"/>
            </a:pPr>
            <a:r>
              <a:rPr lang="en">
                <a:solidFill>
                  <a:schemeClr val="dk1"/>
                </a:solidFill>
              </a:rPr>
              <a:t>Intergenic interactions or co-expression</a:t>
            </a:r>
            <a:endParaRPr>
              <a:solidFill>
                <a:schemeClr val="dk1"/>
              </a:solidFill>
            </a:endParaRPr>
          </a:p>
          <a:p>
            <a:pPr indent="-317500" lvl="0" marL="457200" rtl="0" algn="l">
              <a:spcBef>
                <a:spcPts val="0"/>
              </a:spcBef>
              <a:spcAft>
                <a:spcPts val="0"/>
              </a:spcAft>
              <a:buSzPts val="1400"/>
              <a:buChar char="❏"/>
            </a:pPr>
            <a:r>
              <a:rPr lang="en"/>
              <a:t>Protein-ligand docking</a:t>
            </a:r>
            <a:endParaRPr/>
          </a:p>
          <a:p>
            <a:pPr indent="-317500" lvl="0" marL="457200" rtl="0" algn="l">
              <a:spcBef>
                <a:spcPts val="0"/>
              </a:spcBef>
              <a:spcAft>
                <a:spcPts val="0"/>
              </a:spcAft>
              <a:buSzPts val="1400"/>
              <a:buChar char="❏"/>
            </a:pPr>
            <a:r>
              <a:rPr lang="en"/>
              <a:t>Novel drug generation</a:t>
            </a:r>
            <a:endParaRPr/>
          </a:p>
        </p:txBody>
      </p:sp>
      <p:sp>
        <p:nvSpPr>
          <p:cNvPr id="532" name="Google Shape;532;p68"/>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prediction task can’t we use Graph Convolutional Network for?</a:t>
            </a:r>
            <a:endParaRPr sz="1800">
              <a:latin typeface="Roboto"/>
              <a:ea typeface="Roboto"/>
              <a:cs typeface="Roboto"/>
              <a:sym typeface="Roboto"/>
            </a:endParaRPr>
          </a:p>
        </p:txBody>
      </p:sp>
      <p:sp>
        <p:nvSpPr>
          <p:cNvPr id="533" name="Google Shape;533;p68"/>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Predicting drug properties</a:t>
            </a:r>
            <a:endParaRPr/>
          </a:p>
          <a:p>
            <a:pPr indent="-317500" lvl="0" marL="457200" rtl="0" algn="l">
              <a:spcBef>
                <a:spcPts val="0"/>
              </a:spcBef>
              <a:spcAft>
                <a:spcPts val="0"/>
              </a:spcAft>
              <a:buSzPts val="1400"/>
              <a:buChar char="❏"/>
            </a:pPr>
            <a:r>
              <a:rPr lang="en"/>
              <a:t>Interpreting molecular structures</a:t>
            </a:r>
            <a:endParaRPr/>
          </a:p>
          <a:p>
            <a:pPr indent="-317500" lvl="0" marL="457200" rtl="0" algn="l">
              <a:spcBef>
                <a:spcPts val="0"/>
              </a:spcBef>
              <a:spcAft>
                <a:spcPts val="0"/>
              </a:spcAft>
              <a:buSzPts val="1400"/>
              <a:buChar char="❏"/>
            </a:pPr>
            <a:r>
              <a:rPr lang="en"/>
              <a:t>Protein-protein interaction</a:t>
            </a:r>
            <a:endParaRPr/>
          </a:p>
          <a:p>
            <a:pPr indent="-317500" lvl="0" marL="457200" rtl="0" algn="l">
              <a:lnSpc>
                <a:spcPct val="115000"/>
              </a:lnSpc>
              <a:spcBef>
                <a:spcPts val="0"/>
              </a:spcBef>
              <a:spcAft>
                <a:spcPts val="0"/>
              </a:spcAft>
              <a:buSzPts val="1400"/>
              <a:buChar char="❏"/>
            </a:pPr>
            <a:r>
              <a:rPr lang="en">
                <a:solidFill>
                  <a:schemeClr val="dk1"/>
                </a:solidFill>
              </a:rPr>
              <a:t>Protein clustering</a:t>
            </a:r>
            <a:endParaRPr/>
          </a:p>
        </p:txBody>
      </p:sp>
      <p:sp>
        <p:nvSpPr>
          <p:cNvPr id="534" name="Google Shape;534;p68"/>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535" name="Google Shape;535;p68"/>
          <p:cNvSpPr txBox="1"/>
          <p:nvPr/>
        </p:nvSpPr>
        <p:spPr>
          <a:xfrm>
            <a:off x="622000" y="23720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536" name="Google Shape;536;p68"/>
          <p:cNvSpPr txBox="1"/>
          <p:nvPr/>
        </p:nvSpPr>
        <p:spPr>
          <a:xfrm>
            <a:off x="661900" y="4214700"/>
            <a:ext cx="34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537" name="Google Shape;537;p68"/>
          <p:cNvSpPr txBox="1"/>
          <p:nvPr/>
        </p:nvSpPr>
        <p:spPr>
          <a:xfrm>
            <a:off x="4779000" y="4060125"/>
            <a:ext cx="346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https://forms.gle/EXCdBPjwjAP1mkUK7</a:t>
            </a:r>
            <a:r>
              <a:rPr lang="en"/>
              <a:t> </a:t>
            </a:r>
            <a:endParaRPr/>
          </a:p>
        </p:txBody>
      </p:sp>
      <p:pic>
        <p:nvPicPr>
          <p:cNvPr id="538" name="Google Shape;538;p68"/>
          <p:cNvPicPr preferRelativeResize="0"/>
          <p:nvPr/>
        </p:nvPicPr>
        <p:blipFill>
          <a:blip r:embed="rId5">
            <a:alphaModFix/>
          </a:blip>
          <a:stretch>
            <a:fillRect/>
          </a:stretch>
        </p:blipFill>
        <p:spPr>
          <a:xfrm>
            <a:off x="8243400" y="3746475"/>
            <a:ext cx="738176" cy="7381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pic>
        <p:nvPicPr>
          <p:cNvPr id="543" name="Google Shape;543;p6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544" name="Google Shape;544;p6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545" name="Google Shape;545;p69"/>
          <p:cNvSpPr txBox="1"/>
          <p:nvPr/>
        </p:nvSpPr>
        <p:spPr>
          <a:xfrm>
            <a:off x="311700" y="639725"/>
            <a:ext cx="86973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Greener, J.G., Kandathil, S.M., Moffat, L. et al. A guide to machine learning for biologists. Nat Rev Mol Cell Biol 23, 40–55 (2022). (https://doi.org/10.1038/s41580-021-00407-0)</a:t>
            </a:r>
            <a:endParaRPr/>
          </a:p>
          <a:p>
            <a:pPr indent="-317500" lvl="0" marL="457200" rtl="0" algn="l">
              <a:lnSpc>
                <a:spcPct val="115000"/>
              </a:lnSpc>
              <a:spcBef>
                <a:spcPts val="0"/>
              </a:spcBef>
              <a:spcAft>
                <a:spcPts val="0"/>
              </a:spcAft>
              <a:buSzPts val="1400"/>
              <a:buChar char="●"/>
            </a:pPr>
            <a:r>
              <a:rPr lang="en"/>
              <a:t>What is a random forest? (https://www.tibco.com/reference-center/what-is-a-random-forest</a:t>
            </a:r>
            <a:endParaRPr/>
          </a:p>
          <a:p>
            <a:pPr indent="-317500" lvl="0" marL="457200" rtl="0" algn="l">
              <a:lnSpc>
                <a:spcPct val="115000"/>
              </a:lnSpc>
              <a:spcBef>
                <a:spcPts val="0"/>
              </a:spcBef>
              <a:spcAft>
                <a:spcPts val="0"/>
              </a:spcAft>
              <a:buSzPts val="1400"/>
              <a:buChar char="●"/>
            </a:pPr>
            <a:r>
              <a:rPr lang="en"/>
              <a:t>Gene-expression data to hit one million deposited data sets). (https://www.kurzweilai.net/gene-expression-data-to-hit-one-million-deposited-data-sets)</a:t>
            </a:r>
            <a:endParaRPr/>
          </a:p>
          <a:p>
            <a:pPr indent="-317500" lvl="0" marL="457200" rtl="0" algn="l">
              <a:lnSpc>
                <a:spcPct val="115000"/>
              </a:lnSpc>
              <a:spcBef>
                <a:spcPts val="0"/>
              </a:spcBef>
              <a:spcAft>
                <a:spcPts val="0"/>
              </a:spcAft>
              <a:buSzPts val="1400"/>
              <a:buChar char="●"/>
            </a:pPr>
            <a:r>
              <a:rPr lang="en"/>
              <a:t>Matt Ross. </a:t>
            </a:r>
            <a:r>
              <a:rPr lang="en"/>
              <a:t>Mar 29, 2020. </a:t>
            </a:r>
            <a:r>
              <a:rPr lang="en"/>
              <a:t>COVID-CXR: An open source explainable deep CNN model for predicting the presence of COVID-19 in chest X-rays. (https://towardsdatascience.com/covid-cxr-an-open-source-explainable-deep-cnn-model-for-predicting-the-presence-of-covid-19-in-75a83b26cab5)</a:t>
            </a:r>
            <a:endParaRPr/>
          </a:p>
          <a:p>
            <a:pPr indent="-317500" lvl="0" marL="457200" rtl="0" algn="l">
              <a:lnSpc>
                <a:spcPct val="115000"/>
              </a:lnSpc>
              <a:spcBef>
                <a:spcPts val="0"/>
              </a:spcBef>
              <a:spcAft>
                <a:spcPts val="0"/>
              </a:spcAft>
              <a:buSzPts val="1400"/>
              <a:buChar char="●"/>
            </a:pPr>
            <a:r>
              <a:rPr lang="en"/>
              <a:t>Ruggles KV, Krug K, Wang X, Clauser KR, Wang J, Payne SH, Fenyö D, Zhang B, Mani DR. Methods, Tools and Current Perspectives in Proteogenomics. Mol Cell Proteomics. 2017 Jun;16(6):959-981. doi: 10.1074/mcp.MR117.000024. Epub 2017 Apr 29. PMID: 28456751; PMCID: PMC5461547.</a:t>
            </a:r>
            <a:endParaRPr/>
          </a:p>
          <a:p>
            <a:pPr indent="-317500" lvl="0" marL="457200" rtl="0" algn="l">
              <a:lnSpc>
                <a:spcPct val="115000"/>
              </a:lnSpc>
              <a:spcBef>
                <a:spcPts val="0"/>
              </a:spcBef>
              <a:spcAft>
                <a:spcPts val="0"/>
              </a:spcAft>
              <a:buSzPts val="1400"/>
              <a:buChar char="●"/>
            </a:pPr>
            <a:r>
              <a:rPr lang="en"/>
              <a:t>Jumper, J., Evans, R., Pritzel, A. et al. Highly accurate protein structure prediction with AlphaFold. Nature 596, 583–589 (2021). https://doi.org/10.1038/s41586-021-03819-2</a:t>
            </a:r>
            <a:endParaRPr/>
          </a:p>
        </p:txBody>
      </p:sp>
      <p:sp>
        <p:nvSpPr>
          <p:cNvPr id="546" name="Google Shape;546;p69"/>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4A86E8"/>
                </a:solidFill>
              </a:rPr>
              <a:t>Standard Machine Learning Pipeline</a:t>
            </a:r>
            <a:endParaRPr>
              <a:solidFill>
                <a:srgbClr val="4A86E8"/>
              </a:solidFill>
            </a:endParaRPr>
          </a:p>
        </p:txBody>
      </p:sp>
      <p:sp>
        <p:nvSpPr>
          <p:cNvPr id="202" name="Google Shape;202;p40"/>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3" name="Google Shape;203;p40"/>
          <p:cNvPicPr preferRelativeResize="0"/>
          <p:nvPr/>
        </p:nvPicPr>
        <p:blipFill>
          <a:blip r:embed="rId4">
            <a:alphaModFix/>
          </a:blip>
          <a:stretch>
            <a:fillRect/>
          </a:stretch>
        </p:blipFill>
        <p:spPr>
          <a:xfrm>
            <a:off x="425275" y="717651"/>
            <a:ext cx="8407024" cy="3417244"/>
          </a:xfrm>
          <a:prstGeom prst="rect">
            <a:avLst/>
          </a:prstGeom>
          <a:noFill/>
          <a:ln>
            <a:noFill/>
          </a:ln>
        </p:spPr>
      </p:pic>
      <p:sp>
        <p:nvSpPr>
          <p:cNvPr id="204" name="Google Shape;204;p40"/>
          <p:cNvSpPr txBox="1"/>
          <p:nvPr/>
        </p:nvSpPr>
        <p:spPr>
          <a:xfrm>
            <a:off x="3689750" y="4052550"/>
            <a:ext cx="274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
        <p:nvSpPr>
          <p:cNvPr id="205" name="Google Shape;205;p40"/>
          <p:cNvSpPr/>
          <p:nvPr/>
        </p:nvSpPr>
        <p:spPr>
          <a:xfrm>
            <a:off x="4653600" y="993200"/>
            <a:ext cx="1317300" cy="721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41"/>
          <p:cNvPicPr preferRelativeResize="0"/>
          <p:nvPr/>
        </p:nvPicPr>
        <p:blipFill>
          <a:blip r:embed="rId3">
            <a:alphaModFix/>
          </a:blip>
          <a:stretch>
            <a:fillRect/>
          </a:stretch>
        </p:blipFill>
        <p:spPr>
          <a:xfrm>
            <a:off x="5974950" y="1557500"/>
            <a:ext cx="2926449" cy="2883601"/>
          </a:xfrm>
          <a:prstGeom prst="rect">
            <a:avLst/>
          </a:prstGeom>
          <a:noFill/>
          <a:ln>
            <a:noFill/>
          </a:ln>
        </p:spPr>
      </p:pic>
      <p:pic>
        <p:nvPicPr>
          <p:cNvPr id="211" name="Google Shape;211;p41"/>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212" name="Google Shape;212;p4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Regression (Ridge and LASSO/elastic)</a:t>
            </a:r>
            <a:endParaRPr>
              <a:solidFill>
                <a:srgbClr val="4A86E8"/>
              </a:solidFill>
            </a:endParaRPr>
          </a:p>
        </p:txBody>
      </p:sp>
      <p:sp>
        <p:nvSpPr>
          <p:cNvPr id="213" name="Google Shape;213;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14" name="Google Shape;214;p41"/>
          <p:cNvSpPr txBox="1"/>
          <p:nvPr/>
        </p:nvSpPr>
        <p:spPr>
          <a:xfrm>
            <a:off x="6277875" y="4310100"/>
            <a:ext cx="262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graphicFrame>
        <p:nvGraphicFramePr>
          <p:cNvPr id="215" name="Google Shape;215;p41"/>
          <p:cNvGraphicFramePr/>
          <p:nvPr/>
        </p:nvGraphicFramePr>
        <p:xfrm>
          <a:off x="306000" y="1557500"/>
          <a:ext cx="3000000" cy="3000000"/>
        </p:xfrm>
        <a:graphic>
          <a:graphicData uri="http://schemas.openxmlformats.org/drawingml/2006/table">
            <a:tbl>
              <a:tblPr>
                <a:noFill/>
                <a:tableStyleId>{B5649DF8-CE37-49DE-B27A-4566C3F6B63F}</a:tableStyleId>
              </a:tblPr>
              <a:tblGrid>
                <a:gridCol w="2078300"/>
                <a:gridCol w="3083100"/>
              </a:tblGrid>
              <a:tr h="381000">
                <a:tc>
                  <a:txBody>
                    <a:bodyPr/>
                    <a:lstStyle/>
                    <a:p>
                      <a:pPr indent="0" lvl="0" marL="0" rtl="0" algn="ctr">
                        <a:lnSpc>
                          <a:spcPct val="115000"/>
                        </a:lnSpc>
                        <a:spcBef>
                          <a:spcPts val="0"/>
                        </a:spcBef>
                        <a:spcAft>
                          <a:spcPts val="0"/>
                        </a:spcAft>
                        <a:buNone/>
                      </a:pPr>
                      <a:r>
                        <a:rPr b="1" lang="en" sz="1300"/>
                        <a:t>Type of data</a:t>
                      </a:r>
                      <a:endParaRPr/>
                    </a:p>
                  </a:txBody>
                  <a:tcPr marT="91425" marB="91425" marR="91425" marL="91425">
                    <a:solidFill>
                      <a:srgbClr val="6D9EEB"/>
                    </a:solidFill>
                  </a:tcPr>
                </a:tc>
                <a:tc>
                  <a:txBody>
                    <a:bodyPr/>
                    <a:lstStyle/>
                    <a:p>
                      <a:pPr indent="0" lvl="0" marL="0" rtl="0" algn="ctr">
                        <a:spcBef>
                          <a:spcPts val="0"/>
                        </a:spcBef>
                        <a:spcAft>
                          <a:spcPts val="0"/>
                        </a:spcAft>
                        <a:buNone/>
                      </a:pPr>
                      <a:r>
                        <a:rPr b="1" lang="en" sz="1300"/>
                        <a:t>Example applications</a:t>
                      </a:r>
                      <a:endParaRPr/>
                    </a:p>
                  </a:txBody>
                  <a:tcPr marT="91425" marB="91425" marR="91425" marL="91425">
                    <a:solidFill>
                      <a:srgbClr val="6D9EEB"/>
                    </a:solidFill>
                  </a:tcPr>
                </a:tc>
              </a:tr>
              <a:tr h="1377675">
                <a:tc>
                  <a:txBody>
                    <a:bodyPr/>
                    <a:lstStyle/>
                    <a:p>
                      <a:pPr indent="0" lvl="0" marL="0" rtl="0" algn="l">
                        <a:lnSpc>
                          <a:spcPct val="115000"/>
                        </a:lnSpc>
                        <a:spcBef>
                          <a:spcPts val="0"/>
                        </a:spcBef>
                        <a:spcAft>
                          <a:spcPts val="0"/>
                        </a:spcAft>
                        <a:buNone/>
                      </a:pPr>
                      <a:r>
                        <a:rPr lang="en" sz="1300"/>
                        <a:t>-</a:t>
                      </a:r>
                      <a:r>
                        <a:rPr lang="en" sz="1300"/>
                        <a:t>Labeled</a:t>
                      </a:r>
                      <a:endParaRPr sz="1300"/>
                    </a:p>
                    <a:p>
                      <a:pPr indent="0" lvl="0" marL="0" rtl="0" algn="l">
                        <a:lnSpc>
                          <a:spcPct val="115000"/>
                        </a:lnSpc>
                        <a:spcBef>
                          <a:spcPts val="0"/>
                        </a:spcBef>
                        <a:spcAft>
                          <a:spcPts val="0"/>
                        </a:spcAft>
                        <a:buNone/>
                      </a:pPr>
                      <a:r>
                        <a:rPr lang="en" sz="1300"/>
                        <a:t>-Fixed number of features</a:t>
                      </a:r>
                      <a:endParaRPr sz="1300"/>
                    </a:p>
                    <a:p>
                      <a:pPr indent="0" lvl="0" marL="0" rtl="0" algn="l">
                        <a:lnSpc>
                          <a:spcPct val="115000"/>
                        </a:lnSpc>
                        <a:spcBef>
                          <a:spcPts val="0"/>
                        </a:spcBef>
                        <a:spcAft>
                          <a:spcPts val="0"/>
                        </a:spcAft>
                        <a:buNone/>
                      </a:pPr>
                      <a:r>
                        <a:t/>
                      </a:r>
                      <a:endParaRPr b="1" sz="1300"/>
                    </a:p>
                  </a:txBody>
                  <a:tcPr marT="91425" marB="91425" marR="91425" marL="91425"/>
                </a:tc>
                <a:tc>
                  <a:txBody>
                    <a:bodyPr/>
                    <a:lstStyle/>
                    <a:p>
                      <a:pPr indent="0" lvl="0" marL="0" rtl="0" algn="l">
                        <a:lnSpc>
                          <a:spcPct val="115000"/>
                        </a:lnSpc>
                        <a:spcBef>
                          <a:spcPts val="0"/>
                        </a:spcBef>
                        <a:spcAft>
                          <a:spcPts val="0"/>
                        </a:spcAft>
                        <a:buNone/>
                      </a:pPr>
                      <a:r>
                        <a:rPr lang="en" sz="1300"/>
                        <a:t>-Predicting weight based on height</a:t>
                      </a:r>
                      <a:endParaRPr sz="1300"/>
                    </a:p>
                    <a:p>
                      <a:pPr indent="0" lvl="0" marL="0" rtl="0" algn="l">
                        <a:lnSpc>
                          <a:spcPct val="115000"/>
                        </a:lnSpc>
                        <a:spcBef>
                          <a:spcPts val="0"/>
                        </a:spcBef>
                        <a:spcAft>
                          <a:spcPts val="0"/>
                        </a:spcAft>
                        <a:buNone/>
                      </a:pPr>
                      <a:r>
                        <a:rPr lang="en" sz="1300"/>
                        <a:t>-</a:t>
                      </a:r>
                      <a:r>
                        <a:rPr lang="en" sz="1300"/>
                        <a:t>Protein variant effect prediction</a:t>
                      </a:r>
                      <a:endParaRPr sz="1300"/>
                    </a:p>
                    <a:p>
                      <a:pPr indent="0" lvl="0" marL="0" rtl="0" algn="l">
                        <a:lnSpc>
                          <a:spcPct val="115000"/>
                        </a:lnSpc>
                        <a:spcBef>
                          <a:spcPts val="0"/>
                        </a:spcBef>
                        <a:spcAft>
                          <a:spcPts val="0"/>
                        </a:spcAft>
                        <a:buNone/>
                      </a:pPr>
                      <a:r>
                        <a:rPr lang="en" sz="1300"/>
                        <a:t>-Chemical/biochemical reaction kinetics</a:t>
                      </a:r>
                      <a:endParaRPr sz="1300"/>
                    </a:p>
                    <a:p>
                      <a:pPr indent="0" lvl="0" marL="0" rtl="0" algn="l">
                        <a:lnSpc>
                          <a:spcPct val="115000"/>
                        </a:lnSpc>
                        <a:spcBef>
                          <a:spcPts val="0"/>
                        </a:spcBef>
                        <a:spcAft>
                          <a:spcPts val="0"/>
                        </a:spcAft>
                        <a:buNone/>
                      </a:pPr>
                      <a:r>
                        <a:rPr lang="en" sz="1300"/>
                        <a:t>-Estrogen receptor binding prediction</a:t>
                      </a:r>
                      <a:endParaRPr b="1" sz="1300"/>
                    </a:p>
                  </a:txBody>
                  <a:tcPr marT="91425" marB="91425" marR="91425" marL="91425"/>
                </a:tc>
              </a:tr>
            </a:tbl>
          </a:graphicData>
        </a:graphic>
      </p:graphicFrame>
      <p:graphicFrame>
        <p:nvGraphicFramePr>
          <p:cNvPr id="216" name="Google Shape;216;p41"/>
          <p:cNvGraphicFramePr/>
          <p:nvPr/>
        </p:nvGraphicFramePr>
        <p:xfrm>
          <a:off x="306000" y="3154400"/>
          <a:ext cx="3000000" cy="3000000"/>
        </p:xfrm>
        <a:graphic>
          <a:graphicData uri="http://schemas.openxmlformats.org/drawingml/2006/table">
            <a:tbl>
              <a:tblPr>
                <a:noFill/>
                <a:tableStyleId>{B5649DF8-CE37-49DE-B27A-4566C3F6B63F}</a:tableStyleId>
              </a:tblPr>
              <a:tblGrid>
                <a:gridCol w="2078300"/>
                <a:gridCol w="3083100"/>
              </a:tblGrid>
              <a:tr h="381000">
                <a:tc>
                  <a:txBody>
                    <a:bodyPr/>
                    <a:lstStyle/>
                    <a:p>
                      <a:pPr indent="0" lvl="0" marL="0" rtl="0" algn="ctr">
                        <a:lnSpc>
                          <a:spcPct val="115000"/>
                        </a:lnSpc>
                        <a:spcBef>
                          <a:spcPts val="0"/>
                        </a:spcBef>
                        <a:spcAft>
                          <a:spcPts val="0"/>
                        </a:spcAft>
                        <a:buNone/>
                      </a:pPr>
                      <a:r>
                        <a:rPr b="1" lang="en" sz="1300"/>
                        <a:t>Advantages</a:t>
                      </a:r>
                      <a:endParaRPr/>
                    </a:p>
                  </a:txBody>
                  <a:tcPr marT="91425" marB="91425" marR="91425" marL="91425">
                    <a:solidFill>
                      <a:srgbClr val="6D9EEB"/>
                    </a:solidFill>
                  </a:tcPr>
                </a:tc>
                <a:tc>
                  <a:txBody>
                    <a:bodyPr/>
                    <a:lstStyle/>
                    <a:p>
                      <a:pPr indent="0" lvl="0" marL="0" rtl="0" algn="ctr">
                        <a:spcBef>
                          <a:spcPts val="0"/>
                        </a:spcBef>
                        <a:spcAft>
                          <a:spcPts val="0"/>
                        </a:spcAft>
                        <a:buNone/>
                      </a:pPr>
                      <a:r>
                        <a:rPr b="1" lang="en" sz="1300"/>
                        <a:t>Disadvantages</a:t>
                      </a:r>
                      <a:endParaRPr/>
                    </a:p>
                  </a:txBody>
                  <a:tcPr marT="91425" marB="91425" marR="91425" marL="91425">
                    <a:solidFill>
                      <a:srgbClr val="6D9EEB"/>
                    </a:solidFill>
                  </a:tcPr>
                </a:tc>
              </a:tr>
              <a:tr h="381000">
                <a:tc>
                  <a:txBody>
                    <a:bodyPr/>
                    <a:lstStyle/>
                    <a:p>
                      <a:pPr indent="0" lvl="0" marL="0" rtl="0" algn="l">
                        <a:lnSpc>
                          <a:spcPct val="115000"/>
                        </a:lnSpc>
                        <a:spcBef>
                          <a:spcPts val="0"/>
                        </a:spcBef>
                        <a:spcAft>
                          <a:spcPts val="0"/>
                        </a:spcAft>
                        <a:buNone/>
                      </a:pPr>
                      <a:r>
                        <a:rPr lang="en" sz="1300"/>
                        <a:t>-</a:t>
                      </a:r>
                      <a:r>
                        <a:rPr lang="en" sz="1300"/>
                        <a:t>Easy to interpret</a:t>
                      </a:r>
                      <a:endParaRPr sz="1300"/>
                    </a:p>
                    <a:p>
                      <a:pPr indent="0" lvl="0" marL="0" rtl="0" algn="l">
                        <a:lnSpc>
                          <a:spcPct val="115000"/>
                        </a:lnSpc>
                        <a:spcBef>
                          <a:spcPts val="0"/>
                        </a:spcBef>
                        <a:spcAft>
                          <a:spcPts val="0"/>
                        </a:spcAft>
                        <a:buNone/>
                      </a:pPr>
                      <a:r>
                        <a:rPr lang="en" sz="1300"/>
                        <a:t>-Easy to train</a:t>
                      </a:r>
                      <a:endParaRPr sz="1300"/>
                    </a:p>
                    <a:p>
                      <a:pPr indent="0" lvl="0" marL="0" rtl="0" algn="l">
                        <a:lnSpc>
                          <a:spcPct val="115000"/>
                        </a:lnSpc>
                        <a:spcBef>
                          <a:spcPts val="0"/>
                        </a:spcBef>
                        <a:spcAft>
                          <a:spcPts val="0"/>
                        </a:spcAft>
                        <a:buNone/>
                      </a:pPr>
                      <a:r>
                        <a:rPr lang="en" sz="1300"/>
                        <a:t>-Good benchmark</a:t>
                      </a:r>
                      <a:endParaRPr sz="1300"/>
                    </a:p>
                    <a:p>
                      <a:pPr indent="0" lvl="0" marL="0" rtl="0" algn="l">
                        <a:lnSpc>
                          <a:spcPct val="115000"/>
                        </a:lnSpc>
                        <a:spcBef>
                          <a:spcPts val="0"/>
                        </a:spcBef>
                        <a:spcAft>
                          <a:spcPts val="0"/>
                        </a:spcAft>
                        <a:buNone/>
                      </a:pPr>
                      <a:r>
                        <a:t/>
                      </a:r>
                      <a:endParaRPr b="1" sz="1300"/>
                    </a:p>
                  </a:txBody>
                  <a:tcPr marT="91425" marB="91425" marR="91425" marL="91425"/>
                </a:tc>
                <a:tc>
                  <a:txBody>
                    <a:bodyPr/>
                    <a:lstStyle/>
                    <a:p>
                      <a:pPr indent="0" lvl="0" marL="0" rtl="0" algn="l">
                        <a:lnSpc>
                          <a:spcPct val="115000"/>
                        </a:lnSpc>
                        <a:spcBef>
                          <a:spcPts val="0"/>
                        </a:spcBef>
                        <a:spcAft>
                          <a:spcPts val="0"/>
                        </a:spcAft>
                        <a:buNone/>
                      </a:pPr>
                      <a:r>
                        <a:rPr lang="en" sz="1300"/>
                        <a:t>-</a:t>
                      </a:r>
                      <a:r>
                        <a:rPr lang="en" sz="1300"/>
                        <a:t>Cannot learn complex feature relationships</a:t>
                      </a:r>
                      <a:endParaRPr sz="1300"/>
                    </a:p>
                    <a:p>
                      <a:pPr indent="0" lvl="0" marL="0" rtl="0" algn="l">
                        <a:lnSpc>
                          <a:spcPct val="115000"/>
                        </a:lnSpc>
                        <a:spcBef>
                          <a:spcPts val="0"/>
                        </a:spcBef>
                        <a:spcAft>
                          <a:spcPts val="0"/>
                        </a:spcAft>
                        <a:buNone/>
                      </a:pPr>
                      <a:r>
                        <a:rPr lang="en" sz="1300"/>
                        <a:t>-Overfits with a large number of features</a:t>
                      </a:r>
                      <a:endParaRPr sz="1300"/>
                    </a:p>
                  </a:txBody>
                  <a:tcPr marT="91425" marB="91425" marR="91425" marL="91425"/>
                </a:tc>
              </a:tr>
            </a:tbl>
          </a:graphicData>
        </a:graphic>
      </p:graphicFrame>
      <p:sp>
        <p:nvSpPr>
          <p:cNvPr id="217" name="Google Shape;217;p41"/>
          <p:cNvSpPr txBox="1"/>
          <p:nvPr/>
        </p:nvSpPr>
        <p:spPr>
          <a:xfrm>
            <a:off x="834075" y="717650"/>
            <a:ext cx="72510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t>Supervised learning, f</a:t>
            </a:r>
            <a:r>
              <a:rPr lang="en" sz="1500"/>
              <a:t>inds the relationship between a dependent variable (the observed property) and one or more independent variables (features)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3" name="Google Shape;223;p4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Support Vector Machine (SVM)</a:t>
            </a:r>
            <a:endParaRPr>
              <a:solidFill>
                <a:srgbClr val="4A86E8"/>
              </a:solidFill>
            </a:endParaRPr>
          </a:p>
        </p:txBody>
      </p:sp>
      <p:sp>
        <p:nvSpPr>
          <p:cNvPr id="224" name="Google Shape;224;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5" name="Google Shape;225;p42"/>
          <p:cNvSpPr txBox="1"/>
          <p:nvPr/>
        </p:nvSpPr>
        <p:spPr>
          <a:xfrm>
            <a:off x="6277875" y="4310100"/>
            <a:ext cx="255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graphicFrame>
        <p:nvGraphicFramePr>
          <p:cNvPr id="226" name="Google Shape;226;p42"/>
          <p:cNvGraphicFramePr/>
          <p:nvPr/>
        </p:nvGraphicFramePr>
        <p:xfrm>
          <a:off x="306000" y="1633700"/>
          <a:ext cx="3000000" cy="3000000"/>
        </p:xfrm>
        <a:graphic>
          <a:graphicData uri="http://schemas.openxmlformats.org/drawingml/2006/table">
            <a:tbl>
              <a:tblPr>
                <a:noFill/>
                <a:tableStyleId>{B5649DF8-CE37-49DE-B27A-4566C3F6B63F}</a:tableStyleId>
              </a:tblPr>
              <a:tblGrid>
                <a:gridCol w="2580725"/>
                <a:gridCol w="2580675"/>
              </a:tblGrid>
              <a:tr h="381000">
                <a:tc>
                  <a:txBody>
                    <a:bodyPr/>
                    <a:lstStyle/>
                    <a:p>
                      <a:pPr indent="0" lvl="0" marL="0" rtl="0" algn="ctr">
                        <a:lnSpc>
                          <a:spcPct val="115000"/>
                        </a:lnSpc>
                        <a:spcBef>
                          <a:spcPts val="0"/>
                        </a:spcBef>
                        <a:spcAft>
                          <a:spcPts val="0"/>
                        </a:spcAft>
                        <a:buNone/>
                      </a:pPr>
                      <a:r>
                        <a:rPr b="1" lang="en" sz="1300"/>
                        <a:t>Type of data</a:t>
                      </a:r>
                      <a:endParaRPr sz="1300"/>
                    </a:p>
                  </a:txBody>
                  <a:tcPr marT="91425" marB="91425" marR="91425" marL="91425">
                    <a:solidFill>
                      <a:srgbClr val="6D9EEB"/>
                    </a:solidFill>
                  </a:tcPr>
                </a:tc>
                <a:tc>
                  <a:txBody>
                    <a:bodyPr/>
                    <a:lstStyle/>
                    <a:p>
                      <a:pPr indent="0" lvl="0" marL="0" rtl="0" algn="ctr">
                        <a:spcBef>
                          <a:spcPts val="0"/>
                        </a:spcBef>
                        <a:spcAft>
                          <a:spcPts val="0"/>
                        </a:spcAft>
                        <a:buNone/>
                      </a:pPr>
                      <a:r>
                        <a:rPr b="1" lang="en" sz="1300"/>
                        <a:t>Example applications</a:t>
                      </a:r>
                      <a:endParaRPr sz="1300"/>
                    </a:p>
                  </a:txBody>
                  <a:tcPr marT="91425" marB="91425" marR="91425" marL="91425">
                    <a:solidFill>
                      <a:srgbClr val="6D9EEB"/>
                    </a:solidFill>
                  </a:tcPr>
                </a:tc>
              </a:tr>
              <a:tr h="381000">
                <a:tc>
                  <a:txBody>
                    <a:bodyPr/>
                    <a:lstStyle/>
                    <a:p>
                      <a:pPr indent="0" lvl="0" marL="0" rtl="0" algn="l">
                        <a:lnSpc>
                          <a:spcPct val="115000"/>
                        </a:lnSpc>
                        <a:spcBef>
                          <a:spcPts val="0"/>
                        </a:spcBef>
                        <a:spcAft>
                          <a:spcPts val="0"/>
                        </a:spcAft>
                        <a:buNone/>
                      </a:pPr>
                      <a:r>
                        <a:rPr lang="en" sz="1300"/>
                        <a:t>-</a:t>
                      </a:r>
                      <a:r>
                        <a:rPr lang="en" sz="1300"/>
                        <a:t>Labeled</a:t>
                      </a:r>
                      <a:endParaRPr sz="1300"/>
                    </a:p>
                    <a:p>
                      <a:pPr indent="0" lvl="0" marL="0" rtl="0" algn="l">
                        <a:lnSpc>
                          <a:spcPct val="115000"/>
                        </a:lnSpc>
                        <a:spcBef>
                          <a:spcPts val="0"/>
                        </a:spcBef>
                        <a:spcAft>
                          <a:spcPts val="0"/>
                        </a:spcAft>
                        <a:buNone/>
                      </a:pPr>
                      <a:r>
                        <a:rPr lang="en" sz="1300"/>
                        <a:t>-Fixed number of features</a:t>
                      </a:r>
                      <a:endParaRPr sz="1300"/>
                    </a:p>
                    <a:p>
                      <a:pPr indent="0" lvl="0" marL="0" rtl="0" algn="l">
                        <a:lnSpc>
                          <a:spcPct val="115000"/>
                        </a:lnSpc>
                        <a:spcBef>
                          <a:spcPts val="0"/>
                        </a:spcBef>
                        <a:spcAft>
                          <a:spcPts val="0"/>
                        </a:spcAft>
                        <a:buNone/>
                      </a:pPr>
                      <a:r>
                        <a:t/>
                      </a:r>
                      <a:endParaRPr b="1" sz="1300"/>
                    </a:p>
                  </a:txBody>
                  <a:tcPr marT="91425" marB="91425" marR="91425" marL="91425"/>
                </a:tc>
                <a:tc>
                  <a:txBody>
                    <a:bodyPr/>
                    <a:lstStyle/>
                    <a:p>
                      <a:pPr indent="0" lvl="0" marL="0" rtl="0" algn="l">
                        <a:lnSpc>
                          <a:spcPct val="115000"/>
                        </a:lnSpc>
                        <a:spcBef>
                          <a:spcPts val="0"/>
                        </a:spcBef>
                        <a:spcAft>
                          <a:spcPts val="0"/>
                        </a:spcAft>
                        <a:buNone/>
                      </a:pPr>
                      <a:r>
                        <a:rPr lang="en" sz="1300"/>
                        <a:t>-</a:t>
                      </a:r>
                      <a:r>
                        <a:rPr lang="en" sz="1300"/>
                        <a:t>Prediction of disorder protein</a:t>
                      </a:r>
                      <a:endParaRPr sz="1300"/>
                    </a:p>
                    <a:p>
                      <a:pPr indent="0" lvl="0" marL="0" rtl="0" algn="l">
                        <a:lnSpc>
                          <a:spcPct val="115000"/>
                        </a:lnSpc>
                        <a:spcBef>
                          <a:spcPts val="0"/>
                        </a:spcBef>
                        <a:spcAft>
                          <a:spcPts val="0"/>
                        </a:spcAft>
                        <a:buNone/>
                      </a:pPr>
                      <a:r>
                        <a:rPr lang="en" sz="1300"/>
                        <a:t>-</a:t>
                      </a:r>
                      <a:r>
                        <a:rPr lang="en" sz="1300"/>
                        <a:t>Protein function prediction</a:t>
                      </a:r>
                      <a:endParaRPr sz="1300"/>
                    </a:p>
                    <a:p>
                      <a:pPr indent="0" lvl="0" marL="0" rtl="0" algn="l">
                        <a:lnSpc>
                          <a:spcPct val="115000"/>
                        </a:lnSpc>
                        <a:spcBef>
                          <a:spcPts val="0"/>
                        </a:spcBef>
                        <a:spcAft>
                          <a:spcPts val="0"/>
                        </a:spcAft>
                        <a:buNone/>
                      </a:pPr>
                      <a:r>
                        <a:rPr lang="en" sz="1300"/>
                        <a:t>-Transmembrane-protein topology prediction</a:t>
                      </a:r>
                      <a:endParaRPr sz="1300"/>
                    </a:p>
                    <a:p>
                      <a:pPr indent="0" lvl="0" marL="0" rtl="0" algn="l">
                        <a:lnSpc>
                          <a:spcPct val="115000"/>
                        </a:lnSpc>
                        <a:spcBef>
                          <a:spcPts val="0"/>
                        </a:spcBef>
                        <a:spcAft>
                          <a:spcPts val="0"/>
                        </a:spcAft>
                        <a:buNone/>
                      </a:pPr>
                      <a:r>
                        <a:t/>
                      </a:r>
                      <a:endParaRPr sz="1300"/>
                    </a:p>
                  </a:txBody>
                  <a:tcPr marT="91425" marB="91425" marR="91425" marL="91425"/>
                </a:tc>
              </a:tr>
            </a:tbl>
          </a:graphicData>
        </a:graphic>
      </p:graphicFrame>
      <p:graphicFrame>
        <p:nvGraphicFramePr>
          <p:cNvPr id="227" name="Google Shape;227;p42"/>
          <p:cNvGraphicFramePr/>
          <p:nvPr/>
        </p:nvGraphicFramePr>
        <p:xfrm>
          <a:off x="306000" y="3230600"/>
          <a:ext cx="3000000" cy="3000000"/>
        </p:xfrm>
        <a:graphic>
          <a:graphicData uri="http://schemas.openxmlformats.org/drawingml/2006/table">
            <a:tbl>
              <a:tblPr>
                <a:noFill/>
                <a:tableStyleId>{B5649DF8-CE37-49DE-B27A-4566C3F6B63F}</a:tableStyleId>
              </a:tblPr>
              <a:tblGrid>
                <a:gridCol w="2580725"/>
                <a:gridCol w="2580675"/>
              </a:tblGrid>
              <a:tr h="337925">
                <a:tc>
                  <a:txBody>
                    <a:bodyPr/>
                    <a:lstStyle/>
                    <a:p>
                      <a:pPr indent="0" lvl="0" marL="0" rtl="0" algn="ctr">
                        <a:lnSpc>
                          <a:spcPct val="115000"/>
                        </a:lnSpc>
                        <a:spcBef>
                          <a:spcPts val="0"/>
                        </a:spcBef>
                        <a:spcAft>
                          <a:spcPts val="0"/>
                        </a:spcAft>
                        <a:buNone/>
                      </a:pPr>
                      <a:r>
                        <a:rPr b="1" lang="en" sz="1300"/>
                        <a:t>Advantages</a:t>
                      </a:r>
                      <a:endParaRPr/>
                    </a:p>
                  </a:txBody>
                  <a:tcPr marT="91425" marB="91425" marR="91425" marL="91425">
                    <a:solidFill>
                      <a:srgbClr val="6D9EEB"/>
                    </a:solidFill>
                  </a:tcPr>
                </a:tc>
                <a:tc>
                  <a:txBody>
                    <a:bodyPr/>
                    <a:lstStyle/>
                    <a:p>
                      <a:pPr indent="0" lvl="0" marL="0" rtl="0" algn="ctr">
                        <a:spcBef>
                          <a:spcPts val="0"/>
                        </a:spcBef>
                        <a:spcAft>
                          <a:spcPts val="0"/>
                        </a:spcAft>
                        <a:buNone/>
                      </a:pPr>
                      <a:r>
                        <a:rPr b="1" lang="en" sz="1300"/>
                        <a:t>Disadvantages</a:t>
                      </a:r>
                      <a:endParaRPr/>
                    </a:p>
                  </a:txBody>
                  <a:tcPr marT="91425" marB="91425" marR="91425" marL="91425">
                    <a:solidFill>
                      <a:srgbClr val="6D9EEB"/>
                    </a:solidFill>
                  </a:tcPr>
                </a:tc>
              </a:tr>
              <a:tr h="990750">
                <a:tc>
                  <a:txBody>
                    <a:bodyPr/>
                    <a:lstStyle/>
                    <a:p>
                      <a:pPr indent="0" lvl="0" marL="0" rtl="0" algn="l">
                        <a:lnSpc>
                          <a:spcPct val="115000"/>
                        </a:lnSpc>
                        <a:spcBef>
                          <a:spcPts val="0"/>
                        </a:spcBef>
                        <a:spcAft>
                          <a:spcPts val="0"/>
                        </a:spcAft>
                        <a:buNone/>
                      </a:pPr>
                      <a:r>
                        <a:rPr lang="en" sz="1300"/>
                        <a:t>-</a:t>
                      </a:r>
                      <a:r>
                        <a:rPr lang="en" sz="1300"/>
                        <a:t>Can perform both linear and non-linear classification and </a:t>
                      </a:r>
                      <a:endParaRPr sz="1300"/>
                    </a:p>
                    <a:p>
                      <a:pPr indent="0" lvl="0" marL="0" rtl="0" algn="l">
                        <a:lnSpc>
                          <a:spcPct val="115000"/>
                        </a:lnSpc>
                        <a:spcBef>
                          <a:spcPts val="0"/>
                        </a:spcBef>
                        <a:spcAft>
                          <a:spcPts val="0"/>
                        </a:spcAft>
                        <a:buNone/>
                      </a:pPr>
                      <a:r>
                        <a:rPr lang="en" sz="1300"/>
                        <a:t>regression analysis</a:t>
                      </a:r>
                      <a:endParaRPr b="1" sz="1300"/>
                    </a:p>
                  </a:txBody>
                  <a:tcPr marT="91425" marB="91425" marR="91425" marL="91425"/>
                </a:tc>
                <a:tc>
                  <a:txBody>
                    <a:bodyPr/>
                    <a:lstStyle/>
                    <a:p>
                      <a:pPr indent="0" lvl="0" marL="0" rtl="0" algn="l">
                        <a:lnSpc>
                          <a:spcPct val="115000"/>
                        </a:lnSpc>
                        <a:spcBef>
                          <a:spcPts val="0"/>
                        </a:spcBef>
                        <a:spcAft>
                          <a:spcPts val="0"/>
                        </a:spcAft>
                        <a:buNone/>
                      </a:pPr>
                      <a:r>
                        <a:rPr lang="en" sz="1300"/>
                        <a:t>-</a:t>
                      </a:r>
                      <a:r>
                        <a:rPr lang="en" sz="1300"/>
                        <a:t>Scaling to large datasets is often difficult</a:t>
                      </a:r>
                      <a:endParaRPr sz="1300"/>
                    </a:p>
                  </a:txBody>
                  <a:tcPr marT="91425" marB="91425" marR="91425" marL="91425"/>
                </a:tc>
              </a:tr>
            </a:tbl>
          </a:graphicData>
        </a:graphic>
      </p:graphicFrame>
      <p:sp>
        <p:nvSpPr>
          <p:cNvPr id="228" name="Google Shape;228;p42"/>
          <p:cNvSpPr txBox="1"/>
          <p:nvPr/>
        </p:nvSpPr>
        <p:spPr>
          <a:xfrm>
            <a:off x="306000" y="641450"/>
            <a:ext cx="83532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t>Supervised</a:t>
            </a:r>
            <a:r>
              <a:rPr i="1" lang="en"/>
              <a:t> </a:t>
            </a:r>
            <a:r>
              <a:rPr lang="en"/>
              <a:t>ML algorithm that t</a:t>
            </a:r>
            <a:r>
              <a:rPr lang="en"/>
              <a:t>ransforms the original input data into their transformed versions (called the ‘latent representation’), such that data belonging to separate categories can be divided by a clear gap that is made as wide as possible.</a:t>
            </a:r>
            <a:r>
              <a:rPr lang="en"/>
              <a:t> </a:t>
            </a:r>
            <a:endParaRPr/>
          </a:p>
        </p:txBody>
      </p:sp>
      <p:pic>
        <p:nvPicPr>
          <p:cNvPr id="229" name="Google Shape;229;p42"/>
          <p:cNvPicPr preferRelativeResize="0"/>
          <p:nvPr/>
        </p:nvPicPr>
        <p:blipFill>
          <a:blip r:embed="rId4">
            <a:alphaModFix/>
          </a:blip>
          <a:stretch>
            <a:fillRect/>
          </a:stretch>
        </p:blipFill>
        <p:spPr>
          <a:xfrm>
            <a:off x="5829488" y="1725350"/>
            <a:ext cx="2886075" cy="263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5" name="Google Shape;235;p4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Gradient Boosting (e.g. XGBoost)</a:t>
            </a:r>
            <a:endParaRPr>
              <a:solidFill>
                <a:srgbClr val="4A86E8"/>
              </a:solidFill>
            </a:endParaRPr>
          </a:p>
        </p:txBody>
      </p:sp>
      <p:sp>
        <p:nvSpPr>
          <p:cNvPr id="236" name="Google Shape;236;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aphicFrame>
        <p:nvGraphicFramePr>
          <p:cNvPr id="237" name="Google Shape;237;p43"/>
          <p:cNvGraphicFramePr/>
          <p:nvPr/>
        </p:nvGraphicFramePr>
        <p:xfrm>
          <a:off x="90675" y="1755175"/>
          <a:ext cx="3000000" cy="3000000"/>
        </p:xfrm>
        <a:graphic>
          <a:graphicData uri="http://schemas.openxmlformats.org/drawingml/2006/table">
            <a:tbl>
              <a:tblPr>
                <a:noFill/>
                <a:tableStyleId>{B5649DF8-CE37-49DE-B27A-4566C3F6B63F}</a:tableStyleId>
              </a:tblPr>
              <a:tblGrid>
                <a:gridCol w="3510350"/>
                <a:gridCol w="2639650"/>
              </a:tblGrid>
              <a:tr h="299275">
                <a:tc>
                  <a:txBody>
                    <a:bodyPr/>
                    <a:lstStyle/>
                    <a:p>
                      <a:pPr indent="0" lvl="0" marL="0" rtl="0" algn="ctr">
                        <a:lnSpc>
                          <a:spcPct val="115000"/>
                        </a:lnSpc>
                        <a:spcBef>
                          <a:spcPts val="0"/>
                        </a:spcBef>
                        <a:spcAft>
                          <a:spcPts val="0"/>
                        </a:spcAft>
                        <a:buNone/>
                      </a:pPr>
                      <a:r>
                        <a:rPr b="1" lang="en" sz="1300"/>
                        <a:t>Type of data</a:t>
                      </a:r>
                      <a:endParaRPr/>
                    </a:p>
                  </a:txBody>
                  <a:tcPr marT="91425" marB="91425" marR="91425" marL="91425">
                    <a:solidFill>
                      <a:srgbClr val="6D9EEB"/>
                    </a:solidFill>
                  </a:tcPr>
                </a:tc>
                <a:tc>
                  <a:txBody>
                    <a:bodyPr/>
                    <a:lstStyle/>
                    <a:p>
                      <a:pPr indent="0" lvl="0" marL="0" rtl="0" algn="ctr">
                        <a:spcBef>
                          <a:spcPts val="0"/>
                        </a:spcBef>
                        <a:spcAft>
                          <a:spcPts val="0"/>
                        </a:spcAft>
                        <a:buNone/>
                      </a:pPr>
                      <a:r>
                        <a:rPr b="1" lang="en" sz="1300"/>
                        <a:t>Example applications</a:t>
                      </a:r>
                      <a:endParaRPr/>
                    </a:p>
                  </a:txBody>
                  <a:tcPr marT="91425" marB="91425" marR="91425" marL="91425">
                    <a:solidFill>
                      <a:srgbClr val="6D9EEB"/>
                    </a:solidFill>
                  </a:tcPr>
                </a:tc>
              </a:tr>
              <a:tr h="657175">
                <a:tc>
                  <a:txBody>
                    <a:bodyPr/>
                    <a:lstStyle/>
                    <a:p>
                      <a:pPr indent="0" lvl="0" marL="0" rtl="0" algn="l">
                        <a:lnSpc>
                          <a:spcPct val="115000"/>
                        </a:lnSpc>
                        <a:spcBef>
                          <a:spcPts val="0"/>
                        </a:spcBef>
                        <a:spcAft>
                          <a:spcPts val="0"/>
                        </a:spcAft>
                        <a:buNone/>
                      </a:pPr>
                      <a:r>
                        <a:rPr lang="en" sz="1300"/>
                        <a:t>-</a:t>
                      </a:r>
                      <a:r>
                        <a:rPr lang="en" sz="1300"/>
                        <a:t>Labeled</a:t>
                      </a:r>
                      <a:endParaRPr sz="1300"/>
                    </a:p>
                    <a:p>
                      <a:pPr indent="0" lvl="0" marL="0" rtl="0" algn="l">
                        <a:lnSpc>
                          <a:spcPct val="115000"/>
                        </a:lnSpc>
                        <a:spcBef>
                          <a:spcPts val="0"/>
                        </a:spcBef>
                        <a:spcAft>
                          <a:spcPts val="0"/>
                        </a:spcAft>
                        <a:buNone/>
                      </a:pPr>
                      <a:r>
                        <a:rPr lang="en" sz="1300"/>
                        <a:t>-Fixed number of features</a:t>
                      </a:r>
                      <a:endParaRPr b="1" sz="1300"/>
                    </a:p>
                  </a:txBody>
                  <a:tcPr marT="91425" marB="91425" marR="91425" marL="91425"/>
                </a:tc>
                <a:tc>
                  <a:txBody>
                    <a:bodyPr/>
                    <a:lstStyle/>
                    <a:p>
                      <a:pPr indent="0" lvl="0" marL="0" rtl="0" algn="l">
                        <a:lnSpc>
                          <a:spcPct val="115000"/>
                        </a:lnSpc>
                        <a:spcBef>
                          <a:spcPts val="0"/>
                        </a:spcBef>
                        <a:spcAft>
                          <a:spcPts val="0"/>
                        </a:spcAft>
                        <a:buNone/>
                      </a:pPr>
                      <a:r>
                        <a:rPr lang="en" sz="1250"/>
                        <a:t>-</a:t>
                      </a:r>
                      <a:r>
                        <a:rPr lang="en" sz="1250"/>
                        <a:t>Gene expression profiling</a:t>
                      </a:r>
                      <a:endParaRPr sz="1300"/>
                    </a:p>
                  </a:txBody>
                  <a:tcPr marT="91425" marB="91425" marR="91425" marL="91425"/>
                </a:tc>
              </a:tr>
            </a:tbl>
          </a:graphicData>
        </a:graphic>
      </p:graphicFrame>
      <p:graphicFrame>
        <p:nvGraphicFramePr>
          <p:cNvPr id="238" name="Google Shape;238;p43"/>
          <p:cNvGraphicFramePr/>
          <p:nvPr/>
        </p:nvGraphicFramePr>
        <p:xfrm>
          <a:off x="90675" y="2744213"/>
          <a:ext cx="3000000" cy="3000000"/>
        </p:xfrm>
        <a:graphic>
          <a:graphicData uri="http://schemas.openxmlformats.org/drawingml/2006/table">
            <a:tbl>
              <a:tblPr>
                <a:noFill/>
                <a:tableStyleId>{B5649DF8-CE37-49DE-B27A-4566C3F6B63F}</a:tableStyleId>
              </a:tblPr>
              <a:tblGrid>
                <a:gridCol w="3510350"/>
                <a:gridCol w="2639650"/>
              </a:tblGrid>
              <a:tr h="333900">
                <a:tc>
                  <a:txBody>
                    <a:bodyPr/>
                    <a:lstStyle/>
                    <a:p>
                      <a:pPr indent="0" lvl="0" marL="0" rtl="0" algn="ctr">
                        <a:lnSpc>
                          <a:spcPct val="115000"/>
                        </a:lnSpc>
                        <a:spcBef>
                          <a:spcPts val="0"/>
                        </a:spcBef>
                        <a:spcAft>
                          <a:spcPts val="0"/>
                        </a:spcAft>
                        <a:buNone/>
                      </a:pPr>
                      <a:r>
                        <a:rPr b="1" lang="en" sz="1300"/>
                        <a:t>Advantages</a:t>
                      </a:r>
                      <a:endParaRPr/>
                    </a:p>
                  </a:txBody>
                  <a:tcPr marT="91425" marB="91425" marR="91425" marL="91425">
                    <a:solidFill>
                      <a:srgbClr val="6D9EEB"/>
                    </a:solidFill>
                  </a:tcPr>
                </a:tc>
                <a:tc>
                  <a:txBody>
                    <a:bodyPr/>
                    <a:lstStyle/>
                    <a:p>
                      <a:pPr indent="0" lvl="0" marL="0" rtl="0" algn="ctr">
                        <a:spcBef>
                          <a:spcPts val="0"/>
                        </a:spcBef>
                        <a:spcAft>
                          <a:spcPts val="0"/>
                        </a:spcAft>
                        <a:buNone/>
                      </a:pPr>
                      <a:r>
                        <a:rPr b="1" lang="en" sz="1300"/>
                        <a:t>Disadvantages</a:t>
                      </a:r>
                      <a:endParaRPr/>
                    </a:p>
                  </a:txBody>
                  <a:tcPr marT="91425" marB="91425" marR="91425" marL="91425">
                    <a:solidFill>
                      <a:srgbClr val="6D9EEB"/>
                    </a:solidFill>
                  </a:tcPr>
                </a:tc>
              </a:tr>
              <a:tr h="1283450">
                <a:tc>
                  <a:txBody>
                    <a:bodyPr/>
                    <a:lstStyle/>
                    <a:p>
                      <a:pPr indent="0" lvl="0" marL="0" rtl="0" algn="l">
                        <a:lnSpc>
                          <a:spcPct val="115000"/>
                        </a:lnSpc>
                        <a:spcBef>
                          <a:spcPts val="0"/>
                        </a:spcBef>
                        <a:spcAft>
                          <a:spcPts val="0"/>
                        </a:spcAft>
                        <a:buNone/>
                      </a:pPr>
                      <a:r>
                        <a:rPr lang="en" sz="1300"/>
                        <a:t>-</a:t>
                      </a:r>
                      <a:r>
                        <a:rPr lang="en" sz="1300"/>
                        <a:t>Learns how important each feature is to the prediction</a:t>
                      </a:r>
                      <a:endParaRPr sz="1300"/>
                    </a:p>
                    <a:p>
                      <a:pPr indent="0" lvl="0" marL="0" rtl="0" algn="l">
                        <a:lnSpc>
                          <a:spcPct val="115000"/>
                        </a:lnSpc>
                        <a:spcBef>
                          <a:spcPts val="0"/>
                        </a:spcBef>
                        <a:spcAft>
                          <a:spcPts val="0"/>
                        </a:spcAft>
                        <a:buNone/>
                      </a:pPr>
                      <a:r>
                        <a:rPr lang="en" sz="1300"/>
                        <a:t>-Individual decision trees are human understandable</a:t>
                      </a:r>
                      <a:endParaRPr sz="1300"/>
                    </a:p>
                    <a:p>
                      <a:pPr indent="0" lvl="0" marL="0" rtl="0" algn="l">
                        <a:lnSpc>
                          <a:spcPct val="115000"/>
                        </a:lnSpc>
                        <a:spcBef>
                          <a:spcPts val="0"/>
                        </a:spcBef>
                        <a:spcAft>
                          <a:spcPts val="0"/>
                        </a:spcAft>
                        <a:buNone/>
                      </a:pPr>
                      <a:r>
                        <a:rPr lang="en" sz="1300"/>
                        <a:t>-Less sensitive to feature scaling and normalization so easier to train and tune</a:t>
                      </a:r>
                      <a:endParaRPr sz="1300"/>
                    </a:p>
                  </a:txBody>
                  <a:tcPr marT="91425" marB="91425" marR="91425" marL="91425"/>
                </a:tc>
                <a:tc>
                  <a:txBody>
                    <a:bodyPr/>
                    <a:lstStyle/>
                    <a:p>
                      <a:pPr indent="0" lvl="0" marL="0" rtl="0" algn="l">
                        <a:lnSpc>
                          <a:spcPct val="115000"/>
                        </a:lnSpc>
                        <a:spcBef>
                          <a:spcPts val="0"/>
                        </a:spcBef>
                        <a:spcAft>
                          <a:spcPts val="0"/>
                        </a:spcAft>
                        <a:buNone/>
                      </a:pPr>
                      <a:r>
                        <a:rPr lang="en" sz="1300"/>
                        <a:t>-Can struggle to learn underlying signal if noise is present</a:t>
                      </a:r>
                      <a:endParaRPr sz="1300"/>
                    </a:p>
                    <a:p>
                      <a:pPr indent="0" lvl="0" marL="0" rtl="0" algn="l">
                        <a:lnSpc>
                          <a:spcPct val="115000"/>
                        </a:lnSpc>
                        <a:spcBef>
                          <a:spcPts val="0"/>
                        </a:spcBef>
                        <a:spcAft>
                          <a:spcPts val="0"/>
                        </a:spcAft>
                        <a:buNone/>
                      </a:pPr>
                      <a:r>
                        <a:rPr lang="en" sz="1300"/>
                        <a:t>-Less appropriate for regression analysis</a:t>
                      </a:r>
                      <a:endParaRPr sz="1300"/>
                    </a:p>
                    <a:p>
                      <a:pPr indent="0" lvl="0" marL="0" rtl="0" algn="l">
                        <a:lnSpc>
                          <a:spcPct val="115000"/>
                        </a:lnSpc>
                        <a:spcBef>
                          <a:spcPts val="0"/>
                        </a:spcBef>
                        <a:spcAft>
                          <a:spcPts val="0"/>
                        </a:spcAft>
                        <a:buNone/>
                      </a:pPr>
                      <a:r>
                        <a:t/>
                      </a:r>
                      <a:endParaRPr sz="1300"/>
                    </a:p>
                  </a:txBody>
                  <a:tcPr marT="91425" marB="91425" marR="91425" marL="91425"/>
                </a:tc>
              </a:tr>
            </a:tbl>
          </a:graphicData>
        </a:graphic>
      </p:graphicFrame>
      <p:sp>
        <p:nvSpPr>
          <p:cNvPr id="239" name="Google Shape;239;p43"/>
          <p:cNvSpPr txBox="1"/>
          <p:nvPr/>
        </p:nvSpPr>
        <p:spPr>
          <a:xfrm>
            <a:off x="306000" y="641450"/>
            <a:ext cx="83532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t>Uses an ensemble of weak prediction models, typically decision trees, to make predictions. </a:t>
            </a:r>
            <a:endParaRPr/>
          </a:p>
          <a:p>
            <a:pPr indent="0" lvl="0" marL="0" rtl="0" algn="ctr">
              <a:lnSpc>
                <a:spcPct val="115000"/>
              </a:lnSpc>
              <a:spcBef>
                <a:spcPts val="0"/>
              </a:spcBef>
              <a:spcAft>
                <a:spcPts val="0"/>
              </a:spcAft>
              <a:buNone/>
            </a:pPr>
            <a:r>
              <a:rPr lang="en"/>
              <a:t>For example, active drugs can be predicted from molecular descriptors such as molecular weight and the presence of particular chemical groups. Individual predictors are combined in a stage-wise manner to make the final prediction</a:t>
            </a:r>
            <a:endParaRPr/>
          </a:p>
        </p:txBody>
      </p:sp>
      <p:sp>
        <p:nvSpPr>
          <p:cNvPr id="240" name="Google Shape;240;p43"/>
          <p:cNvSpPr txBox="1"/>
          <p:nvPr/>
        </p:nvSpPr>
        <p:spPr>
          <a:xfrm>
            <a:off x="6448300" y="4011200"/>
            <a:ext cx="245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pic>
        <p:nvPicPr>
          <p:cNvPr id="241" name="Google Shape;241;p43"/>
          <p:cNvPicPr preferRelativeResize="0"/>
          <p:nvPr/>
        </p:nvPicPr>
        <p:blipFill>
          <a:blip r:embed="rId4">
            <a:alphaModFix/>
          </a:blip>
          <a:stretch>
            <a:fillRect/>
          </a:stretch>
        </p:blipFill>
        <p:spPr>
          <a:xfrm>
            <a:off x="6448294" y="1953100"/>
            <a:ext cx="2560832" cy="2144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7" name="Google Shape;247;p44"/>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Clustering</a:t>
            </a:r>
            <a:endParaRPr>
              <a:solidFill>
                <a:srgbClr val="4A86E8"/>
              </a:solidFill>
            </a:endParaRPr>
          </a:p>
        </p:txBody>
      </p:sp>
      <p:sp>
        <p:nvSpPr>
          <p:cNvPr id="248" name="Google Shape;248;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aphicFrame>
        <p:nvGraphicFramePr>
          <p:cNvPr id="249" name="Google Shape;249;p44"/>
          <p:cNvGraphicFramePr/>
          <p:nvPr/>
        </p:nvGraphicFramePr>
        <p:xfrm>
          <a:off x="90675" y="1602775"/>
          <a:ext cx="3000000" cy="3000000"/>
        </p:xfrm>
        <a:graphic>
          <a:graphicData uri="http://schemas.openxmlformats.org/drawingml/2006/table">
            <a:tbl>
              <a:tblPr>
                <a:noFill/>
                <a:tableStyleId>{B5649DF8-CE37-49DE-B27A-4566C3F6B63F}</a:tableStyleId>
              </a:tblPr>
              <a:tblGrid>
                <a:gridCol w="3086500"/>
                <a:gridCol w="3063500"/>
              </a:tblGrid>
              <a:tr h="381000">
                <a:tc>
                  <a:txBody>
                    <a:bodyPr/>
                    <a:lstStyle/>
                    <a:p>
                      <a:pPr indent="0" lvl="0" marL="0" rtl="0" algn="ctr">
                        <a:lnSpc>
                          <a:spcPct val="115000"/>
                        </a:lnSpc>
                        <a:spcBef>
                          <a:spcPts val="0"/>
                        </a:spcBef>
                        <a:spcAft>
                          <a:spcPts val="0"/>
                        </a:spcAft>
                        <a:buNone/>
                      </a:pPr>
                      <a:r>
                        <a:rPr b="1" lang="en" sz="1300"/>
                        <a:t>Type of data</a:t>
                      </a:r>
                      <a:endParaRPr/>
                    </a:p>
                  </a:txBody>
                  <a:tcPr marT="91425" marB="91425" marR="91425" marL="91425">
                    <a:solidFill>
                      <a:srgbClr val="6D9EEB"/>
                    </a:solidFill>
                  </a:tcPr>
                </a:tc>
                <a:tc>
                  <a:txBody>
                    <a:bodyPr/>
                    <a:lstStyle/>
                    <a:p>
                      <a:pPr indent="0" lvl="0" marL="0" rtl="0" algn="ctr">
                        <a:spcBef>
                          <a:spcPts val="0"/>
                        </a:spcBef>
                        <a:spcAft>
                          <a:spcPts val="0"/>
                        </a:spcAft>
                        <a:buNone/>
                      </a:pPr>
                      <a:r>
                        <a:rPr b="1" lang="en" sz="1300"/>
                        <a:t>Example applications</a:t>
                      </a:r>
                      <a:endParaRPr/>
                    </a:p>
                  </a:txBody>
                  <a:tcPr marT="91425" marB="91425" marR="91425" marL="91425">
                    <a:solidFill>
                      <a:srgbClr val="6D9EEB"/>
                    </a:solidFill>
                  </a:tcPr>
                </a:tc>
              </a:tr>
              <a:tr h="381000">
                <a:tc>
                  <a:txBody>
                    <a:bodyPr/>
                    <a:lstStyle/>
                    <a:p>
                      <a:pPr indent="0" lvl="0" marL="0" rtl="0" algn="l">
                        <a:lnSpc>
                          <a:spcPct val="115000"/>
                        </a:lnSpc>
                        <a:spcBef>
                          <a:spcPts val="0"/>
                        </a:spcBef>
                        <a:spcAft>
                          <a:spcPts val="0"/>
                        </a:spcAft>
                        <a:buNone/>
                      </a:pPr>
                      <a:r>
                        <a:rPr lang="en" sz="1300"/>
                        <a:t>-Unl</a:t>
                      </a:r>
                      <a:r>
                        <a:rPr lang="en" sz="1300"/>
                        <a:t>abeled</a:t>
                      </a:r>
                      <a:endParaRPr sz="1300"/>
                    </a:p>
                    <a:p>
                      <a:pPr indent="0" lvl="0" marL="0" rtl="0" algn="l">
                        <a:lnSpc>
                          <a:spcPct val="115000"/>
                        </a:lnSpc>
                        <a:spcBef>
                          <a:spcPts val="0"/>
                        </a:spcBef>
                        <a:spcAft>
                          <a:spcPts val="0"/>
                        </a:spcAft>
                        <a:buNone/>
                      </a:pPr>
                      <a:r>
                        <a:rPr lang="en" sz="1300"/>
                        <a:t>-Fixed number of features</a:t>
                      </a:r>
                      <a:endParaRPr sz="1300"/>
                    </a:p>
                    <a:p>
                      <a:pPr indent="0" lvl="0" marL="0" rtl="0" algn="l">
                        <a:lnSpc>
                          <a:spcPct val="115000"/>
                        </a:lnSpc>
                        <a:spcBef>
                          <a:spcPts val="0"/>
                        </a:spcBef>
                        <a:spcAft>
                          <a:spcPts val="0"/>
                        </a:spcAft>
                        <a:buNone/>
                      </a:pPr>
                      <a:r>
                        <a:t/>
                      </a:r>
                      <a:endParaRPr b="1" sz="1300"/>
                    </a:p>
                  </a:txBody>
                  <a:tcPr marT="91425" marB="91425" marR="91425" marL="91425"/>
                </a:tc>
                <a:tc>
                  <a:txBody>
                    <a:bodyPr/>
                    <a:lstStyle/>
                    <a:p>
                      <a:pPr indent="0" lvl="0" marL="0" rtl="0" algn="l">
                        <a:lnSpc>
                          <a:spcPct val="115000"/>
                        </a:lnSpc>
                        <a:spcBef>
                          <a:spcPts val="0"/>
                        </a:spcBef>
                        <a:spcAft>
                          <a:spcPts val="0"/>
                        </a:spcAft>
                        <a:buNone/>
                      </a:pPr>
                      <a:r>
                        <a:rPr lang="en" sz="1250"/>
                        <a:t>-Differential gene expression analysis</a:t>
                      </a:r>
                      <a:endParaRPr sz="1250"/>
                    </a:p>
                    <a:p>
                      <a:pPr indent="0" lvl="0" marL="0" rtl="0" algn="l">
                        <a:lnSpc>
                          <a:spcPct val="115000"/>
                        </a:lnSpc>
                        <a:spcBef>
                          <a:spcPts val="0"/>
                        </a:spcBef>
                        <a:spcAft>
                          <a:spcPts val="0"/>
                        </a:spcAft>
                        <a:buNone/>
                      </a:pPr>
                      <a:r>
                        <a:rPr lang="en" sz="1250"/>
                        <a:t>-Model selection in protein structure prediction</a:t>
                      </a:r>
                      <a:endParaRPr sz="1250"/>
                    </a:p>
                  </a:txBody>
                  <a:tcPr marT="91425" marB="91425" marR="91425" marL="91425"/>
                </a:tc>
              </a:tr>
            </a:tbl>
          </a:graphicData>
        </a:graphic>
      </p:graphicFrame>
      <p:graphicFrame>
        <p:nvGraphicFramePr>
          <p:cNvPr id="250" name="Google Shape;250;p44"/>
          <p:cNvGraphicFramePr/>
          <p:nvPr/>
        </p:nvGraphicFramePr>
        <p:xfrm>
          <a:off x="90675" y="2820413"/>
          <a:ext cx="3000000" cy="3000000"/>
        </p:xfrm>
        <a:graphic>
          <a:graphicData uri="http://schemas.openxmlformats.org/drawingml/2006/table">
            <a:tbl>
              <a:tblPr>
                <a:noFill/>
                <a:tableStyleId>{B5649DF8-CE37-49DE-B27A-4566C3F6B63F}</a:tableStyleId>
              </a:tblPr>
              <a:tblGrid>
                <a:gridCol w="3086500"/>
                <a:gridCol w="3063500"/>
              </a:tblGrid>
              <a:tr h="333900">
                <a:tc>
                  <a:txBody>
                    <a:bodyPr/>
                    <a:lstStyle/>
                    <a:p>
                      <a:pPr indent="0" lvl="0" marL="0" rtl="0" algn="ctr">
                        <a:lnSpc>
                          <a:spcPct val="115000"/>
                        </a:lnSpc>
                        <a:spcBef>
                          <a:spcPts val="0"/>
                        </a:spcBef>
                        <a:spcAft>
                          <a:spcPts val="0"/>
                        </a:spcAft>
                        <a:buNone/>
                      </a:pPr>
                      <a:r>
                        <a:rPr b="1" lang="en" sz="1300"/>
                        <a:t>Advantages</a:t>
                      </a:r>
                      <a:endParaRPr/>
                    </a:p>
                  </a:txBody>
                  <a:tcPr marT="91425" marB="91425" marR="91425" marL="91425">
                    <a:solidFill>
                      <a:srgbClr val="6D9EEB"/>
                    </a:solidFill>
                  </a:tcPr>
                </a:tc>
                <a:tc>
                  <a:txBody>
                    <a:bodyPr/>
                    <a:lstStyle/>
                    <a:p>
                      <a:pPr indent="0" lvl="0" marL="0" rtl="0" algn="ctr">
                        <a:spcBef>
                          <a:spcPts val="0"/>
                        </a:spcBef>
                        <a:spcAft>
                          <a:spcPts val="0"/>
                        </a:spcAft>
                        <a:buNone/>
                      </a:pPr>
                      <a:r>
                        <a:rPr b="1" lang="en" sz="1300"/>
                        <a:t>Disadvantages</a:t>
                      </a:r>
                      <a:endParaRPr/>
                    </a:p>
                  </a:txBody>
                  <a:tcPr marT="91425" marB="91425" marR="91425" marL="91425">
                    <a:solidFill>
                      <a:srgbClr val="6D9EEB"/>
                    </a:solidFill>
                  </a:tcPr>
                </a:tc>
              </a:tr>
              <a:tr h="1283450">
                <a:tc>
                  <a:txBody>
                    <a:bodyPr/>
                    <a:lstStyle/>
                    <a:p>
                      <a:pPr indent="0" lvl="0" marL="0" rtl="0" algn="l">
                        <a:lnSpc>
                          <a:spcPct val="115000"/>
                        </a:lnSpc>
                        <a:spcBef>
                          <a:spcPts val="0"/>
                        </a:spcBef>
                        <a:spcAft>
                          <a:spcPts val="0"/>
                        </a:spcAft>
                        <a:buNone/>
                      </a:pPr>
                      <a:r>
                        <a:rPr lang="en" sz="1300"/>
                        <a:t>-For low-dimensional data, good clustering is easily identifiable</a:t>
                      </a:r>
                      <a:endParaRPr sz="1300"/>
                    </a:p>
                    <a:p>
                      <a:pPr indent="0" lvl="0" marL="0" rtl="0" algn="l">
                        <a:lnSpc>
                          <a:spcPct val="115000"/>
                        </a:lnSpc>
                        <a:spcBef>
                          <a:spcPts val="0"/>
                        </a:spcBef>
                        <a:spcAft>
                          <a:spcPts val="0"/>
                        </a:spcAft>
                        <a:buNone/>
                      </a:pPr>
                      <a:r>
                        <a:rPr lang="en" sz="1300"/>
                        <a:t>-Cluster validation metrics are available to assess performance</a:t>
                      </a:r>
                      <a:endParaRPr sz="1300"/>
                    </a:p>
                  </a:txBody>
                  <a:tcPr marT="91425" marB="91425" marR="91425" marL="91425"/>
                </a:tc>
                <a:tc>
                  <a:txBody>
                    <a:bodyPr/>
                    <a:lstStyle/>
                    <a:p>
                      <a:pPr indent="0" lvl="0" marL="0" rtl="0" algn="l">
                        <a:lnSpc>
                          <a:spcPct val="115000"/>
                        </a:lnSpc>
                        <a:spcBef>
                          <a:spcPts val="0"/>
                        </a:spcBef>
                        <a:spcAft>
                          <a:spcPts val="0"/>
                        </a:spcAft>
                        <a:buNone/>
                      </a:pPr>
                      <a:r>
                        <a:rPr lang="en" sz="1300"/>
                        <a:t>-Scaling to large datasets is difficult for some methods</a:t>
                      </a:r>
                      <a:endParaRPr sz="1300"/>
                    </a:p>
                    <a:p>
                      <a:pPr indent="0" lvl="0" marL="0" rtl="0" algn="l">
                        <a:lnSpc>
                          <a:spcPct val="115000"/>
                        </a:lnSpc>
                        <a:spcBef>
                          <a:spcPts val="0"/>
                        </a:spcBef>
                        <a:spcAft>
                          <a:spcPts val="0"/>
                        </a:spcAft>
                        <a:buNone/>
                      </a:pPr>
                      <a:r>
                        <a:rPr lang="en" sz="1300"/>
                        <a:t>-Noisy datasets sometimes yield contradictory results</a:t>
                      </a:r>
                      <a:endParaRPr sz="1300"/>
                    </a:p>
                    <a:p>
                      <a:pPr indent="0" lvl="0" marL="0" rtl="0" algn="l">
                        <a:lnSpc>
                          <a:spcPct val="115000"/>
                        </a:lnSpc>
                        <a:spcBef>
                          <a:spcPts val="0"/>
                        </a:spcBef>
                        <a:spcAft>
                          <a:spcPts val="0"/>
                        </a:spcAft>
                        <a:buNone/>
                      </a:pPr>
                      <a:r>
                        <a:t/>
                      </a:r>
                      <a:endParaRPr sz="1300"/>
                    </a:p>
                  </a:txBody>
                  <a:tcPr marT="91425" marB="91425" marR="91425" marL="91425"/>
                </a:tc>
              </a:tr>
            </a:tbl>
          </a:graphicData>
        </a:graphic>
      </p:graphicFrame>
      <p:sp>
        <p:nvSpPr>
          <p:cNvPr id="251" name="Google Shape;251;p44"/>
          <p:cNvSpPr txBox="1"/>
          <p:nvPr/>
        </p:nvSpPr>
        <p:spPr>
          <a:xfrm>
            <a:off x="311700" y="801825"/>
            <a:ext cx="83532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t>Unsupervised learning, u</a:t>
            </a:r>
            <a:r>
              <a:rPr lang="en"/>
              <a:t>ses one of various algorithms to group sets of similar objects (for example, grouping cell types on the basis of gene expression profiles)</a:t>
            </a:r>
            <a:endParaRPr/>
          </a:p>
        </p:txBody>
      </p:sp>
      <p:sp>
        <p:nvSpPr>
          <p:cNvPr id="252" name="Google Shape;252;p44"/>
          <p:cNvSpPr txBox="1"/>
          <p:nvPr/>
        </p:nvSpPr>
        <p:spPr>
          <a:xfrm>
            <a:off x="6361425" y="3858800"/>
            <a:ext cx="254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pic>
        <p:nvPicPr>
          <p:cNvPr id="253" name="Google Shape;253;p44"/>
          <p:cNvPicPr preferRelativeResize="0"/>
          <p:nvPr/>
        </p:nvPicPr>
        <p:blipFill>
          <a:blip r:embed="rId4">
            <a:alphaModFix/>
          </a:blip>
          <a:stretch>
            <a:fillRect/>
          </a:stretch>
        </p:blipFill>
        <p:spPr>
          <a:xfrm>
            <a:off x="6433160" y="1983775"/>
            <a:ext cx="2541590" cy="200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9" name="Google Shape;259;p4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Dimensionality Reduction (e.g. PCA)</a:t>
            </a:r>
            <a:endParaRPr>
              <a:solidFill>
                <a:srgbClr val="4A86E8"/>
              </a:solidFill>
            </a:endParaRPr>
          </a:p>
        </p:txBody>
      </p:sp>
      <p:sp>
        <p:nvSpPr>
          <p:cNvPr id="260" name="Google Shape;260;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aphicFrame>
        <p:nvGraphicFramePr>
          <p:cNvPr id="261" name="Google Shape;261;p45"/>
          <p:cNvGraphicFramePr/>
          <p:nvPr/>
        </p:nvGraphicFramePr>
        <p:xfrm>
          <a:off x="243075" y="1602775"/>
          <a:ext cx="3000000" cy="3000000"/>
        </p:xfrm>
        <a:graphic>
          <a:graphicData uri="http://schemas.openxmlformats.org/drawingml/2006/table">
            <a:tbl>
              <a:tblPr>
                <a:noFill/>
                <a:tableStyleId>{B5649DF8-CE37-49DE-B27A-4566C3F6B63F}</a:tableStyleId>
              </a:tblPr>
              <a:tblGrid>
                <a:gridCol w="3086500"/>
                <a:gridCol w="3063500"/>
              </a:tblGrid>
              <a:tr h="381000">
                <a:tc>
                  <a:txBody>
                    <a:bodyPr/>
                    <a:lstStyle/>
                    <a:p>
                      <a:pPr indent="0" lvl="0" marL="0" rtl="0" algn="ctr">
                        <a:lnSpc>
                          <a:spcPct val="115000"/>
                        </a:lnSpc>
                        <a:spcBef>
                          <a:spcPts val="0"/>
                        </a:spcBef>
                        <a:spcAft>
                          <a:spcPts val="0"/>
                        </a:spcAft>
                        <a:buNone/>
                      </a:pPr>
                      <a:r>
                        <a:rPr b="1" lang="en" sz="1300"/>
                        <a:t>Type of data</a:t>
                      </a:r>
                      <a:endParaRPr/>
                    </a:p>
                  </a:txBody>
                  <a:tcPr marT="91425" marB="91425" marR="91425" marL="91425">
                    <a:solidFill>
                      <a:srgbClr val="6D9EEB"/>
                    </a:solidFill>
                  </a:tcPr>
                </a:tc>
                <a:tc>
                  <a:txBody>
                    <a:bodyPr/>
                    <a:lstStyle/>
                    <a:p>
                      <a:pPr indent="0" lvl="0" marL="0" rtl="0" algn="ctr">
                        <a:spcBef>
                          <a:spcPts val="0"/>
                        </a:spcBef>
                        <a:spcAft>
                          <a:spcPts val="0"/>
                        </a:spcAft>
                        <a:buNone/>
                      </a:pPr>
                      <a:r>
                        <a:rPr b="1" lang="en" sz="1300"/>
                        <a:t>Example applications</a:t>
                      </a:r>
                      <a:endParaRPr/>
                    </a:p>
                  </a:txBody>
                  <a:tcPr marT="91425" marB="91425" marR="91425" marL="91425">
                    <a:solidFill>
                      <a:srgbClr val="6D9EEB"/>
                    </a:solidFill>
                  </a:tcPr>
                </a:tc>
              </a:tr>
              <a:tr h="381000">
                <a:tc>
                  <a:txBody>
                    <a:bodyPr/>
                    <a:lstStyle/>
                    <a:p>
                      <a:pPr indent="0" lvl="0" marL="0" rtl="0" algn="l">
                        <a:lnSpc>
                          <a:spcPct val="115000"/>
                        </a:lnSpc>
                        <a:spcBef>
                          <a:spcPts val="0"/>
                        </a:spcBef>
                        <a:spcAft>
                          <a:spcPts val="0"/>
                        </a:spcAft>
                        <a:buNone/>
                      </a:pPr>
                      <a:r>
                        <a:rPr lang="en" sz="1300"/>
                        <a:t>-</a:t>
                      </a:r>
                      <a:r>
                        <a:rPr lang="en" sz="1300"/>
                        <a:t>Unlabeled</a:t>
                      </a:r>
                      <a:endParaRPr sz="1300"/>
                    </a:p>
                    <a:p>
                      <a:pPr indent="0" lvl="0" marL="0" rtl="0" algn="l">
                        <a:lnSpc>
                          <a:spcPct val="115000"/>
                        </a:lnSpc>
                        <a:spcBef>
                          <a:spcPts val="0"/>
                        </a:spcBef>
                        <a:spcAft>
                          <a:spcPts val="0"/>
                        </a:spcAft>
                        <a:buNone/>
                      </a:pPr>
                      <a:r>
                        <a:rPr lang="en" sz="1300"/>
                        <a:t>-Large and fixed number of features</a:t>
                      </a:r>
                      <a:endParaRPr sz="1300"/>
                    </a:p>
                    <a:p>
                      <a:pPr indent="0" lvl="0" marL="0" rtl="0" algn="l">
                        <a:lnSpc>
                          <a:spcPct val="115000"/>
                        </a:lnSpc>
                        <a:spcBef>
                          <a:spcPts val="0"/>
                        </a:spcBef>
                        <a:spcAft>
                          <a:spcPts val="0"/>
                        </a:spcAft>
                        <a:buNone/>
                      </a:pPr>
                      <a:r>
                        <a:t/>
                      </a:r>
                      <a:endParaRPr b="1" sz="1300"/>
                    </a:p>
                  </a:txBody>
                  <a:tcPr marT="91425" marB="91425" marR="91425" marL="91425"/>
                </a:tc>
                <a:tc>
                  <a:txBody>
                    <a:bodyPr/>
                    <a:lstStyle/>
                    <a:p>
                      <a:pPr indent="0" lvl="0" marL="0" rtl="0" algn="l">
                        <a:lnSpc>
                          <a:spcPct val="115000"/>
                        </a:lnSpc>
                        <a:spcBef>
                          <a:spcPts val="0"/>
                        </a:spcBef>
                        <a:spcAft>
                          <a:spcPts val="0"/>
                        </a:spcAft>
                        <a:buNone/>
                      </a:pPr>
                      <a:r>
                        <a:rPr lang="en" sz="1250"/>
                        <a:t>-Single-cell transcriptomics</a:t>
                      </a:r>
                      <a:endParaRPr sz="1250"/>
                    </a:p>
                    <a:p>
                      <a:pPr indent="0" lvl="0" marL="0" rtl="0" algn="l">
                        <a:lnSpc>
                          <a:spcPct val="115000"/>
                        </a:lnSpc>
                        <a:spcBef>
                          <a:spcPts val="0"/>
                        </a:spcBef>
                        <a:spcAft>
                          <a:spcPts val="0"/>
                        </a:spcAft>
                        <a:buNone/>
                      </a:pPr>
                      <a:r>
                        <a:rPr lang="en" sz="1250"/>
                        <a:t>-Analysis of molecular-dynamics trajectories</a:t>
                      </a:r>
                      <a:endParaRPr sz="1250"/>
                    </a:p>
                    <a:p>
                      <a:pPr indent="0" lvl="0" marL="0" rtl="0" algn="l">
                        <a:lnSpc>
                          <a:spcPct val="115000"/>
                        </a:lnSpc>
                        <a:spcBef>
                          <a:spcPts val="0"/>
                        </a:spcBef>
                        <a:spcAft>
                          <a:spcPts val="0"/>
                        </a:spcAft>
                        <a:buNone/>
                      </a:pPr>
                      <a:r>
                        <a:t/>
                      </a:r>
                      <a:endParaRPr sz="1250"/>
                    </a:p>
                    <a:p>
                      <a:pPr indent="0" lvl="0" marL="0" rtl="0" algn="l">
                        <a:lnSpc>
                          <a:spcPct val="115000"/>
                        </a:lnSpc>
                        <a:spcBef>
                          <a:spcPts val="0"/>
                        </a:spcBef>
                        <a:spcAft>
                          <a:spcPts val="0"/>
                        </a:spcAft>
                        <a:buNone/>
                      </a:pPr>
                      <a:r>
                        <a:t/>
                      </a:r>
                      <a:endParaRPr sz="1250"/>
                    </a:p>
                  </a:txBody>
                  <a:tcPr marT="91425" marB="91425" marR="91425" marL="91425"/>
                </a:tc>
              </a:tr>
            </a:tbl>
          </a:graphicData>
        </a:graphic>
      </p:graphicFrame>
      <p:graphicFrame>
        <p:nvGraphicFramePr>
          <p:cNvPr id="262" name="Google Shape;262;p45"/>
          <p:cNvGraphicFramePr/>
          <p:nvPr/>
        </p:nvGraphicFramePr>
        <p:xfrm>
          <a:off x="243075" y="2992263"/>
          <a:ext cx="3000000" cy="3000000"/>
        </p:xfrm>
        <a:graphic>
          <a:graphicData uri="http://schemas.openxmlformats.org/drawingml/2006/table">
            <a:tbl>
              <a:tblPr>
                <a:noFill/>
                <a:tableStyleId>{B5649DF8-CE37-49DE-B27A-4566C3F6B63F}</a:tableStyleId>
              </a:tblPr>
              <a:tblGrid>
                <a:gridCol w="3086500"/>
                <a:gridCol w="3063500"/>
              </a:tblGrid>
              <a:tr h="334300">
                <a:tc>
                  <a:txBody>
                    <a:bodyPr/>
                    <a:lstStyle/>
                    <a:p>
                      <a:pPr indent="0" lvl="0" marL="0" rtl="0" algn="ctr">
                        <a:lnSpc>
                          <a:spcPct val="115000"/>
                        </a:lnSpc>
                        <a:spcBef>
                          <a:spcPts val="0"/>
                        </a:spcBef>
                        <a:spcAft>
                          <a:spcPts val="0"/>
                        </a:spcAft>
                        <a:buNone/>
                      </a:pPr>
                      <a:r>
                        <a:rPr b="1" lang="en" sz="1300"/>
                        <a:t>Advantages</a:t>
                      </a:r>
                      <a:endParaRPr/>
                    </a:p>
                  </a:txBody>
                  <a:tcPr marT="91425" marB="91425" marR="91425" marL="91425">
                    <a:solidFill>
                      <a:srgbClr val="6D9EEB"/>
                    </a:solidFill>
                  </a:tcPr>
                </a:tc>
                <a:tc>
                  <a:txBody>
                    <a:bodyPr/>
                    <a:lstStyle/>
                    <a:p>
                      <a:pPr indent="0" lvl="0" marL="0" rtl="0" algn="ctr">
                        <a:spcBef>
                          <a:spcPts val="0"/>
                        </a:spcBef>
                        <a:spcAft>
                          <a:spcPts val="0"/>
                        </a:spcAft>
                        <a:buNone/>
                      </a:pPr>
                      <a:r>
                        <a:rPr b="1" lang="en" sz="1300"/>
                        <a:t>Disadvantages</a:t>
                      </a:r>
                      <a:endParaRPr/>
                    </a:p>
                  </a:txBody>
                  <a:tcPr marT="91425" marB="91425" marR="91425" marL="91425">
                    <a:solidFill>
                      <a:srgbClr val="6D9EEB"/>
                    </a:solidFill>
                  </a:tcPr>
                </a:tc>
              </a:tr>
              <a:tr h="1126200">
                <a:tc>
                  <a:txBody>
                    <a:bodyPr/>
                    <a:lstStyle/>
                    <a:p>
                      <a:pPr indent="0" lvl="0" marL="0" rtl="0" algn="l">
                        <a:lnSpc>
                          <a:spcPct val="115000"/>
                        </a:lnSpc>
                        <a:spcBef>
                          <a:spcPts val="0"/>
                        </a:spcBef>
                        <a:spcAft>
                          <a:spcPts val="0"/>
                        </a:spcAft>
                        <a:buNone/>
                      </a:pPr>
                      <a:r>
                        <a:rPr lang="en" sz="1300"/>
                        <a:t>-Provide visual representation of data</a:t>
                      </a:r>
                      <a:endParaRPr sz="1300"/>
                    </a:p>
                    <a:p>
                      <a:pPr indent="0" lvl="0" marL="0" rtl="0" algn="l">
                        <a:lnSpc>
                          <a:spcPct val="115000"/>
                        </a:lnSpc>
                        <a:spcBef>
                          <a:spcPts val="0"/>
                        </a:spcBef>
                        <a:spcAft>
                          <a:spcPts val="0"/>
                        </a:spcAft>
                        <a:buNone/>
                      </a:pPr>
                      <a:r>
                        <a:rPr lang="en" sz="1300"/>
                        <a:t>-Goodness-of-fit evaluations usually available to assess performance</a:t>
                      </a:r>
                      <a:endParaRPr sz="1300"/>
                    </a:p>
                  </a:txBody>
                  <a:tcPr marT="91425" marB="91425" marR="91425" marL="91425"/>
                </a:tc>
                <a:tc>
                  <a:txBody>
                    <a:bodyPr/>
                    <a:lstStyle/>
                    <a:p>
                      <a:pPr indent="0" lvl="0" marL="0" rtl="0" algn="l">
                        <a:lnSpc>
                          <a:spcPct val="115000"/>
                        </a:lnSpc>
                        <a:spcBef>
                          <a:spcPts val="0"/>
                        </a:spcBef>
                        <a:spcAft>
                          <a:spcPts val="0"/>
                        </a:spcAft>
                        <a:buNone/>
                      </a:pPr>
                      <a:r>
                        <a:rPr lang="en" sz="1300"/>
                        <a:t>-Hard to preserve both global and local differences in data</a:t>
                      </a:r>
                      <a:endParaRPr sz="1300"/>
                    </a:p>
                    <a:p>
                      <a:pPr indent="0" lvl="0" marL="0" rtl="0" algn="l">
                        <a:lnSpc>
                          <a:spcPct val="115000"/>
                        </a:lnSpc>
                        <a:spcBef>
                          <a:spcPts val="0"/>
                        </a:spcBef>
                        <a:spcAft>
                          <a:spcPts val="0"/>
                        </a:spcAft>
                        <a:buNone/>
                      </a:pPr>
                      <a:r>
                        <a:rPr lang="en" sz="1300"/>
                        <a:t>-Scaling to large number of samples is difficult for some methods</a:t>
                      </a:r>
                      <a:endParaRPr sz="1300"/>
                    </a:p>
                  </a:txBody>
                  <a:tcPr marT="91425" marB="91425" marR="91425" marL="91425"/>
                </a:tc>
              </a:tr>
            </a:tbl>
          </a:graphicData>
        </a:graphic>
      </p:graphicFrame>
      <p:sp>
        <p:nvSpPr>
          <p:cNvPr id="263" name="Google Shape;263;p45"/>
          <p:cNvSpPr txBox="1"/>
          <p:nvPr/>
        </p:nvSpPr>
        <p:spPr>
          <a:xfrm>
            <a:off x="1389025" y="801825"/>
            <a:ext cx="67800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t>Unsupervised learning, r</a:t>
            </a:r>
            <a:r>
              <a:rPr lang="en"/>
              <a:t>educe the number of feature variables by extracting or selecting a set of principal or representative features</a:t>
            </a:r>
            <a:endParaRPr/>
          </a:p>
        </p:txBody>
      </p:sp>
      <p:sp>
        <p:nvSpPr>
          <p:cNvPr id="264" name="Google Shape;264;p45"/>
          <p:cNvSpPr txBox="1"/>
          <p:nvPr/>
        </p:nvSpPr>
        <p:spPr>
          <a:xfrm>
            <a:off x="6621750" y="4007725"/>
            <a:ext cx="25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pic>
        <p:nvPicPr>
          <p:cNvPr id="265" name="Google Shape;265;p45"/>
          <p:cNvPicPr preferRelativeResize="0"/>
          <p:nvPr/>
        </p:nvPicPr>
        <p:blipFill>
          <a:blip r:embed="rId4">
            <a:alphaModFix/>
          </a:blip>
          <a:stretch>
            <a:fillRect/>
          </a:stretch>
        </p:blipFill>
        <p:spPr>
          <a:xfrm>
            <a:off x="6530125" y="1745926"/>
            <a:ext cx="2510900" cy="2166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