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4" r:id="rId2"/>
    <p:sldId id="292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8" r:id="rId1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842"/>
    <p:restoredTop sz="73195"/>
  </p:normalViewPr>
  <p:slideViewPr>
    <p:cSldViewPr snapToObjects="1">
      <p:cViewPr>
        <p:scale>
          <a:sx n="96" d="100"/>
          <a:sy n="96" d="100"/>
        </p:scale>
        <p:origin x="816" y="1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5CB7454-15C1-A944-AC37-5542B6D3ECE9}" type="datetime1">
              <a:rPr lang="en-US"/>
              <a:pPr>
                <a:defRPr/>
              </a:pPr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6CAD9EFA-3E97-9B4D-8EE7-720657CEF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7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1210EC45-414C-6A4E-BBBD-A09AEA33A371}" type="datetime1">
              <a:rPr lang="en-US"/>
              <a:pPr>
                <a:defRPr/>
              </a:pPr>
              <a:t>1/13/25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FE6EDC6-DD80-2D48-A9E8-763FB51E6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406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65" charset="-128"/>
        <a:cs typeface="Geneva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6cbeaf38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6cbeaf38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6cbeaf38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6cbeaf38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6cbeaf38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6cbeaf38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6cbeaf38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6cbeaf38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6cbeaf38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6cbeaf38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6cbeaf38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6cbeaf38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16cbeaf38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16cbeaf38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16cbeaf380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16cbeaf380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10cd4518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10cd4518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001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459580"/>
            <a:ext cx="2514600" cy="664369"/>
          </a:xfrm>
        </p:spPr>
        <p:txBody>
          <a:bodyPr anchor="b"/>
          <a:lstStyle>
            <a:lvl1pPr algn="l">
              <a:defRPr sz="2000" b="1"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9580"/>
            <a:ext cx="5486400" cy="363616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0" y="1200150"/>
            <a:ext cx="25146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4742D8B-8594-4B44-80B0-BECC0F075D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8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742950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4950"/>
            <a:ext cx="8229600" cy="2651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F69E68-A1F7-A441-8DC9-1255D615AC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18930" y="515937"/>
            <a:ext cx="2057400" cy="3579813"/>
          </a:xfrm>
        </p:spPr>
        <p:txBody>
          <a:bodyPr vert="eaVert"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15937"/>
            <a:ext cx="6019800" cy="357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3528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D8FFC6-973B-2442-BCAF-B040FDE7B8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4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28A5-D74C-9248-B723-0EC6CD7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DA271-5D74-634F-9D21-C09B874B1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023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3050"/>
            <a:ext cx="8229600" cy="2651125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  <a:lvl2pPr>
              <a:defRPr>
                <a:solidFill>
                  <a:srgbClr val="006096"/>
                </a:solidFill>
              </a:defRPr>
            </a:lvl2pPr>
            <a:lvl3pPr>
              <a:defRPr>
                <a:solidFill>
                  <a:srgbClr val="006096"/>
                </a:solidFill>
              </a:defRPr>
            </a:lvl3pPr>
            <a:lvl4pPr>
              <a:defRPr>
                <a:solidFill>
                  <a:srgbClr val="006096"/>
                </a:solidFill>
              </a:defRPr>
            </a:lvl4pPr>
            <a:lvl5pPr>
              <a:defRPr>
                <a:solidFill>
                  <a:srgbClr val="00609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9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77691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5255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643EE7-E1E3-6A41-AED4-ADD0882BF9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8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1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1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F8EF95E-660F-6F48-9B3C-B3F93E20AC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8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4350"/>
            <a:ext cx="4040188" cy="7739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88255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514350"/>
            <a:ext cx="4041775" cy="7739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88255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7A9B1A9-890C-8B44-BE90-7CB4395EE4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0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88F1A38-2662-714D-BA55-F0640804B7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4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2766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524B65-BD56-BC42-A8D4-F7B262BC0E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3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38150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8151"/>
            <a:ext cx="5111750" cy="3657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28750"/>
            <a:ext cx="3008313" cy="2667001"/>
          </a:xfrm>
        </p:spPr>
        <p:txBody>
          <a:bodyPr/>
          <a:lstStyle>
            <a:lvl1pPr marL="0" indent="0">
              <a:buNone/>
              <a:defRPr sz="1400">
                <a:solidFill>
                  <a:srgbClr val="00609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63998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C045864-67DE-844A-AC03-EBD93572A56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3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43100"/>
            <a:ext cx="82296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Helvetica Neue" charset="0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80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alibri"/>
          <a:ea typeface="Geneva" pitchFamily="-65" charset="-128"/>
          <a:cs typeface="Calibri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2"/>
          </a:solidFill>
          <a:latin typeface="Calibri"/>
          <a:ea typeface="Geneva" pitchFamily="-65" charset="-128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2"/>
          </a:solidFill>
          <a:latin typeface="Calibri"/>
          <a:ea typeface="Geneva" pitchFamily="-65" charset="-128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2"/>
          </a:solidFill>
          <a:latin typeface="Calibri"/>
          <a:ea typeface="ヒラギノ角ゴ Pro W3" charset="-128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2"/>
          </a:solidFill>
          <a:latin typeface="Calibri"/>
          <a:ea typeface="ヒラギノ角ゴ Pro W3" charset="-128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2"/>
          </a:solidFill>
          <a:latin typeface="Calibri"/>
          <a:ea typeface="ヒラギノ角ゴ Pro W3" charset="-128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67DB9-434C-4496-D5B6-5C17E109E7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8F1A38-2662-714D-BA55-F0640804B748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sp>
        <p:nvSpPr>
          <p:cNvPr id="4" name="Google Shape;184;p38">
            <a:extLst>
              <a:ext uri="{FF2B5EF4-FFF2-40B4-BE49-F238E27FC236}">
                <a16:creationId xmlns:a16="http://schemas.microsoft.com/office/drawing/2014/main" id="{365CEA53-308E-AE85-2A85-922812DEBD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828800"/>
            <a:ext cx="8229600" cy="742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2"/>
                </a:solidFill>
              </a:rPr>
              <a:t>AI/ML Applications</a:t>
            </a:r>
            <a:endParaRPr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50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Protein-protein Interaction Network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35" name="Google Shape;435;p59"/>
          <p:cNvSpPr txBox="1"/>
          <p:nvPr/>
        </p:nvSpPr>
        <p:spPr>
          <a:xfrm>
            <a:off x="4809875" y="1101950"/>
            <a:ext cx="4173900" cy="329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Example prediction tasks</a:t>
            </a:r>
            <a:endParaRPr sz="1600" b="1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 err="1">
                <a:latin typeface="+mn-lt"/>
              </a:rPr>
              <a:t>Polypharmacology</a:t>
            </a:r>
            <a:r>
              <a:rPr lang="en" sz="1600" dirty="0">
                <a:latin typeface="+mn-lt"/>
              </a:rPr>
              <a:t> side effects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Protein function</a:t>
            </a:r>
            <a:endParaRPr sz="1600" dirty="0">
              <a:latin typeface="+mn-l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Recommended models</a:t>
            </a:r>
            <a:endParaRPr sz="1600" b="1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CNNs 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Graph embedding</a:t>
            </a:r>
            <a:endParaRPr sz="1600" dirty="0">
              <a:latin typeface="+mn-l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Challenges</a:t>
            </a:r>
            <a:endParaRPr sz="1600" b="1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Interaction networks can be incomplete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Cellular location affects whether proteins interact</a:t>
            </a:r>
            <a:endParaRPr sz="1600" dirty="0">
              <a:latin typeface="+mn-lt"/>
            </a:endParaRPr>
          </a:p>
        </p:txBody>
      </p:sp>
      <p:sp>
        <p:nvSpPr>
          <p:cNvPr id="436" name="Google Shape;436;p5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37" name="Google Shape;437;p59"/>
          <p:cNvSpPr txBox="1"/>
          <p:nvPr/>
        </p:nvSpPr>
        <p:spPr>
          <a:xfrm>
            <a:off x="1288663" y="3995750"/>
            <a:ext cx="19893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+mn-lt"/>
                <a:ea typeface="Roboto"/>
                <a:cs typeface="Roboto"/>
                <a:sym typeface="Roboto"/>
              </a:rPr>
              <a:t>source: Wikipedia</a:t>
            </a:r>
            <a:endParaRPr sz="1000" i="1" dirty="0">
              <a:latin typeface="+mn-lt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600" y="1147763"/>
            <a:ext cx="285750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9"/>
          <p:cNvPicPr preferRelativeResize="0"/>
          <p:nvPr/>
        </p:nvPicPr>
        <p:blipFill rotWithShape="1">
          <a:blip r:embed="rId4">
            <a:alphaModFix/>
          </a:blip>
          <a:srcRect l="22076" t="8783" r="25783" b="78065"/>
          <a:stretch/>
        </p:blipFill>
        <p:spPr>
          <a:xfrm>
            <a:off x="4155388" y="2241818"/>
            <a:ext cx="1072724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9"/>
          <p:cNvPicPr preferRelativeResize="0"/>
          <p:nvPr/>
        </p:nvPicPr>
        <p:blipFill rotWithShape="1">
          <a:blip r:embed="rId4">
            <a:alphaModFix/>
          </a:blip>
          <a:srcRect l="25151" t="21935" r="29751" b="59044"/>
          <a:stretch/>
        </p:blipFill>
        <p:spPr>
          <a:xfrm>
            <a:off x="4370979" y="1369482"/>
            <a:ext cx="641542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9"/>
          <p:cNvPicPr preferRelativeResize="0"/>
          <p:nvPr/>
        </p:nvPicPr>
        <p:blipFill rotWithShape="1">
          <a:blip r:embed="rId4">
            <a:alphaModFix/>
          </a:blip>
          <a:srcRect l="23880" t="43490" r="31019" b="38469"/>
          <a:stretch/>
        </p:blipFill>
        <p:spPr>
          <a:xfrm>
            <a:off x="4370975" y="3225596"/>
            <a:ext cx="641550" cy="64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9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References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45" name="Google Shape;545;p69"/>
          <p:cNvSpPr txBox="1"/>
          <p:nvPr/>
        </p:nvSpPr>
        <p:spPr>
          <a:xfrm>
            <a:off x="285327" y="878994"/>
            <a:ext cx="8697300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>
                <a:latin typeface="+mn-lt"/>
              </a:rPr>
              <a:t>Greener, J.G., </a:t>
            </a:r>
            <a:r>
              <a:rPr lang="en" sz="1600" dirty="0" err="1">
                <a:latin typeface="+mn-lt"/>
              </a:rPr>
              <a:t>Kandathil</a:t>
            </a:r>
            <a:r>
              <a:rPr lang="en" sz="1600" dirty="0">
                <a:latin typeface="+mn-lt"/>
              </a:rPr>
              <a:t>, S.M., Moffat, L. et al. A guide to machine learning for biologists. Nat Rev Mol Cell Biol 23, 40–55 (2022). (https://</a:t>
            </a:r>
            <a:r>
              <a:rPr lang="en" sz="1600" dirty="0" err="1">
                <a:latin typeface="+mn-lt"/>
              </a:rPr>
              <a:t>doi.org</a:t>
            </a:r>
            <a:r>
              <a:rPr lang="en" sz="1600" dirty="0">
                <a:latin typeface="+mn-lt"/>
              </a:rPr>
              <a:t>/10.1038/s41580-021-00407-0)</a:t>
            </a:r>
            <a:endParaRPr sz="1600" dirty="0">
              <a:latin typeface="+mn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>
                <a:latin typeface="+mn-lt"/>
              </a:rPr>
              <a:t>What is a random forest? (https://</a:t>
            </a:r>
            <a:r>
              <a:rPr lang="en" sz="1600" dirty="0" err="1">
                <a:latin typeface="+mn-lt"/>
              </a:rPr>
              <a:t>www.tibco.com</a:t>
            </a:r>
            <a:r>
              <a:rPr lang="en" sz="1600" dirty="0">
                <a:latin typeface="+mn-lt"/>
              </a:rPr>
              <a:t>/reference-center/what-is-a-random-forest</a:t>
            </a:r>
            <a:endParaRPr sz="1600" dirty="0">
              <a:latin typeface="+mn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>
                <a:latin typeface="+mn-lt"/>
              </a:rPr>
              <a:t>Gene-expression data to hit one million deposited data sets. (https://</a:t>
            </a:r>
            <a:r>
              <a:rPr lang="en" sz="1600" dirty="0" err="1">
                <a:latin typeface="+mn-lt"/>
              </a:rPr>
              <a:t>www.kurzweilai.net</a:t>
            </a:r>
            <a:r>
              <a:rPr lang="en" sz="1600" dirty="0">
                <a:latin typeface="+mn-lt"/>
              </a:rPr>
              <a:t>/gene-expression-data-to-hit-one-million-deposited-data-sets)</a:t>
            </a:r>
            <a:endParaRPr sz="1600" dirty="0">
              <a:latin typeface="+mn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>
                <a:latin typeface="+mn-lt"/>
              </a:rPr>
              <a:t>Matt Ross. Mar 29, 2020. COVID-CXR: An open source explainable deep CNN model for predicting the presence of COVID-19 in chest X-rays. (https://</a:t>
            </a:r>
            <a:r>
              <a:rPr lang="en" sz="1600" dirty="0" err="1">
                <a:latin typeface="+mn-lt"/>
              </a:rPr>
              <a:t>towardsdatascience.com</a:t>
            </a:r>
            <a:r>
              <a:rPr lang="en" sz="1600" dirty="0">
                <a:latin typeface="+mn-lt"/>
              </a:rPr>
              <a:t>/covid-cxr-an-open-source-explainable-deep-cnn-model-for-predicting-the-presence-of-covid-19-in-75a83b26cab5)</a:t>
            </a:r>
            <a:endParaRPr sz="1600" dirty="0">
              <a:latin typeface="+mn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>
                <a:latin typeface="+mn-lt"/>
              </a:rPr>
              <a:t>Ruggles KV, Krug K, Wang X, Clauser KR, Wang J, Payne SH, </a:t>
            </a:r>
            <a:r>
              <a:rPr lang="en" sz="1600" dirty="0" err="1">
                <a:latin typeface="+mn-lt"/>
              </a:rPr>
              <a:t>Fenyö</a:t>
            </a:r>
            <a:r>
              <a:rPr lang="en" sz="1600" dirty="0">
                <a:latin typeface="+mn-lt"/>
              </a:rPr>
              <a:t> D, Zhang B, Mani DR. Methods, Tools and Current Perspectives in </a:t>
            </a:r>
            <a:r>
              <a:rPr lang="en" sz="1600" dirty="0" err="1">
                <a:latin typeface="+mn-lt"/>
              </a:rPr>
              <a:t>Proteogenomics</a:t>
            </a:r>
            <a:r>
              <a:rPr lang="en" sz="1600" dirty="0">
                <a:latin typeface="+mn-lt"/>
              </a:rPr>
              <a:t>. Mol Cell Proteomics. 2017 Jun;16(6):959-981. </a:t>
            </a:r>
            <a:r>
              <a:rPr lang="en" sz="1600" dirty="0" err="1">
                <a:latin typeface="+mn-lt"/>
              </a:rPr>
              <a:t>doi</a:t>
            </a:r>
            <a:r>
              <a:rPr lang="en" sz="1600" dirty="0">
                <a:latin typeface="+mn-lt"/>
              </a:rPr>
              <a:t>: 10.1074/mcp.MR117.000024. </a:t>
            </a:r>
            <a:r>
              <a:rPr lang="en" sz="1600" dirty="0" err="1">
                <a:latin typeface="+mn-lt"/>
              </a:rPr>
              <a:t>Epub</a:t>
            </a:r>
            <a:r>
              <a:rPr lang="en" sz="1600" dirty="0">
                <a:latin typeface="+mn-lt"/>
              </a:rPr>
              <a:t> 2017 Apr 29. PMID: 28456751; PMCID: PMC5461547.</a:t>
            </a:r>
            <a:endParaRPr sz="1600" dirty="0">
              <a:latin typeface="+mn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>
                <a:latin typeface="+mn-lt"/>
              </a:rPr>
              <a:t>Jumper, J., Evans, R., </a:t>
            </a:r>
            <a:r>
              <a:rPr lang="en" sz="1600" dirty="0" err="1">
                <a:latin typeface="+mn-lt"/>
              </a:rPr>
              <a:t>Pritzel</a:t>
            </a:r>
            <a:r>
              <a:rPr lang="en" sz="1600" dirty="0">
                <a:latin typeface="+mn-lt"/>
              </a:rPr>
              <a:t>, A. et al. Highly accurate protein structure prediction with AlphaFold. Nature 596, 583–589 (2021). https://</a:t>
            </a:r>
            <a:r>
              <a:rPr lang="en" sz="1600" dirty="0" err="1">
                <a:latin typeface="+mn-lt"/>
              </a:rPr>
              <a:t>doi.org</a:t>
            </a:r>
            <a:r>
              <a:rPr lang="en" sz="1600" dirty="0">
                <a:latin typeface="+mn-lt"/>
              </a:rPr>
              <a:t>/10.1038/s41586-021-03819-2</a:t>
            </a:r>
            <a:endParaRPr sz="1600" dirty="0">
              <a:latin typeface="+mn-lt"/>
            </a:endParaRPr>
          </a:p>
        </p:txBody>
      </p:sp>
      <p:sp>
        <p:nvSpPr>
          <p:cNvPr id="546" name="Google Shape;546;p6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Google Shape;176;p13">
            <a:extLst>
              <a:ext uri="{FF2B5EF4-FFF2-40B4-BE49-F238E27FC236}">
                <a16:creationId xmlns:a16="http://schemas.microsoft.com/office/drawing/2014/main" id="{4D293FB0-17D5-6B82-B6C1-5BB2C3BAFEF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94908"/>
            <a:ext cx="60780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A5B75-8B27-4D40-66B7-FFF927B41B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  <a:endParaRPr lang="en-US" dirty="0"/>
          </a:p>
        </p:txBody>
      </p:sp>
      <p:pic>
        <p:nvPicPr>
          <p:cNvPr id="4" name="Google Shape;59;p2" descr="Diagram&#10;&#10;Description automatically generated">
            <a:extLst>
              <a:ext uri="{FF2B5EF4-FFF2-40B4-BE49-F238E27FC236}">
                <a16:creationId xmlns:a16="http://schemas.microsoft.com/office/drawing/2014/main" id="{2C9D7443-F935-8CE9-4399-9636BC0CAA5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0"/>
            <a:ext cx="7652384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8F06E60-4436-CFA9-7BFE-EA1F2723D66C}"/>
              </a:ext>
            </a:extLst>
          </p:cNvPr>
          <p:cNvSpPr/>
          <p:nvPr/>
        </p:nvSpPr>
        <p:spPr>
          <a:xfrm>
            <a:off x="5562600" y="209550"/>
            <a:ext cx="990600" cy="9144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3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Nucleotide Sequence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44" name="Google Shape;344;p52"/>
          <p:cNvSpPr txBox="1"/>
          <p:nvPr/>
        </p:nvSpPr>
        <p:spPr>
          <a:xfrm>
            <a:off x="5459150" y="884700"/>
            <a:ext cx="3592200" cy="386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Example prediction tasks</a:t>
            </a:r>
            <a:endParaRPr sz="1600" b="1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DNA accessibility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3D genome organization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Enhancer-promoter interactions</a:t>
            </a:r>
            <a:endParaRPr sz="1600" dirty="0">
              <a:latin typeface="+mn-l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Recommended models</a:t>
            </a:r>
            <a:endParaRPr sz="1600" b="1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1D CNNs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RNNs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Transformers</a:t>
            </a:r>
            <a:endParaRPr sz="1600" dirty="0">
              <a:latin typeface="+mn-l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Challenges</a:t>
            </a:r>
            <a:endParaRPr sz="1600" b="1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Repetitive regions in genome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Very long sequences</a:t>
            </a:r>
            <a:endParaRPr sz="1600"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+mn-lt"/>
            </a:endParaRPr>
          </a:p>
        </p:txBody>
      </p:sp>
      <p:sp>
        <p:nvSpPr>
          <p:cNvPr id="345" name="Google Shape;345;p5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46" name="Google Shape;34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958" y="840825"/>
            <a:ext cx="3327941" cy="33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2"/>
          <p:cNvSpPr txBox="1"/>
          <p:nvPr/>
        </p:nvSpPr>
        <p:spPr>
          <a:xfrm>
            <a:off x="3250871" y="4224025"/>
            <a:ext cx="13881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+mn-lt"/>
                <a:ea typeface="Roboto"/>
                <a:cs typeface="Roboto"/>
                <a:sym typeface="Roboto"/>
              </a:rPr>
              <a:t>source: </a:t>
            </a:r>
            <a:r>
              <a:rPr lang="en" sz="1000" i="1" dirty="0" err="1">
                <a:latin typeface="+mn-lt"/>
                <a:ea typeface="Roboto"/>
                <a:cs typeface="Roboto"/>
                <a:sym typeface="Roboto"/>
              </a:rPr>
              <a:t>Genbank</a:t>
            </a:r>
            <a:endParaRPr sz="1000" i="1" dirty="0">
              <a:latin typeface="+mn-lt"/>
              <a:ea typeface="Roboto"/>
              <a:cs typeface="Roboto"/>
              <a:sym typeface="Roboto"/>
            </a:endParaRPr>
          </a:p>
        </p:txBody>
      </p:sp>
      <p:pic>
        <p:nvPicPr>
          <p:cNvPr id="348" name="Google Shape;348;p52"/>
          <p:cNvPicPr preferRelativeResize="0"/>
          <p:nvPr/>
        </p:nvPicPr>
        <p:blipFill rotWithShape="1">
          <a:blip r:embed="rId4">
            <a:alphaModFix/>
          </a:blip>
          <a:srcRect l="22076" t="8783" r="25783" b="78065"/>
          <a:stretch/>
        </p:blipFill>
        <p:spPr>
          <a:xfrm>
            <a:off x="4612588" y="2057975"/>
            <a:ext cx="1072724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2"/>
          <p:cNvPicPr preferRelativeResize="0"/>
          <p:nvPr/>
        </p:nvPicPr>
        <p:blipFill rotWithShape="1">
          <a:blip r:embed="rId4">
            <a:alphaModFix/>
          </a:blip>
          <a:srcRect l="25151" t="21935" r="29751" b="59044"/>
          <a:stretch/>
        </p:blipFill>
        <p:spPr>
          <a:xfrm>
            <a:off x="4828179" y="1049600"/>
            <a:ext cx="641542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2"/>
          <p:cNvPicPr preferRelativeResize="0"/>
          <p:nvPr/>
        </p:nvPicPr>
        <p:blipFill rotWithShape="1">
          <a:blip r:embed="rId4">
            <a:alphaModFix/>
          </a:blip>
          <a:srcRect l="23880" t="43490" r="31019" b="38469"/>
          <a:stretch/>
        </p:blipFill>
        <p:spPr>
          <a:xfrm>
            <a:off x="4844104" y="3399226"/>
            <a:ext cx="641550" cy="64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Protein Sequence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57" name="Google Shape;357;p53"/>
          <p:cNvSpPr txBox="1"/>
          <p:nvPr/>
        </p:nvSpPr>
        <p:spPr>
          <a:xfrm>
            <a:off x="4995702" y="717650"/>
            <a:ext cx="4235400" cy="414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Example prediction tasks</a:t>
            </a:r>
            <a:endParaRPr sz="1600" b="1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Protein structure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Protein function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Protein-protein interactions</a:t>
            </a:r>
            <a:endParaRPr sz="1600" dirty="0">
              <a:latin typeface="+mn-l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Recommended models</a:t>
            </a:r>
            <a:endParaRPr sz="1600" b="1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2D CNNs and residual networks using co-variation data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Multilayer </a:t>
            </a:r>
            <a:r>
              <a:rPr lang="en" sz="1600" dirty="0" err="1">
                <a:latin typeface="+mn-lt"/>
              </a:rPr>
              <a:t>perceptrons</a:t>
            </a:r>
            <a:r>
              <a:rPr lang="en" sz="1600" dirty="0">
                <a:latin typeface="+mn-lt"/>
              </a:rPr>
              <a:t> with windowing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Transformers</a:t>
            </a:r>
            <a:endParaRPr sz="1600" dirty="0">
              <a:latin typeface="+mn-l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Challenges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Data leakage (from homology) can make validation difficult</a:t>
            </a:r>
            <a:endParaRPr sz="1600"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+mn-lt"/>
            </a:endParaRPr>
          </a:p>
        </p:txBody>
      </p:sp>
      <p:sp>
        <p:nvSpPr>
          <p:cNvPr id="358" name="Google Shape;358;p5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59" name="Google Shape;35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75" y="1329150"/>
            <a:ext cx="4137324" cy="205860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3"/>
          <p:cNvSpPr txBox="1"/>
          <p:nvPr/>
        </p:nvSpPr>
        <p:spPr>
          <a:xfrm>
            <a:off x="2165626" y="3522037"/>
            <a:ext cx="19893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+mn-lt"/>
                <a:ea typeface="Roboto"/>
                <a:cs typeface="Roboto"/>
                <a:sym typeface="Roboto"/>
              </a:rPr>
              <a:t>source: </a:t>
            </a:r>
            <a:r>
              <a:rPr lang="en" sz="1000" i="1" dirty="0" err="1">
                <a:latin typeface="+mn-lt"/>
                <a:ea typeface="Roboto"/>
                <a:cs typeface="Roboto"/>
                <a:sym typeface="Roboto"/>
              </a:rPr>
              <a:t>UniProt</a:t>
            </a:r>
            <a:endParaRPr sz="1000" i="1" dirty="0">
              <a:latin typeface="+mn-lt"/>
              <a:ea typeface="Roboto"/>
              <a:cs typeface="Roboto"/>
              <a:sym typeface="Roboto"/>
            </a:endParaRPr>
          </a:p>
        </p:txBody>
      </p:sp>
      <p:pic>
        <p:nvPicPr>
          <p:cNvPr id="361" name="Google Shape;361;p53"/>
          <p:cNvPicPr preferRelativeResize="0"/>
          <p:nvPr/>
        </p:nvPicPr>
        <p:blipFill rotWithShape="1">
          <a:blip r:embed="rId4">
            <a:alphaModFix/>
          </a:blip>
          <a:srcRect l="22076" t="8783" r="25783" b="78065"/>
          <a:stretch/>
        </p:blipFill>
        <p:spPr>
          <a:xfrm>
            <a:off x="4383988" y="2523730"/>
            <a:ext cx="1072724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3"/>
          <p:cNvPicPr preferRelativeResize="0"/>
          <p:nvPr/>
        </p:nvPicPr>
        <p:blipFill rotWithShape="1">
          <a:blip r:embed="rId4">
            <a:alphaModFix/>
          </a:blip>
          <a:srcRect l="25151" t="21935" r="29751" b="59044"/>
          <a:stretch/>
        </p:blipFill>
        <p:spPr>
          <a:xfrm>
            <a:off x="4572000" y="1208794"/>
            <a:ext cx="641542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3"/>
          <p:cNvPicPr preferRelativeResize="0"/>
          <p:nvPr/>
        </p:nvPicPr>
        <p:blipFill rotWithShape="1">
          <a:blip r:embed="rId4">
            <a:alphaModFix/>
          </a:blip>
          <a:srcRect l="23880" t="43490" r="31019" b="38469"/>
          <a:stretch/>
        </p:blipFill>
        <p:spPr>
          <a:xfrm>
            <a:off x="4599575" y="3691299"/>
            <a:ext cx="641550" cy="64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Protein 3D Structure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70" name="Google Shape;370;p54"/>
          <p:cNvSpPr txBox="1"/>
          <p:nvPr/>
        </p:nvSpPr>
        <p:spPr>
          <a:xfrm>
            <a:off x="5055227" y="776760"/>
            <a:ext cx="4067100" cy="386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Example prediction tasks</a:t>
            </a:r>
            <a:endParaRPr sz="1600" b="1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Protein model refinement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Protein model quality assessment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Change in stability upon mutation</a:t>
            </a:r>
            <a:endParaRPr sz="1600" dirty="0">
              <a:latin typeface="+mn-l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Recommended models</a:t>
            </a:r>
            <a:endParaRPr sz="1600" b="1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GCNs using molecular graph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3D CNNs using coordinates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Clustering</a:t>
            </a:r>
            <a:endParaRPr sz="1600" dirty="0">
              <a:latin typeface="+mn-l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Challenges</a:t>
            </a:r>
            <a:endParaRPr sz="1600" b="1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Lack of data, particularly on protein complexes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Lack of data on disordered proteins</a:t>
            </a:r>
            <a:endParaRPr sz="1600"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+mn-lt"/>
            </a:endParaRPr>
          </a:p>
        </p:txBody>
      </p:sp>
      <p:sp>
        <p:nvSpPr>
          <p:cNvPr id="371" name="Google Shape;371;p5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72" name="Google Shape;37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70" y="1050000"/>
            <a:ext cx="3970301" cy="2917222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4"/>
          <p:cNvSpPr txBox="1"/>
          <p:nvPr/>
        </p:nvSpPr>
        <p:spPr>
          <a:xfrm>
            <a:off x="1450079" y="4076822"/>
            <a:ext cx="19893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+mn-lt"/>
                <a:ea typeface="Roboto"/>
                <a:cs typeface="Roboto"/>
                <a:sym typeface="Roboto"/>
              </a:rPr>
              <a:t>source: </a:t>
            </a:r>
            <a:r>
              <a:rPr lang="en" sz="1000" i="1" dirty="0" err="1">
                <a:latin typeface="+mn-lt"/>
                <a:ea typeface="Roboto"/>
                <a:cs typeface="Roboto"/>
                <a:sym typeface="Roboto"/>
              </a:rPr>
              <a:t>PDBe</a:t>
            </a:r>
            <a:endParaRPr sz="1000" i="1" dirty="0">
              <a:latin typeface="+mn-lt"/>
              <a:ea typeface="Roboto"/>
              <a:cs typeface="Roboto"/>
              <a:sym typeface="Roboto"/>
            </a:endParaRPr>
          </a:p>
        </p:txBody>
      </p:sp>
      <p:pic>
        <p:nvPicPr>
          <p:cNvPr id="374" name="Google Shape;374;p54"/>
          <p:cNvPicPr preferRelativeResize="0"/>
          <p:nvPr/>
        </p:nvPicPr>
        <p:blipFill rotWithShape="1">
          <a:blip r:embed="rId4">
            <a:alphaModFix/>
          </a:blip>
          <a:srcRect l="22076" t="8783" r="25783" b="78065"/>
          <a:stretch/>
        </p:blipFill>
        <p:spPr>
          <a:xfrm>
            <a:off x="4383988" y="2057975"/>
            <a:ext cx="1072724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4"/>
          <p:cNvPicPr preferRelativeResize="0"/>
          <p:nvPr/>
        </p:nvPicPr>
        <p:blipFill rotWithShape="1">
          <a:blip r:embed="rId4">
            <a:alphaModFix/>
          </a:blip>
          <a:srcRect l="25151" t="21935" r="29751" b="59044"/>
          <a:stretch/>
        </p:blipFill>
        <p:spPr>
          <a:xfrm>
            <a:off x="4599579" y="1049600"/>
            <a:ext cx="641542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4"/>
          <p:cNvPicPr preferRelativeResize="0"/>
          <p:nvPr/>
        </p:nvPicPr>
        <p:blipFill rotWithShape="1">
          <a:blip r:embed="rId4">
            <a:alphaModFix/>
          </a:blip>
          <a:srcRect l="23880" t="43490" r="31019" b="38469"/>
          <a:stretch/>
        </p:blipFill>
        <p:spPr>
          <a:xfrm>
            <a:off x="4599575" y="3497500"/>
            <a:ext cx="641550" cy="64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Gene Expression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83" name="Google Shape;383;p55"/>
          <p:cNvSpPr txBox="1"/>
          <p:nvPr/>
        </p:nvSpPr>
        <p:spPr>
          <a:xfrm>
            <a:off x="5130282" y="757850"/>
            <a:ext cx="4343037" cy="391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Example prediction tasks</a:t>
            </a:r>
            <a:endParaRPr sz="1600" b="1" dirty="0">
              <a:latin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Intergenic interactions or co-expression</a:t>
            </a:r>
            <a:endParaRPr sz="1600" dirty="0">
              <a:latin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Organization of transcription machinery</a:t>
            </a:r>
            <a:endParaRPr sz="1600" dirty="0">
              <a:latin typeface="+mn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Recommended models</a:t>
            </a:r>
            <a:endParaRPr sz="1600" b="1" dirty="0">
              <a:latin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Clustering</a:t>
            </a:r>
            <a:endParaRPr sz="1600" dirty="0">
              <a:latin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CNNs</a:t>
            </a:r>
            <a:endParaRPr sz="1600" dirty="0">
              <a:latin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Autoencoders</a:t>
            </a:r>
            <a:endParaRPr sz="1600" dirty="0">
              <a:latin typeface="+mn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Challenges</a:t>
            </a:r>
            <a:endParaRPr sz="1600" b="1" dirty="0">
              <a:latin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Unclear link between co-expression and function</a:t>
            </a:r>
            <a:endParaRPr sz="1600" dirty="0">
              <a:latin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High dimensionality</a:t>
            </a:r>
            <a:endParaRPr sz="1600" dirty="0">
              <a:latin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High noise</a:t>
            </a:r>
            <a:endParaRPr sz="1600"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+mn-lt"/>
            </a:endParaRPr>
          </a:p>
        </p:txBody>
      </p:sp>
      <p:sp>
        <p:nvSpPr>
          <p:cNvPr id="384" name="Google Shape;384;p5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85" name="Google Shape;38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50" y="771425"/>
            <a:ext cx="3538675" cy="35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5"/>
          <p:cNvSpPr txBox="1"/>
          <p:nvPr/>
        </p:nvSpPr>
        <p:spPr>
          <a:xfrm>
            <a:off x="968434" y="4202813"/>
            <a:ext cx="25752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+mn-lt"/>
                <a:ea typeface="Roboto"/>
                <a:cs typeface="Roboto"/>
                <a:sym typeface="Roboto"/>
              </a:rPr>
              <a:t>source: </a:t>
            </a:r>
            <a:r>
              <a:rPr lang="en" sz="1000" i="1" dirty="0" err="1">
                <a:latin typeface="+mn-lt"/>
                <a:ea typeface="Roboto"/>
                <a:cs typeface="Roboto"/>
                <a:sym typeface="Roboto"/>
              </a:rPr>
              <a:t>kurzweilai.net</a:t>
            </a:r>
            <a:endParaRPr sz="1000" i="1" dirty="0">
              <a:latin typeface="+mn-lt"/>
              <a:ea typeface="Roboto"/>
              <a:cs typeface="Roboto"/>
              <a:sym typeface="Roboto"/>
            </a:endParaRPr>
          </a:p>
        </p:txBody>
      </p:sp>
      <p:pic>
        <p:nvPicPr>
          <p:cNvPr id="387" name="Google Shape;387;p55"/>
          <p:cNvPicPr preferRelativeResize="0"/>
          <p:nvPr/>
        </p:nvPicPr>
        <p:blipFill rotWithShape="1">
          <a:blip r:embed="rId4">
            <a:alphaModFix/>
          </a:blip>
          <a:srcRect l="22076" t="8783" r="25783" b="78065"/>
          <a:stretch/>
        </p:blipFill>
        <p:spPr>
          <a:xfrm>
            <a:off x="4388972" y="2346207"/>
            <a:ext cx="1072724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5"/>
          <p:cNvPicPr preferRelativeResize="0"/>
          <p:nvPr/>
        </p:nvPicPr>
        <p:blipFill rotWithShape="1">
          <a:blip r:embed="rId4">
            <a:alphaModFix/>
          </a:blip>
          <a:srcRect l="25151" t="21935" r="29751" b="59044"/>
          <a:stretch/>
        </p:blipFill>
        <p:spPr>
          <a:xfrm>
            <a:off x="4576864" y="1215575"/>
            <a:ext cx="641542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5"/>
          <p:cNvPicPr preferRelativeResize="0"/>
          <p:nvPr/>
        </p:nvPicPr>
        <p:blipFill rotWithShape="1">
          <a:blip r:embed="rId4">
            <a:alphaModFix/>
          </a:blip>
          <a:srcRect l="23880" t="43490" r="31019" b="38469"/>
          <a:stretch/>
        </p:blipFill>
        <p:spPr>
          <a:xfrm>
            <a:off x="4604559" y="3548824"/>
            <a:ext cx="641550" cy="64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Mass Spectrometry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96" name="Google Shape;396;p56"/>
          <p:cNvSpPr txBox="1"/>
          <p:nvPr/>
        </p:nvSpPr>
        <p:spPr>
          <a:xfrm>
            <a:off x="5241121" y="801578"/>
            <a:ext cx="3637500" cy="386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Example prediction tasks</a:t>
            </a:r>
            <a:endParaRPr sz="1600" b="1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Detecting peaks in spectra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Metabolite annotation</a:t>
            </a:r>
            <a:endParaRPr sz="1600" dirty="0">
              <a:latin typeface="+mn-l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Recommended models</a:t>
            </a:r>
            <a:endParaRPr sz="1600" b="1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CNNs using spectral data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Traditional ML methods using derived features</a:t>
            </a:r>
            <a:endParaRPr sz="1600" dirty="0">
              <a:latin typeface="+mn-l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Challenges</a:t>
            </a:r>
            <a:endParaRPr sz="1600" b="1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Lack of standardized benchmarks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Normalization required between different datasets</a:t>
            </a:r>
            <a:endParaRPr sz="1600"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+mn-lt"/>
            </a:endParaRPr>
          </a:p>
        </p:txBody>
      </p:sp>
      <p:sp>
        <p:nvSpPr>
          <p:cNvPr id="397" name="Google Shape;397;p5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98" name="Google Shape;398;p56"/>
          <p:cNvSpPr txBox="1"/>
          <p:nvPr/>
        </p:nvSpPr>
        <p:spPr>
          <a:xfrm>
            <a:off x="875562" y="4063313"/>
            <a:ext cx="2477237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+mn-lt"/>
                <a:ea typeface="Roboto"/>
                <a:cs typeface="Roboto"/>
                <a:sym typeface="Roboto"/>
              </a:rPr>
              <a:t>source: Wikipedia</a:t>
            </a:r>
            <a:endParaRPr sz="1000" i="1" dirty="0">
              <a:latin typeface="+mn-lt"/>
              <a:ea typeface="Roboto"/>
              <a:cs typeface="Roboto"/>
              <a:sym typeface="Roboto"/>
            </a:endParaRPr>
          </a:p>
        </p:txBody>
      </p:sp>
      <p:pic>
        <p:nvPicPr>
          <p:cNvPr id="399" name="Google Shape;39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65" y="852037"/>
            <a:ext cx="3418350" cy="30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6"/>
          <p:cNvPicPr preferRelativeResize="0"/>
          <p:nvPr/>
        </p:nvPicPr>
        <p:blipFill rotWithShape="1">
          <a:blip r:embed="rId4">
            <a:alphaModFix/>
          </a:blip>
          <a:srcRect l="22076" t="8783" r="25783" b="78065"/>
          <a:stretch/>
        </p:blipFill>
        <p:spPr>
          <a:xfrm>
            <a:off x="4383988" y="2057975"/>
            <a:ext cx="1072724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6"/>
          <p:cNvPicPr preferRelativeResize="0"/>
          <p:nvPr/>
        </p:nvPicPr>
        <p:blipFill rotWithShape="1">
          <a:blip r:embed="rId4">
            <a:alphaModFix/>
          </a:blip>
          <a:srcRect l="25151" t="21935" r="29751" b="59044"/>
          <a:stretch/>
        </p:blipFill>
        <p:spPr>
          <a:xfrm>
            <a:off x="4599579" y="1049600"/>
            <a:ext cx="641542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6"/>
          <p:cNvPicPr preferRelativeResize="0"/>
          <p:nvPr/>
        </p:nvPicPr>
        <p:blipFill rotWithShape="1">
          <a:blip r:embed="rId4">
            <a:alphaModFix/>
          </a:blip>
          <a:srcRect l="23880" t="43490" r="31019" b="38469"/>
          <a:stretch/>
        </p:blipFill>
        <p:spPr>
          <a:xfrm>
            <a:off x="4599575" y="3066350"/>
            <a:ext cx="641550" cy="64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Images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09" name="Google Shape;409;p57"/>
          <p:cNvSpPr txBox="1"/>
          <p:nvPr/>
        </p:nvSpPr>
        <p:spPr>
          <a:xfrm>
            <a:off x="4917000" y="779125"/>
            <a:ext cx="4227000" cy="414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Example prediction tasks</a:t>
            </a:r>
            <a:endParaRPr sz="1600" b="1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Medical image recognition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Cryo-EM image reconstruction</a:t>
            </a:r>
            <a:endParaRPr sz="1600"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+mn-l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Recommended models</a:t>
            </a:r>
            <a:endParaRPr sz="1600" b="1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2D CNNs and residual networks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Autoencoders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Traditional ML methods</a:t>
            </a:r>
            <a:endParaRPr sz="1600" dirty="0">
              <a:latin typeface="+mn-l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Challenges</a:t>
            </a:r>
            <a:endParaRPr sz="1600" b="1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Systematic difference in data collection affect prediction</a:t>
            </a:r>
            <a:endParaRPr sz="1600" dirty="0">
              <a:latin typeface="+mn-l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Hard to obtain large datasets of consistent data</a:t>
            </a:r>
            <a:endParaRPr sz="1600"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+mn-lt"/>
            </a:endParaRPr>
          </a:p>
        </p:txBody>
      </p:sp>
      <p:sp>
        <p:nvSpPr>
          <p:cNvPr id="410" name="Google Shape;410;p5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11" name="Google Shape;411;p57"/>
          <p:cNvSpPr txBox="1"/>
          <p:nvPr/>
        </p:nvSpPr>
        <p:spPr>
          <a:xfrm>
            <a:off x="898762" y="3475900"/>
            <a:ext cx="2377837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+mn-lt"/>
                <a:ea typeface="Roboto"/>
                <a:cs typeface="Roboto"/>
                <a:sym typeface="Roboto"/>
              </a:rPr>
              <a:t>source: Ross, 2020</a:t>
            </a:r>
            <a:endParaRPr sz="1000" i="1" dirty="0">
              <a:latin typeface="+mn-lt"/>
              <a:ea typeface="Roboto"/>
              <a:cs typeface="Roboto"/>
              <a:sym typeface="Roboto"/>
            </a:endParaRPr>
          </a:p>
        </p:txBody>
      </p:sp>
      <p:pic>
        <p:nvPicPr>
          <p:cNvPr id="412" name="Google Shape;41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25" y="1364900"/>
            <a:ext cx="3980825" cy="2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7"/>
          <p:cNvPicPr preferRelativeResize="0"/>
          <p:nvPr/>
        </p:nvPicPr>
        <p:blipFill rotWithShape="1">
          <a:blip r:embed="rId4">
            <a:alphaModFix/>
          </a:blip>
          <a:srcRect l="22076" t="8783" r="25783" b="78065"/>
          <a:stretch/>
        </p:blipFill>
        <p:spPr>
          <a:xfrm>
            <a:off x="4356413" y="2318676"/>
            <a:ext cx="1072724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7"/>
          <p:cNvPicPr preferRelativeResize="0"/>
          <p:nvPr/>
        </p:nvPicPr>
        <p:blipFill rotWithShape="1">
          <a:blip r:embed="rId4">
            <a:alphaModFix/>
          </a:blip>
          <a:srcRect l="25151" t="21935" r="29751" b="59044"/>
          <a:stretch/>
        </p:blipFill>
        <p:spPr>
          <a:xfrm>
            <a:off x="4517550" y="1138368"/>
            <a:ext cx="641542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7"/>
          <p:cNvPicPr preferRelativeResize="0"/>
          <p:nvPr/>
        </p:nvPicPr>
        <p:blipFill rotWithShape="1">
          <a:blip r:embed="rId4">
            <a:alphaModFix/>
          </a:blip>
          <a:srcRect l="23880" t="43490" r="31019" b="38469"/>
          <a:stretch/>
        </p:blipFill>
        <p:spPr>
          <a:xfrm>
            <a:off x="4572000" y="3648017"/>
            <a:ext cx="641550" cy="64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8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Molecular Structure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22" name="Google Shape;422;p58"/>
          <p:cNvSpPr txBox="1"/>
          <p:nvPr/>
        </p:nvSpPr>
        <p:spPr>
          <a:xfrm>
            <a:off x="4367882" y="644062"/>
            <a:ext cx="4982412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Example prediction tasks</a:t>
            </a:r>
            <a:endParaRPr sz="1600" b="1" dirty="0">
              <a:latin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Antibiotic activity</a:t>
            </a:r>
            <a:endParaRPr sz="1600" dirty="0">
              <a:latin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Drug toxicity</a:t>
            </a:r>
            <a:endParaRPr sz="1600" dirty="0">
              <a:latin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Protein-ligand docking</a:t>
            </a:r>
            <a:endParaRPr sz="1600" dirty="0">
              <a:latin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Novel drug discovery</a:t>
            </a:r>
            <a:endParaRPr sz="1600" dirty="0">
              <a:latin typeface="+mn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Recommended models</a:t>
            </a:r>
            <a:endParaRPr sz="1600" b="1" dirty="0">
              <a:latin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CNNs using molecular graph</a:t>
            </a:r>
            <a:endParaRPr sz="1600" dirty="0">
              <a:latin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Traditional ML methods or multilayer </a:t>
            </a:r>
            <a:r>
              <a:rPr lang="en" sz="1600" dirty="0" err="1">
                <a:latin typeface="+mn-lt"/>
              </a:rPr>
              <a:t>perceptrons</a:t>
            </a:r>
            <a:r>
              <a:rPr lang="en" sz="1600" dirty="0">
                <a:latin typeface="+mn-lt"/>
              </a:rPr>
              <a:t> using molecular properties</a:t>
            </a:r>
            <a:endParaRPr sz="1600" dirty="0">
              <a:latin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RNNs using text-based representations of molecular structure such as SMILES</a:t>
            </a:r>
            <a:endParaRPr sz="1600" dirty="0">
              <a:latin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Autoencoders</a:t>
            </a:r>
            <a:endParaRPr sz="1600" dirty="0">
              <a:latin typeface="+mn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latin typeface="+mn-lt"/>
              </a:rPr>
              <a:t>Challenges</a:t>
            </a:r>
            <a:endParaRPr sz="1600" b="1" dirty="0">
              <a:latin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+mn-lt"/>
              </a:rPr>
              <a:t>Experimental data available for only a tiny fraction of possible small molecules</a:t>
            </a:r>
            <a:endParaRPr sz="1600" dirty="0">
              <a:latin typeface="+mn-lt"/>
            </a:endParaRPr>
          </a:p>
        </p:txBody>
      </p:sp>
      <p:sp>
        <p:nvSpPr>
          <p:cNvPr id="423" name="Google Shape;423;p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24" name="Google Shape;424;p58"/>
          <p:cNvSpPr txBox="1"/>
          <p:nvPr/>
        </p:nvSpPr>
        <p:spPr>
          <a:xfrm>
            <a:off x="1195177" y="4172959"/>
            <a:ext cx="19893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+mn-lt"/>
                <a:ea typeface="Roboto"/>
                <a:cs typeface="Roboto"/>
                <a:sym typeface="Roboto"/>
              </a:rPr>
              <a:t>source: </a:t>
            </a:r>
            <a:r>
              <a:rPr lang="en" sz="1000" i="1" dirty="0" err="1">
                <a:latin typeface="+mn-lt"/>
                <a:ea typeface="Roboto"/>
                <a:cs typeface="Roboto"/>
                <a:sym typeface="Roboto"/>
              </a:rPr>
              <a:t>Wkipedia</a:t>
            </a:r>
            <a:endParaRPr sz="1000" i="1" dirty="0">
              <a:latin typeface="+mn-lt"/>
              <a:ea typeface="Roboto"/>
              <a:cs typeface="Roboto"/>
              <a:sym typeface="Roboto"/>
            </a:endParaRPr>
          </a:p>
        </p:txBody>
      </p:sp>
      <p:pic>
        <p:nvPicPr>
          <p:cNvPr id="425" name="Google Shape;42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01" y="893425"/>
            <a:ext cx="2696450" cy="31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8"/>
          <p:cNvPicPr preferRelativeResize="0"/>
          <p:nvPr/>
        </p:nvPicPr>
        <p:blipFill rotWithShape="1">
          <a:blip r:embed="rId4">
            <a:alphaModFix/>
          </a:blip>
          <a:srcRect l="22076" t="8783" r="25783" b="78065"/>
          <a:stretch/>
        </p:blipFill>
        <p:spPr>
          <a:xfrm>
            <a:off x="3644817" y="2413571"/>
            <a:ext cx="1072724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8"/>
          <p:cNvPicPr preferRelativeResize="0"/>
          <p:nvPr/>
        </p:nvPicPr>
        <p:blipFill rotWithShape="1">
          <a:blip r:embed="rId4">
            <a:alphaModFix/>
          </a:blip>
          <a:srcRect l="25151" t="21935" r="29751" b="59044"/>
          <a:stretch/>
        </p:blipFill>
        <p:spPr>
          <a:xfrm>
            <a:off x="3837946" y="1098870"/>
            <a:ext cx="641542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8"/>
          <p:cNvPicPr preferRelativeResize="0"/>
          <p:nvPr/>
        </p:nvPicPr>
        <p:blipFill rotWithShape="1">
          <a:blip r:embed="rId4">
            <a:alphaModFix/>
          </a:blip>
          <a:srcRect l="23880" t="43490" r="31019" b="38469"/>
          <a:stretch/>
        </p:blipFill>
        <p:spPr>
          <a:xfrm>
            <a:off x="3930450" y="3833651"/>
            <a:ext cx="641550" cy="64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D Primary and Secondary">
      <a:dk1>
        <a:sysClr val="windowText" lastClr="000000"/>
      </a:dk1>
      <a:lt1>
        <a:sysClr val="window" lastClr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DA1DDEE-D062-174C-9BC5-A1B4EA858F2D}">
  <we:reference id="wa200006038" version="1.0.0.3" store="en-US" storeType="OMEX"/>
  <we:alternateReferences>
    <we:reference id="wa200006038" version="1.0.0.3" store="" storeType="OMEX"/>
  </we:alternateReferences>
  <we:properties>
    <we:property name="pptx_export_from_biorender" value="false"/>
  </we:properties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Metadata/LabelInfo.xml><?xml version="1.0" encoding="utf-8"?>
<clbl:labelList xmlns:clbl="http://schemas.microsoft.com/office/2020/mipLabelMetadata">
  <clbl:label id="{35879863-03e0-4f2c-9313-2d9b027a617f}" enabled="0" method="" siteId="{35879863-03e0-4f2c-9313-2d9b027a617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4890</TotalTime>
  <Words>562</Words>
  <Application>Microsoft Macintosh PowerPoint</Application>
  <PresentationFormat>On-screen Show (16:9)</PresentationFormat>
  <Paragraphs>143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Neue</vt:lpstr>
      <vt:lpstr>Office Theme</vt:lpstr>
      <vt:lpstr>AI/ML Applications</vt:lpstr>
      <vt:lpstr>PowerPoint Presentation</vt:lpstr>
      <vt:lpstr>Nucleotide Sequence</vt:lpstr>
      <vt:lpstr>Protein Sequence</vt:lpstr>
      <vt:lpstr>Protein 3D Structure</vt:lpstr>
      <vt:lpstr>Gene Expression</vt:lpstr>
      <vt:lpstr>Mass Spectrometry</vt:lpstr>
      <vt:lpstr>Images</vt:lpstr>
      <vt:lpstr>Molecular Structure</vt:lpstr>
      <vt:lpstr>Protein-protein Interaction Network</vt:lpstr>
      <vt:lpstr>References</vt:lpstr>
    </vt:vector>
  </TitlesOfParts>
  <Company>University of 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Gail Armstrong</dc:creator>
  <cp:lastModifiedBy>Cecilia Arighi</cp:lastModifiedBy>
  <cp:revision>82</cp:revision>
  <cp:lastPrinted>2024-11-13T19:52:58Z</cp:lastPrinted>
  <dcterms:created xsi:type="dcterms:W3CDTF">2014-12-16T17:00:44Z</dcterms:created>
  <dcterms:modified xsi:type="dcterms:W3CDTF">2025-01-15T18:28:19Z</dcterms:modified>
</cp:coreProperties>
</file>