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Lst>
  <p:notesMasterIdLst>
    <p:notesMasterId r:id="rId28"/>
  </p:notes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5" r:id="rId27"/>
  </p:sldIdLst>
  <p:sldSz cx="9144000" cy="5143500" type="screen16x9"/>
  <p:notesSz cx="6858000" cy="9144000"/>
  <p:embeddedFontLs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7"/>
  </p:normalViewPr>
  <p:slideViewPr>
    <p:cSldViewPr snapToGrid="0">
      <p:cViewPr varScale="1">
        <p:scale>
          <a:sx n="125" d="100"/>
          <a:sy n="125" d="100"/>
        </p:scale>
        <p:origin x="632"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youtu.be/Ilg3gGewQ5U"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26c8753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26c8753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6be71d7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6be71d7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26c87537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26c87537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26c87537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26c87537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26c87537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26c87537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26c87537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26c87537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6c87537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6c87537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6c875379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6c87537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26c875379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26c87537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26c87537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26c87537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c858bdd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c858bdd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26c87537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26c87537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26c875379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26c875379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126c87537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126c87537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26c875379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26c87537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32b368e5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32b368e5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e66af5a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1e66af5a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26c87537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26c87537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26c87537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26c87537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29e41594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29e41594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https://youtu.be/Ilg3gGewQ5U</a:t>
            </a:r>
            <a:endParaRPr/>
          </a:p>
          <a:p>
            <a:pPr marL="0" lvl="0" indent="0" algn="l" rtl="0">
              <a:spcBef>
                <a:spcPts val="0"/>
              </a:spcBef>
              <a:spcAft>
                <a:spcPts val="0"/>
              </a:spcAft>
              <a:buNone/>
            </a:pPr>
            <a:endParaRPr/>
          </a:p>
          <a:p>
            <a:pPr marL="457200" lvl="0" indent="-336550" algn="l" rtl="0">
              <a:lnSpc>
                <a:spcPct val="115000"/>
              </a:lnSpc>
              <a:spcBef>
                <a:spcPts val="0"/>
              </a:spcBef>
              <a:spcAft>
                <a:spcPts val="0"/>
              </a:spcAft>
              <a:buClr>
                <a:srgbClr val="434343"/>
              </a:buClr>
              <a:buSzPts val="1700"/>
              <a:buFont typeface="Roboto"/>
              <a:buChar char="●"/>
            </a:pPr>
            <a:r>
              <a:rPr lang="en" sz="1700" b="1">
                <a:solidFill>
                  <a:srgbClr val="434343"/>
                </a:solidFill>
                <a:latin typeface="Roboto"/>
                <a:ea typeface="Roboto"/>
                <a:cs typeface="Roboto"/>
                <a:sym typeface="Roboto"/>
              </a:rPr>
              <a:t>Propagation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marL="85725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input data sample vectors are propagated forward through the neural network to generate the output values from the output layer.</a:t>
            </a:r>
            <a:endParaRPr sz="1700">
              <a:solidFill>
                <a:srgbClr val="434343"/>
              </a:solidFill>
              <a:latin typeface="Roboto"/>
              <a:ea typeface="Roboto"/>
              <a:cs typeface="Roboto"/>
              <a:sym typeface="Roboto"/>
            </a:endParaRPr>
          </a:p>
          <a:p>
            <a:pPr marL="91440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Compare the generated output vector with the  actual/desired output vector for that input data vector to compute difference in error at the output units.</a:t>
            </a:r>
            <a:endParaRPr sz="1700">
              <a:solidFill>
                <a:srgbClr val="434343"/>
              </a:solidFill>
              <a:latin typeface="Roboto"/>
              <a:ea typeface="Roboto"/>
              <a:cs typeface="Roboto"/>
              <a:sym typeface="Roboto"/>
            </a:endParaRPr>
          </a:p>
          <a:p>
            <a:pPr marL="91440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Error values are back propagated to generate deltas at each node.</a:t>
            </a:r>
            <a:endParaRPr sz="1700">
              <a:solidFill>
                <a:srgbClr val="434343"/>
              </a:solidFill>
              <a:latin typeface="Roboto"/>
              <a:ea typeface="Roboto"/>
              <a:cs typeface="Roboto"/>
              <a:sym typeface="Roboto"/>
            </a:endParaRPr>
          </a:p>
          <a:p>
            <a:pPr marL="457200" lvl="0" indent="-336550" algn="l" rtl="0">
              <a:lnSpc>
                <a:spcPct val="115000"/>
              </a:lnSpc>
              <a:spcBef>
                <a:spcPts val="0"/>
              </a:spcBef>
              <a:spcAft>
                <a:spcPts val="0"/>
              </a:spcAft>
              <a:buClr>
                <a:srgbClr val="434343"/>
              </a:buClr>
              <a:buSzPts val="1700"/>
              <a:buFont typeface="Roboto"/>
              <a:buChar char="●"/>
            </a:pPr>
            <a:r>
              <a:rPr lang="en" sz="1700" b="1">
                <a:solidFill>
                  <a:srgbClr val="434343"/>
                </a:solidFill>
                <a:latin typeface="Roboto"/>
                <a:ea typeface="Roboto"/>
                <a:cs typeface="Roboto"/>
                <a:sym typeface="Roboto"/>
              </a:rPr>
              <a:t>Weight update</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marL="91440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Compute weight gradients by multiplying the output delta (error) and input activation.</a:t>
            </a:r>
            <a:endParaRPr sz="1700">
              <a:solidFill>
                <a:srgbClr val="434343"/>
              </a:solidFill>
              <a:latin typeface="Roboto"/>
              <a:ea typeface="Roboto"/>
              <a:cs typeface="Roboto"/>
              <a:sym typeface="Roboto"/>
            </a:endParaRPr>
          </a:p>
          <a:p>
            <a:pPr marL="91440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learning rate to determine percentage of the gradient to be subtracted from original weight and update the weight of the nodes.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26c87537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26c87537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26c87537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26c87537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marL="85725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marL="85725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marL="457200" lvl="0"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marL="97155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marL="97155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marL="457200" lvl="0"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marL="137160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26c87537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26c87537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26c8753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26c8753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4.gi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hyperlink" Target="https://www.youtube.com/playlist?list=PLZHQObOWTQDNU6R1_67000Dx_ZCJB-3pi" TargetMode="External"/><Relationship Id="rId4" Type="http://schemas.openxmlformats.org/officeDocument/2006/relationships/hyperlink" Target="https://deepchem.readthedocs.io/en/latest/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jpg"/><Relationship Id="rId5" Type="http://schemas.openxmlformats.org/officeDocument/2006/relationships/hyperlink" Target="http://www.youtube.com/watch?v=Ilg3gGewQ5U"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gi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0.gi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g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ctrTitle" idx="4294967295"/>
          </p:nvPr>
        </p:nvSpPr>
        <p:spPr>
          <a:xfrm>
            <a:off x="598100" y="1212277"/>
            <a:ext cx="8222100" cy="14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4A86E8"/>
                </a:solidFill>
              </a:rPr>
              <a:t>Introduction to Deep Learning</a:t>
            </a:r>
            <a:endParaRPr sz="4400" dirty="0">
              <a:solidFill>
                <a:srgbClr val="4A86E8"/>
              </a:solidFill>
            </a:endParaRPr>
          </a:p>
        </p:txBody>
      </p:sp>
      <p:sp>
        <p:nvSpPr>
          <p:cNvPr id="185" name="Google Shape;185;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9"/>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Encoder-Decoder Architecture</a:t>
            </a:r>
            <a:endParaRPr>
              <a:solidFill>
                <a:srgbClr val="4A86E8"/>
              </a:solidFill>
            </a:endParaRPr>
          </a:p>
        </p:txBody>
      </p:sp>
      <p:sp>
        <p:nvSpPr>
          <p:cNvPr id="299" name="Google Shape;299;p49"/>
          <p:cNvSpPr txBox="1">
            <a:spLocks noGrp="1"/>
          </p:cNvSpPr>
          <p:nvPr>
            <p:ph type="body" idx="4294967295"/>
          </p:nvPr>
        </p:nvSpPr>
        <p:spPr>
          <a:xfrm>
            <a:off x="311700" y="793650"/>
            <a:ext cx="8697600" cy="2279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marL="457200" lvl="0" indent="-336550" algn="l" rtl="0">
              <a:spcBef>
                <a:spcPts val="0"/>
              </a:spcBef>
              <a:spcAft>
                <a:spcPts val="0"/>
              </a:spcAft>
              <a:buSzPts val="1700"/>
              <a:buChar char="●"/>
            </a:pPr>
            <a:r>
              <a:rPr lang="en" sz="1700"/>
              <a:t>The second component is a decoder: it maps the encoded state of a fixed shape to a variable-length sequence.</a:t>
            </a:r>
            <a:endParaRPr sz="1700"/>
          </a:p>
          <a:p>
            <a:pPr marL="457200" lvl="0" indent="-336550" algn="l" rtl="0">
              <a:spcBef>
                <a:spcPts val="0"/>
              </a:spcBef>
              <a:spcAft>
                <a:spcPts val="0"/>
              </a:spcAft>
              <a:buSzPts val="1700"/>
              <a:buChar char="●"/>
            </a:pPr>
            <a:r>
              <a:rPr lang="en" sz="1700"/>
              <a:t>The objective is to learn data representation approximations, and encodings.</a:t>
            </a:r>
            <a:endParaRPr sz="1700"/>
          </a:p>
          <a:p>
            <a:pPr marL="457200" lvl="0" indent="-336550" algn="l" rtl="0">
              <a:spcBef>
                <a:spcPts val="0"/>
              </a:spcBef>
              <a:spcAft>
                <a:spcPts val="0"/>
              </a:spcAft>
              <a:buSzPts val="1700"/>
              <a:buChar char="●"/>
            </a:pPr>
            <a:r>
              <a:rPr lang="en" sz="1700"/>
              <a:t>It can be used for building generative models, performing dimensionality reduction, and detecting anomalies.</a:t>
            </a:r>
            <a:endParaRPr sz="1700"/>
          </a:p>
          <a:p>
            <a:pPr marL="457200" lvl="0" indent="0" algn="l" rtl="0">
              <a:spcBef>
                <a:spcPts val="1600"/>
              </a:spcBef>
              <a:spcAft>
                <a:spcPts val="1600"/>
              </a:spcAft>
              <a:buNone/>
            </a:pPr>
            <a:endParaRPr sz="1600"/>
          </a:p>
        </p:txBody>
      </p:sp>
      <p:sp>
        <p:nvSpPr>
          <p:cNvPr id="300" name="Google Shape;300;p49"/>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301" name="Google Shape;301;p49"/>
          <p:cNvSpPr txBox="1"/>
          <p:nvPr/>
        </p:nvSpPr>
        <p:spPr>
          <a:xfrm>
            <a:off x="3392502" y="3962925"/>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302" name="Google Shape;302;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02550" y="793650"/>
            <a:ext cx="3186350" cy="3738553"/>
          </a:xfrm>
          <a:prstGeom prst="rect">
            <a:avLst/>
          </a:prstGeom>
          <a:noFill/>
          <a:ln>
            <a:noFill/>
          </a:ln>
        </p:spPr>
      </p:pic>
      <p:pic>
        <p:nvPicPr>
          <p:cNvPr id="308" name="Google Shape;308;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09" name="Google Shape;309;p50"/>
          <p:cNvSpPr txBox="1">
            <a:spLocks noGrp="1"/>
          </p:cNvSpPr>
          <p:nvPr>
            <p:ph type="title"/>
          </p:nvPr>
        </p:nvSpPr>
        <p:spPr>
          <a:xfrm>
            <a:off x="311700" y="893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Transformer Architecture</a:t>
            </a:r>
            <a:endParaRPr>
              <a:solidFill>
                <a:srgbClr val="4A86E8"/>
              </a:solidFill>
            </a:endParaRPr>
          </a:p>
        </p:txBody>
      </p:sp>
      <p:sp>
        <p:nvSpPr>
          <p:cNvPr id="310" name="Google Shape;310;p50"/>
          <p:cNvSpPr txBox="1">
            <a:spLocks noGrp="1"/>
          </p:cNvSpPr>
          <p:nvPr>
            <p:ph type="body" idx="4294967295"/>
          </p:nvPr>
        </p:nvSpPr>
        <p:spPr>
          <a:xfrm>
            <a:off x="3905675" y="947525"/>
            <a:ext cx="5008500" cy="3584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An instance of the encoder-decoder architecture. </a:t>
            </a:r>
            <a:endParaRPr sz="1700"/>
          </a:p>
          <a:p>
            <a:pPr marL="457200" lvl="0" indent="-336550" algn="l" rtl="0">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 mechanism.</a:t>
            </a:r>
            <a:endParaRPr sz="1700"/>
          </a:p>
          <a:p>
            <a:pPr marL="457200" lvl="0" indent="-336550" algn="l" rtl="0">
              <a:spcBef>
                <a:spcPts val="0"/>
              </a:spcBef>
              <a:spcAft>
                <a:spcPts val="0"/>
              </a:spcAft>
              <a:buSzPts val="1700"/>
              <a:buChar char="●"/>
            </a:pPr>
            <a:r>
              <a:rPr lang="en" sz="1700"/>
              <a:t>Self Attention, also called intra Attention, is an attention mechanism relating different positions of a single sequence in order to compute a representation of the same sequence.</a:t>
            </a:r>
            <a:endParaRPr sz="1700"/>
          </a:p>
          <a:p>
            <a:pPr marL="457200" lvl="0" indent="0" algn="l" rtl="0">
              <a:spcBef>
                <a:spcPts val="1600"/>
              </a:spcBef>
              <a:spcAft>
                <a:spcPts val="1600"/>
              </a:spcAft>
              <a:buNone/>
            </a:pPr>
            <a:endParaRPr sz="1600"/>
          </a:p>
        </p:txBody>
      </p:sp>
      <p:sp>
        <p:nvSpPr>
          <p:cNvPr id="311" name="Google Shape;311;p50"/>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
        <p:nvSpPr>
          <p:cNvPr id="312" name="Google Shape;312;p50"/>
          <p:cNvSpPr txBox="1"/>
          <p:nvPr/>
        </p:nvSpPr>
        <p:spPr>
          <a:xfrm>
            <a:off x="502551" y="1197950"/>
            <a:ext cx="151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1"/>
          <p:cNvSpPr txBox="1">
            <a:spLocks noGrp="1"/>
          </p:cNvSpPr>
          <p:nvPr>
            <p:ph type="title"/>
          </p:nvPr>
        </p:nvSpPr>
        <p:spPr>
          <a:xfrm>
            <a:off x="311700" y="586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linear unit</a:t>
            </a:r>
            <a:endParaRPr>
              <a:solidFill>
                <a:srgbClr val="4A86E8"/>
              </a:solidFill>
            </a:endParaRPr>
          </a:p>
        </p:txBody>
      </p:sp>
      <p:sp>
        <p:nvSpPr>
          <p:cNvPr id="319" name="Google Shape;319;p51"/>
          <p:cNvSpPr txBox="1">
            <a:spLocks noGrp="1"/>
          </p:cNvSpPr>
          <p:nvPr>
            <p:ph type="body" idx="4294967295"/>
          </p:nvPr>
        </p:nvSpPr>
        <p:spPr>
          <a:xfrm>
            <a:off x="3072950" y="739925"/>
            <a:ext cx="5833800" cy="4070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input is x, its connection to the neuron has a </a:t>
            </a:r>
            <a:r>
              <a:rPr lang="en" sz="1600" b="1"/>
              <a:t>weight </a:t>
            </a:r>
            <a:r>
              <a:rPr lang="en" sz="1600"/>
              <a:t>w. b is a special kind of weight called </a:t>
            </a:r>
            <a:r>
              <a:rPr lang="en" sz="1600" b="1"/>
              <a:t>bias. </a:t>
            </a:r>
            <a:r>
              <a:rPr lang="en" sz="1600"/>
              <a:t>Y is the value the neuron ultimately outputs.</a:t>
            </a:r>
            <a:endParaRPr sz="1600"/>
          </a:p>
          <a:p>
            <a:pPr marL="457200" lvl="0" indent="-330200" algn="l" rtl="0">
              <a:spcBef>
                <a:spcPts val="1000"/>
              </a:spcBef>
              <a:spcAft>
                <a:spcPts val="0"/>
              </a:spcAft>
              <a:buSzPts val="1600"/>
              <a:buChar char="●"/>
            </a:pPr>
            <a:r>
              <a:rPr lang="en" sz="1600"/>
              <a:t>The neuron sums up all the values it receives through its connections.This neuron’s activation is y = wx + b.</a:t>
            </a:r>
            <a:endParaRPr sz="1600"/>
          </a:p>
          <a:p>
            <a:pPr marL="457200" lvl="0" indent="-330200" algn="l" rtl="0">
              <a:spcBef>
                <a:spcPts val="1000"/>
              </a:spcBef>
              <a:spcAft>
                <a:spcPts val="0"/>
              </a:spcAft>
              <a:buSzPts val="1600"/>
              <a:buChar char="●"/>
            </a:pPr>
            <a:r>
              <a:rPr lang="en" sz="1600"/>
              <a:t>If we have multiple input features, we can add more input connections to the neuron, multiply each input to its connection weight and sum up them. </a:t>
            </a:r>
            <a:endParaRPr sz="1600"/>
          </a:p>
          <a:p>
            <a:pPr marL="1371600" lvl="0" indent="0" algn="l" rtl="0">
              <a:spcBef>
                <a:spcPts val="1000"/>
              </a:spcBef>
              <a:spcAft>
                <a:spcPts val="0"/>
              </a:spcAft>
              <a:buNone/>
            </a:pPr>
            <a:r>
              <a:rPr lang="en" sz="1600"/>
              <a:t>y = w</a:t>
            </a:r>
            <a:r>
              <a:rPr lang="en" sz="1600" baseline="-25000"/>
              <a:t>0</a:t>
            </a:r>
            <a:r>
              <a:rPr lang="en" sz="1600"/>
              <a:t>x</a:t>
            </a:r>
            <a:r>
              <a:rPr lang="en" sz="1600" baseline="-25000"/>
              <a:t>0</a:t>
            </a:r>
            <a:r>
              <a:rPr lang="en" sz="1600"/>
              <a:t> + w</a:t>
            </a:r>
            <a:r>
              <a:rPr lang="en" sz="1600" baseline="-25000"/>
              <a:t>1</a:t>
            </a:r>
            <a:r>
              <a:rPr lang="en" sz="1600"/>
              <a:t>x</a:t>
            </a:r>
            <a:r>
              <a:rPr lang="en" sz="1600" baseline="-25000"/>
              <a:t>1</a:t>
            </a:r>
            <a:r>
              <a:rPr lang="en" sz="1600"/>
              <a:t> + w</a:t>
            </a:r>
            <a:r>
              <a:rPr lang="en" sz="1600" baseline="-25000"/>
              <a:t>2</a:t>
            </a:r>
            <a:r>
              <a:rPr lang="en" sz="1600"/>
              <a:t>x</a:t>
            </a:r>
            <a:r>
              <a:rPr lang="en" sz="1600" baseline="-25000"/>
              <a:t>2</a:t>
            </a:r>
            <a:r>
              <a:rPr lang="en" sz="1600"/>
              <a:t> + b</a:t>
            </a:r>
            <a:endParaRPr sz="1600"/>
          </a:p>
          <a:p>
            <a:pPr marL="457200" lvl="0" indent="-330200" algn="l" rtl="0">
              <a:spcBef>
                <a:spcPts val="1000"/>
              </a:spcBef>
              <a:spcAft>
                <a:spcPts val="0"/>
              </a:spcAft>
              <a:buSzPts val="1600"/>
              <a:buChar char="●"/>
            </a:pPr>
            <a:r>
              <a:rPr lang="en" sz="1600"/>
              <a:t>A linear unit with two inputs will fit a plane, a unit with multiple inputs will fit a hyperplane.</a:t>
            </a:r>
            <a:endParaRPr sz="1600"/>
          </a:p>
          <a:p>
            <a:pPr marL="457200" lvl="0" indent="0" algn="l" rtl="0">
              <a:spcBef>
                <a:spcPts val="1000"/>
              </a:spcBef>
              <a:spcAft>
                <a:spcPts val="1000"/>
              </a:spcAft>
              <a:buNone/>
            </a:pPr>
            <a:endParaRPr sz="1500"/>
          </a:p>
        </p:txBody>
      </p:sp>
      <p:sp>
        <p:nvSpPr>
          <p:cNvPr id="320" name="Google Shape;320;p51"/>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pic>
        <p:nvPicPr>
          <p:cNvPr id="321" name="Google Shape;321;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22" name="Google Shape;322;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23" name="Google Shape;323;p51"/>
          <p:cNvSpPr txBox="1"/>
          <p:nvPr/>
        </p:nvSpPr>
        <p:spPr>
          <a:xfrm>
            <a:off x="1053039" y="397220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2"/>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Layers</a:t>
            </a:r>
            <a:endParaRPr>
              <a:solidFill>
                <a:srgbClr val="4A86E8"/>
              </a:solidFill>
            </a:endParaRPr>
          </a:p>
        </p:txBody>
      </p:sp>
      <p:sp>
        <p:nvSpPr>
          <p:cNvPr id="330" name="Google Shape;330;p52"/>
          <p:cNvSpPr txBox="1">
            <a:spLocks noGrp="1"/>
          </p:cNvSpPr>
          <p:nvPr>
            <p:ph type="body" idx="4294967295"/>
          </p:nvPr>
        </p:nvSpPr>
        <p:spPr>
          <a:xfrm>
            <a:off x="3664550" y="793650"/>
            <a:ext cx="5167800" cy="362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Neural networks typically organize their neurons into layers. </a:t>
            </a:r>
            <a:endParaRPr/>
          </a:p>
          <a:p>
            <a:pPr marL="457200" lvl="0" indent="-342900" algn="l" rtl="0">
              <a:spcBef>
                <a:spcPts val="0"/>
              </a:spcBef>
              <a:spcAft>
                <a:spcPts val="0"/>
              </a:spcAft>
              <a:buSzPts val="1800"/>
              <a:buChar char="●"/>
            </a:pPr>
            <a:r>
              <a:rPr lang="en"/>
              <a:t>Linear units having a common set of inputs forms a dense layer.</a:t>
            </a:r>
            <a:endParaRPr/>
          </a:p>
          <a:p>
            <a:pPr marL="457200" lvl="0" indent="-342900" algn="l" rtl="0">
              <a:spcBef>
                <a:spcPts val="0"/>
              </a:spcBef>
              <a:spcAft>
                <a:spcPts val="0"/>
              </a:spcAft>
              <a:buSzPts val="1800"/>
              <a:buChar char="●"/>
            </a:pPr>
            <a:r>
              <a:rPr lang="en"/>
              <a:t>Each layer in a neural network performs some kind of relatively simple transformation.</a:t>
            </a:r>
            <a:endParaRPr/>
          </a:p>
          <a:p>
            <a:pPr marL="457200" lvl="0" indent="-342900" algn="l" rtl="0">
              <a:spcBef>
                <a:spcPts val="0"/>
              </a:spcBef>
              <a:spcAft>
                <a:spcPts val="0"/>
              </a:spcAft>
              <a:buSzPts val="1800"/>
              <a:buChar char="●"/>
            </a:pPr>
            <a:r>
              <a:rPr lang="en"/>
              <a:t>A neural network can transform its inputs in more and more complex ways (also a little bit closer to a solution) through a stack of layers.</a:t>
            </a:r>
            <a:endParaRPr sz="1700"/>
          </a:p>
        </p:txBody>
      </p:sp>
      <p:sp>
        <p:nvSpPr>
          <p:cNvPr id="331" name="Google Shape;331;p5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
        <p:nvSpPr>
          <p:cNvPr id="332" name="Google Shape;332;p52"/>
          <p:cNvSpPr txBox="1"/>
          <p:nvPr/>
        </p:nvSpPr>
        <p:spPr>
          <a:xfrm>
            <a:off x="966689" y="341805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33" name="Google Shape;333;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a:spLocks noGrp="1"/>
          </p:cNvSpPr>
          <p:nvPr>
            <p:ph type="title"/>
          </p:nvPr>
        </p:nvSpPr>
        <p:spPr>
          <a:xfrm>
            <a:off x="311700" y="1031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activation function</a:t>
            </a:r>
            <a:endParaRPr>
              <a:solidFill>
                <a:srgbClr val="4A86E8"/>
              </a:solidFill>
            </a:endParaRPr>
          </a:p>
        </p:txBody>
      </p:sp>
      <p:sp>
        <p:nvSpPr>
          <p:cNvPr id="340" name="Google Shape;340;p53"/>
          <p:cNvSpPr txBox="1">
            <a:spLocks noGrp="1"/>
          </p:cNvSpPr>
          <p:nvPr>
            <p:ph type="body" idx="4294967295"/>
          </p:nvPr>
        </p:nvSpPr>
        <p:spPr>
          <a:xfrm>
            <a:off x="1737975" y="793650"/>
            <a:ext cx="7094400" cy="783900"/>
          </a:xfrm>
          <a:prstGeom prst="rect">
            <a:avLst/>
          </a:prstGeom>
          <a:solidFill>
            <a:srgbClr val="FFF2CC"/>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700"/>
              <a:t>An activation function is simply some function we apply to each of a layer's outputs (its activations) to introduce some non-linearity. </a:t>
            </a:r>
            <a:endParaRPr sz="1600"/>
          </a:p>
        </p:txBody>
      </p:sp>
      <p:sp>
        <p:nvSpPr>
          <p:cNvPr id="341" name="Google Shape;341;p5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342" name="Google Shape;342;p53"/>
          <p:cNvSpPr txBox="1"/>
          <p:nvPr/>
        </p:nvSpPr>
        <p:spPr>
          <a:xfrm>
            <a:off x="7220764" y="4251000"/>
            <a:ext cx="2019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(source: Jadon, 2018)</a:t>
            </a:r>
            <a:endParaRPr sz="1200">
              <a:latin typeface="Roboto"/>
              <a:ea typeface="Roboto"/>
              <a:cs typeface="Roboto"/>
              <a:sym typeface="Roboto"/>
            </a:endParaRPr>
          </a:p>
        </p:txBody>
      </p:sp>
      <p:pic>
        <p:nvPicPr>
          <p:cNvPr id="343" name="Google Shape;343;p53"/>
          <p:cNvPicPr preferRelativeResize="0"/>
          <p:nvPr/>
        </p:nvPicPr>
        <p:blipFill>
          <a:blip r:embed="rId4">
            <a:alphaModFix/>
          </a:blip>
          <a:stretch>
            <a:fillRect/>
          </a:stretch>
        </p:blipFill>
        <p:spPr>
          <a:xfrm>
            <a:off x="760701" y="1577550"/>
            <a:ext cx="6116688" cy="3073649"/>
          </a:xfrm>
          <a:prstGeom prst="rect">
            <a:avLst/>
          </a:prstGeom>
          <a:noFill/>
          <a:ln>
            <a:noFill/>
          </a:ln>
        </p:spPr>
      </p:pic>
      <p:pic>
        <p:nvPicPr>
          <p:cNvPr id="344" name="Google Shape;344;p53"/>
          <p:cNvPicPr preferRelativeResize="0"/>
          <p:nvPr/>
        </p:nvPicPr>
        <p:blipFill>
          <a:blip r:embed="rId5">
            <a:alphaModFix/>
          </a:blip>
          <a:stretch>
            <a:fillRect/>
          </a:stretch>
        </p:blipFill>
        <p:spPr>
          <a:xfrm>
            <a:off x="548695" y="818425"/>
            <a:ext cx="1143500" cy="73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4"/>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Stacking dense layers together</a:t>
            </a:r>
            <a:endParaRPr>
              <a:solidFill>
                <a:srgbClr val="4A86E8"/>
              </a:solidFill>
            </a:endParaRPr>
          </a:p>
        </p:txBody>
      </p:sp>
      <p:sp>
        <p:nvSpPr>
          <p:cNvPr id="351" name="Google Shape;351;p54"/>
          <p:cNvSpPr txBox="1">
            <a:spLocks noGrp="1"/>
          </p:cNvSpPr>
          <p:nvPr>
            <p:ph type="body" idx="4294967295"/>
          </p:nvPr>
        </p:nvSpPr>
        <p:spPr>
          <a:xfrm>
            <a:off x="4371000" y="928300"/>
            <a:ext cx="4461300" cy="3511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With some non-linearity, we can stack layers to get complex data transformations.</a:t>
            </a:r>
            <a:endParaRPr sz="1700"/>
          </a:p>
          <a:p>
            <a:pPr marL="457200" lvl="0" indent="-336550" algn="l" rtl="0">
              <a:spcBef>
                <a:spcPts val="100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marL="457200" lvl="0" indent="-336550" algn="l" rtl="0">
              <a:spcBef>
                <a:spcPts val="1000"/>
              </a:spcBef>
              <a:spcAft>
                <a:spcPts val="1000"/>
              </a:spcAft>
              <a:buSzPts val="1700"/>
              <a:buChar char="●"/>
            </a:pPr>
            <a:r>
              <a:rPr lang="en" sz="1700"/>
              <a:t>Other tasks (like classification) might require an activation function on the output.</a:t>
            </a:r>
            <a:endParaRPr sz="1700"/>
          </a:p>
        </p:txBody>
      </p:sp>
      <p:sp>
        <p:nvSpPr>
          <p:cNvPr id="352" name="Google Shape;352;p54"/>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353" name="Google Shape;353;p54"/>
          <p:cNvSpPr txBox="1"/>
          <p:nvPr/>
        </p:nvSpPr>
        <p:spPr>
          <a:xfrm>
            <a:off x="1029839" y="403990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54" name="Google Shape;354;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5"/>
          <p:cNvSpPr txBox="1">
            <a:spLocks noGrp="1"/>
          </p:cNvSpPr>
          <p:nvPr>
            <p:ph type="title"/>
          </p:nvPr>
        </p:nvSpPr>
        <p:spPr>
          <a:xfrm>
            <a:off x="311700" y="1157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loss function</a:t>
            </a:r>
            <a:endParaRPr>
              <a:solidFill>
                <a:srgbClr val="4A86E8"/>
              </a:solidFill>
            </a:endParaRPr>
          </a:p>
        </p:txBody>
      </p:sp>
      <p:sp>
        <p:nvSpPr>
          <p:cNvPr id="361" name="Google Shape;361;p55"/>
          <p:cNvSpPr txBox="1">
            <a:spLocks noGrp="1"/>
          </p:cNvSpPr>
          <p:nvPr>
            <p:ph type="body" idx="4294967295"/>
          </p:nvPr>
        </p:nvSpPr>
        <p:spPr>
          <a:xfrm>
            <a:off x="184350" y="723500"/>
            <a:ext cx="8775300" cy="1778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Measures the disparity between the target's true value and the predicted value. A common loss function for regression problems is the mean absolute error (MAE). </a:t>
            </a:r>
            <a:endParaRPr sz="1600"/>
          </a:p>
          <a:p>
            <a:pPr marL="457200" lvl="0" indent="-330200" algn="l" rtl="0">
              <a:spcBef>
                <a:spcPts val="0"/>
              </a:spcBef>
              <a:spcAft>
                <a:spcPts val="0"/>
              </a:spcAft>
              <a:buSzPts val="1600"/>
              <a:buChar char="●"/>
            </a:pPr>
            <a:r>
              <a:rPr lang="en" sz="1600"/>
              <a:t>MAE measures an absolute difference between true target value and predicted value. The total MAE loss on a dataset is the mean of all these absolute differences.</a:t>
            </a:r>
            <a:endParaRPr sz="1600"/>
          </a:p>
          <a:p>
            <a:pPr marL="457200" lvl="0" indent="-330200" algn="l" rtl="0">
              <a:spcBef>
                <a:spcPts val="0"/>
              </a:spcBef>
              <a:spcAft>
                <a:spcPts val="0"/>
              </a:spcAft>
              <a:buSzPts val="1600"/>
              <a:buChar char="●"/>
            </a:pPr>
            <a:r>
              <a:rPr lang="en" sz="1600"/>
              <a:t>During training, the model will use the loss function as a guide for finding the correct values for its weights (lower loss is better).</a:t>
            </a:r>
            <a:endParaRPr sz="1600"/>
          </a:p>
        </p:txBody>
      </p:sp>
      <p:sp>
        <p:nvSpPr>
          <p:cNvPr id="362" name="Google Shape;362;p5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
        <p:nvSpPr>
          <p:cNvPr id="363" name="Google Shape;363;p55"/>
          <p:cNvSpPr txBox="1"/>
          <p:nvPr/>
        </p:nvSpPr>
        <p:spPr>
          <a:xfrm>
            <a:off x="6104614" y="3506375"/>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64" name="Google Shape;364;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6"/>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optimizer - Stochastic Gradient Descent</a:t>
            </a:r>
            <a:endParaRPr>
              <a:solidFill>
                <a:srgbClr val="4A86E8"/>
              </a:solidFill>
            </a:endParaRPr>
          </a:p>
        </p:txBody>
      </p:sp>
      <p:sp>
        <p:nvSpPr>
          <p:cNvPr id="371" name="Google Shape;371;p56"/>
          <p:cNvSpPr txBox="1">
            <a:spLocks noGrp="1"/>
          </p:cNvSpPr>
          <p:nvPr>
            <p:ph type="body" idx="4294967295"/>
          </p:nvPr>
        </p:nvSpPr>
        <p:spPr>
          <a:xfrm>
            <a:off x="164325" y="793650"/>
            <a:ext cx="8912400" cy="3756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The optimizer is an algorithm that adjusts the weights to minimize the loss.</a:t>
            </a:r>
            <a:endParaRPr sz="1700"/>
          </a:p>
          <a:p>
            <a:pPr marL="457200" lvl="0" indent="-336550" algn="l" rtl="0">
              <a:spcBef>
                <a:spcPts val="1000"/>
              </a:spcBef>
              <a:spcAft>
                <a:spcPts val="0"/>
              </a:spcAft>
              <a:buSzPts val="1700"/>
              <a:buChar char="●"/>
            </a:pPr>
            <a:r>
              <a:rPr lang="en" sz="1700"/>
              <a:t>Virtually all of the optimization algorithms used in deep learning belong to a family called </a:t>
            </a:r>
            <a:r>
              <a:rPr lang="en" sz="1700" b="1"/>
              <a:t>stochastic gradient descent (SGD).</a:t>
            </a:r>
            <a:r>
              <a:rPr lang="en" sz="1700"/>
              <a:t> They are </a:t>
            </a:r>
            <a:r>
              <a:rPr lang="en" sz="1700" b="1"/>
              <a:t>iterative</a:t>
            </a:r>
            <a:r>
              <a:rPr lang="en" sz="1700"/>
              <a:t> algorithms that train a network in steps:</a:t>
            </a:r>
            <a:endParaRPr sz="1700"/>
          </a:p>
          <a:p>
            <a:pPr marL="914400" lvl="1" indent="-336550" algn="l" rtl="0">
              <a:spcBef>
                <a:spcPts val="0"/>
              </a:spcBef>
              <a:spcAft>
                <a:spcPts val="0"/>
              </a:spcAft>
              <a:buSzPts val="1700"/>
              <a:buChar char="○"/>
            </a:pPr>
            <a:r>
              <a:rPr lang="en" sz="1700"/>
              <a:t>Sample some training data and run it through the network to make predictions.</a:t>
            </a:r>
            <a:endParaRPr sz="1700"/>
          </a:p>
          <a:p>
            <a:pPr marL="914400" lvl="1" indent="-336550" algn="l" rtl="0">
              <a:spcBef>
                <a:spcPts val="0"/>
              </a:spcBef>
              <a:spcAft>
                <a:spcPts val="0"/>
              </a:spcAft>
              <a:buSzPts val="1700"/>
              <a:buChar char="○"/>
            </a:pPr>
            <a:r>
              <a:rPr lang="en" sz="1700"/>
              <a:t>Measure the loss between the predictions and the true values.</a:t>
            </a:r>
            <a:endParaRPr sz="1700"/>
          </a:p>
          <a:p>
            <a:pPr marL="914400" lvl="1" indent="-336550" algn="l" rtl="0">
              <a:spcBef>
                <a:spcPts val="0"/>
              </a:spcBef>
              <a:spcAft>
                <a:spcPts val="0"/>
              </a:spcAft>
              <a:buSzPts val="1700"/>
              <a:buChar char="○"/>
            </a:pPr>
            <a:r>
              <a:rPr lang="en" sz="1700"/>
              <a:t>Finally, adjust the weights in a direction that makes the loss smaller.</a:t>
            </a:r>
            <a:endParaRPr sz="1700"/>
          </a:p>
          <a:p>
            <a:pPr marL="457200" lvl="0" indent="-336550" algn="l" rtl="0">
              <a:spcBef>
                <a:spcPts val="1000"/>
              </a:spcBef>
              <a:spcAft>
                <a:spcPts val="0"/>
              </a:spcAft>
              <a:buSzPts val="1700"/>
              <a:buChar char="●"/>
            </a:pPr>
            <a:r>
              <a:rPr lang="en" sz="1700"/>
              <a:t>For each iteration, the sample of training data is called a </a:t>
            </a:r>
            <a:r>
              <a:rPr lang="en" sz="1700" b="1"/>
              <a:t>mini-batch</a:t>
            </a:r>
            <a:r>
              <a:rPr lang="en" sz="1700"/>
              <a:t> (or often just "batch"), while a complete round of going through the training data is called an </a:t>
            </a:r>
            <a:r>
              <a:rPr lang="en" sz="1700" b="1"/>
              <a:t>epoch</a:t>
            </a:r>
            <a:r>
              <a:rPr lang="en" sz="1700"/>
              <a:t>. </a:t>
            </a:r>
            <a:endParaRPr sz="1700"/>
          </a:p>
          <a:p>
            <a:pPr marL="457200" lvl="0" indent="-336550" algn="l" rtl="0">
              <a:spcBef>
                <a:spcPts val="1000"/>
              </a:spcBef>
              <a:spcAft>
                <a:spcPts val="0"/>
              </a:spcAft>
              <a:buSzPts val="1700"/>
              <a:buChar char="●"/>
            </a:pPr>
            <a:r>
              <a:rPr lang="en" sz="1700"/>
              <a:t>The number of epochs you train for is how many times the network will see each training example.</a:t>
            </a:r>
            <a:endParaRPr sz="1700"/>
          </a:p>
        </p:txBody>
      </p:sp>
      <p:sp>
        <p:nvSpPr>
          <p:cNvPr id="372" name="Google Shape;372;p56"/>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7"/>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Learning Rate and Batch Size</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379" name="Google Shape;379;p57"/>
          <p:cNvSpPr txBox="1">
            <a:spLocks noGrp="1"/>
          </p:cNvSpPr>
          <p:nvPr>
            <p:ph type="body" idx="4294967295"/>
          </p:nvPr>
        </p:nvSpPr>
        <p:spPr>
          <a:xfrm>
            <a:off x="164325" y="793650"/>
            <a:ext cx="8775300" cy="3660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marL="457200" lvl="0" indent="-336550" algn="l" rtl="0">
              <a:spcBef>
                <a:spcPts val="1000"/>
              </a:spcBef>
              <a:spcAft>
                <a:spcPts val="0"/>
              </a:spcAft>
              <a:buSzPts val="1700"/>
              <a:buChar char="●"/>
            </a:pPr>
            <a:r>
              <a:rPr lang="en" sz="1700"/>
              <a:t>The size of these shifts is determined by the </a:t>
            </a:r>
            <a:r>
              <a:rPr lang="en" sz="1700" b="1"/>
              <a:t>learning rate.</a:t>
            </a:r>
            <a:r>
              <a:rPr lang="en" sz="1700"/>
              <a:t> A smaller learning rate means the network needs to see more mini-batches before its weights converge to their best values.</a:t>
            </a:r>
            <a:endParaRPr sz="1700"/>
          </a:p>
          <a:p>
            <a:pPr marL="457200" lvl="0" indent="-336550" algn="l" rtl="0">
              <a:spcBef>
                <a:spcPts val="100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marL="457200" lvl="0" indent="-336550" algn="l" rtl="0">
              <a:spcBef>
                <a:spcPts val="1000"/>
              </a:spcBef>
              <a:spcAft>
                <a:spcPts val="1000"/>
              </a:spcAft>
              <a:buSzPts val="1700"/>
              <a:buChar char="●"/>
            </a:pPr>
            <a:r>
              <a:rPr lang="en" sz="1700" b="1"/>
              <a:t>Adam</a:t>
            </a:r>
            <a:r>
              <a:rPr lang="en" sz="1700"/>
              <a:t> is an SGD algorithm that has an adaptive learning rate that makes it suitable for most problems without any hyperparameter tuning.</a:t>
            </a:r>
            <a:endParaRPr sz="1700"/>
          </a:p>
        </p:txBody>
      </p:sp>
      <p:sp>
        <p:nvSpPr>
          <p:cNvPr id="380" name="Google Shape;380;p57"/>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information in the training data</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387" name="Google Shape;387;p58"/>
          <p:cNvSpPr txBox="1">
            <a:spLocks noGrp="1"/>
          </p:cNvSpPr>
          <p:nvPr>
            <p:ph type="body" idx="4294967295"/>
          </p:nvPr>
        </p:nvSpPr>
        <p:spPr>
          <a:xfrm>
            <a:off x="164325" y="793650"/>
            <a:ext cx="8775300" cy="316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b="1"/>
              <a:t>Signal</a:t>
            </a:r>
            <a:r>
              <a:rPr lang="en" sz="1700"/>
              <a:t>:</a:t>
            </a:r>
            <a:endParaRPr sz="1700"/>
          </a:p>
          <a:p>
            <a:pPr marL="914400" lvl="1" indent="-336550" algn="l" rtl="0">
              <a:spcBef>
                <a:spcPts val="0"/>
              </a:spcBef>
              <a:spcAft>
                <a:spcPts val="0"/>
              </a:spcAft>
              <a:buSzPts val="1700"/>
              <a:buChar char="○"/>
            </a:pPr>
            <a:r>
              <a:rPr lang="en" sz="1700"/>
              <a:t>The signal is the part that generalizes, the part that can help our model make predictions from new data. </a:t>
            </a:r>
            <a:endParaRPr sz="1700"/>
          </a:p>
          <a:p>
            <a:pPr marL="1371600" lvl="0" indent="0" algn="l" rtl="0">
              <a:spcBef>
                <a:spcPts val="1600"/>
              </a:spcBef>
              <a:spcAft>
                <a:spcPts val="0"/>
              </a:spcAft>
              <a:buNone/>
            </a:pPr>
            <a:endParaRPr sz="1700"/>
          </a:p>
          <a:p>
            <a:pPr marL="457200" lvl="0" indent="-336550" algn="l" rtl="0">
              <a:spcBef>
                <a:spcPts val="1600"/>
              </a:spcBef>
              <a:spcAft>
                <a:spcPts val="0"/>
              </a:spcAft>
              <a:buSzPts val="1700"/>
              <a:buChar char="●"/>
            </a:pPr>
            <a:r>
              <a:rPr lang="en" sz="1700" b="1"/>
              <a:t>Noise</a:t>
            </a:r>
            <a:r>
              <a:rPr lang="en" sz="1700"/>
              <a:t>:</a:t>
            </a:r>
            <a:endParaRPr sz="1700"/>
          </a:p>
          <a:p>
            <a:pPr marL="971550" lvl="1" indent="-336550" algn="l" rtl="0">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marL="457200" lvl="0" indent="0" algn="l" rtl="0">
              <a:spcBef>
                <a:spcPts val="1600"/>
              </a:spcBef>
              <a:spcAft>
                <a:spcPts val="1600"/>
              </a:spcAft>
              <a:buNone/>
            </a:pPr>
            <a:endParaRPr sz="1700"/>
          </a:p>
        </p:txBody>
      </p:sp>
      <p:sp>
        <p:nvSpPr>
          <p:cNvPr id="388" name="Google Shape;388;p58"/>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a:spLocks noGrp="1"/>
          </p:cNvSpPr>
          <p:nvPr>
            <p:ph type="title"/>
          </p:nvPr>
        </p:nvSpPr>
        <p:spPr>
          <a:xfrm>
            <a:off x="311700" y="2859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a:spLocks noGrp="1"/>
          </p:cNvSpPr>
          <p:nvPr>
            <p:ph type="body" idx="4294967295"/>
          </p:nvPr>
        </p:nvSpPr>
        <p:spPr>
          <a:xfrm>
            <a:off x="407650" y="1092150"/>
            <a:ext cx="8424600" cy="2049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Sub-field of Machine Learning, often termed as a rebranded fancy name for neural networks.</a:t>
            </a:r>
            <a:endParaRPr sz="1600"/>
          </a:p>
          <a:p>
            <a:pPr marL="457200" lvl="0" indent="-330200" algn="l" rtl="0">
              <a:spcBef>
                <a:spcPts val="1000"/>
              </a:spcBef>
              <a:spcAft>
                <a:spcPts val="0"/>
              </a:spcAft>
              <a:buSzPts val="1600"/>
              <a:buChar char="●"/>
            </a:pPr>
            <a:r>
              <a:rPr lang="en" sz="1600"/>
              <a:t>Builds machine intelligence by representing data as a layered hierarchy of concepts, where each layer of concepts is built from other simpler layers.</a:t>
            </a:r>
            <a:endParaRPr sz="1600"/>
          </a:p>
          <a:p>
            <a:pPr marL="457200" lvl="0" indent="0" algn="l" rtl="0">
              <a:spcBef>
                <a:spcPts val="1000"/>
              </a:spcBef>
              <a:spcAft>
                <a:spcPts val="0"/>
              </a:spcAft>
              <a:buNone/>
            </a:pPr>
            <a:endParaRPr sz="1600"/>
          </a:p>
          <a:p>
            <a:pPr marL="457200" lvl="0" indent="0" algn="l" rtl="0">
              <a:spcBef>
                <a:spcPts val="1000"/>
              </a:spcBef>
              <a:spcAft>
                <a:spcPts val="1000"/>
              </a:spcAft>
              <a:buNone/>
            </a:pPr>
            <a:endParaRPr sz="1600"/>
          </a:p>
        </p:txBody>
      </p:sp>
      <p:sp>
        <p:nvSpPr>
          <p:cNvPr id="213" name="Google Shape;213;p41"/>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214" name="Google Shape;214;p41"/>
          <p:cNvPicPr preferRelativeResize="0"/>
          <p:nvPr/>
        </p:nvPicPr>
        <p:blipFill rotWithShape="1">
          <a:blip r:embed="rId4">
            <a:alphaModFix/>
          </a:blip>
          <a:srcRect l="6164" t="3825" r="2909" b="5954"/>
          <a:stretch/>
        </p:blipFill>
        <p:spPr>
          <a:xfrm>
            <a:off x="5082150" y="2424075"/>
            <a:ext cx="3750150" cy="2144649"/>
          </a:xfrm>
          <a:prstGeom prst="rect">
            <a:avLst/>
          </a:prstGeom>
          <a:noFill/>
          <a:ln>
            <a:noFill/>
          </a:ln>
        </p:spPr>
      </p:pic>
      <p:sp>
        <p:nvSpPr>
          <p:cNvPr id="215" name="Google Shape;215;p41"/>
          <p:cNvSpPr txBox="1"/>
          <p:nvPr/>
        </p:nvSpPr>
        <p:spPr>
          <a:xfrm>
            <a:off x="407650" y="2467350"/>
            <a:ext cx="42474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DL tries to understand the representation in the data itself by learning mapping from inputs to outputs instead of relying on expert knowledge to do feature extraction and engineering.</a:t>
            </a:r>
            <a:endParaRPr sz="1600"/>
          </a:p>
        </p:txBody>
      </p:sp>
      <p:sp>
        <p:nvSpPr>
          <p:cNvPr id="216" name="Google Shape;216;p41"/>
          <p:cNvSpPr txBox="1"/>
          <p:nvPr/>
        </p:nvSpPr>
        <p:spPr>
          <a:xfrm>
            <a:off x="7360025" y="4487700"/>
            <a:ext cx="18993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Roboto"/>
                <a:ea typeface="Roboto"/>
                <a:cs typeface="Roboto"/>
                <a:sym typeface="Roboto"/>
              </a:rPr>
              <a:t>Created in LucidChart by C. Arighi</a:t>
            </a:r>
            <a:endParaRPr sz="700" i="1">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a:spLocks noGrp="1"/>
          </p:cNvSpPr>
          <p:nvPr>
            <p:ph type="title"/>
          </p:nvPr>
        </p:nvSpPr>
        <p:spPr>
          <a:xfrm>
            <a:off x="311700" y="1169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learning curves</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395" name="Google Shape;395;p59"/>
          <p:cNvSpPr txBox="1">
            <a:spLocks noGrp="1"/>
          </p:cNvSpPr>
          <p:nvPr>
            <p:ph type="body" idx="4294967295"/>
          </p:nvPr>
        </p:nvSpPr>
        <p:spPr>
          <a:xfrm>
            <a:off x="164325" y="793650"/>
            <a:ext cx="8775300" cy="1638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marL="457200" lvl="0" indent="-330200" algn="l" rtl="0">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96" name="Google Shape;396;p59"/>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pic>
        <p:nvPicPr>
          <p:cNvPr id="397" name="Google Shape;397;p59"/>
          <p:cNvPicPr preferRelativeResize="0"/>
          <p:nvPr/>
        </p:nvPicPr>
        <p:blipFill>
          <a:blip r:embed="rId4">
            <a:alphaModFix/>
          </a:blip>
          <a:stretch>
            <a:fillRect/>
          </a:stretch>
        </p:blipFill>
        <p:spPr>
          <a:xfrm>
            <a:off x="613222" y="2197236"/>
            <a:ext cx="3272003" cy="2453975"/>
          </a:xfrm>
          <a:prstGeom prst="rect">
            <a:avLst/>
          </a:prstGeom>
          <a:noFill/>
          <a:ln>
            <a:noFill/>
          </a:ln>
        </p:spPr>
      </p:pic>
      <p:sp>
        <p:nvSpPr>
          <p:cNvPr id="398" name="Google Shape;398;p59"/>
          <p:cNvSpPr txBox="1">
            <a:spLocks noGrp="1"/>
          </p:cNvSpPr>
          <p:nvPr>
            <p:ph type="body" idx="4294967295"/>
          </p:nvPr>
        </p:nvSpPr>
        <p:spPr>
          <a:xfrm>
            <a:off x="4141075" y="2197225"/>
            <a:ext cx="4885200" cy="2454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marL="457200" lvl="0" indent="-330200" algn="l" rtl="0">
              <a:spcBef>
                <a:spcPts val="0"/>
              </a:spcBef>
              <a:spcAft>
                <a:spcPts val="0"/>
              </a:spcAft>
              <a:buSzPts val="1600"/>
              <a:buChar char="●"/>
            </a:pPr>
            <a:r>
              <a:rPr lang="en" sz="1600"/>
              <a:t>When a model learns signal both curves go down, but when it learns noise a gap is created in the curves. The size of the gap tells you how much noise the model has learned.</a:t>
            </a:r>
            <a:endParaRPr sz="1600"/>
          </a:p>
        </p:txBody>
      </p:sp>
      <p:sp>
        <p:nvSpPr>
          <p:cNvPr id="399" name="Google Shape;399;p59"/>
          <p:cNvSpPr txBox="1"/>
          <p:nvPr/>
        </p:nvSpPr>
        <p:spPr>
          <a:xfrm>
            <a:off x="2552089" y="4251000"/>
            <a:ext cx="2019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(source: kaggle.com)</a:t>
            </a:r>
            <a:endParaRPr sz="12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60"/>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Early stopping</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406" name="Google Shape;406;p60"/>
          <p:cNvSpPr txBox="1">
            <a:spLocks noGrp="1"/>
          </p:cNvSpPr>
          <p:nvPr>
            <p:ph type="body" idx="4294967295"/>
          </p:nvPr>
        </p:nvSpPr>
        <p:spPr>
          <a:xfrm>
            <a:off x="3565950" y="793650"/>
            <a:ext cx="5373600" cy="3701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It is when we stop the training whenever it seems the validation loss isn't decreasing anymore. </a:t>
            </a:r>
            <a:endParaRPr sz="1600"/>
          </a:p>
          <a:p>
            <a:pPr marL="457200" lvl="0" indent="-330200" algn="l" rtl="0">
              <a:spcBef>
                <a:spcPts val="100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marL="457200" lvl="0" indent="-330200" algn="l" rtl="0">
              <a:spcBef>
                <a:spcPts val="100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407" name="Google Shape;407;p60"/>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sp>
        <p:nvSpPr>
          <p:cNvPr id="408" name="Google Shape;408;p60"/>
          <p:cNvSpPr txBox="1"/>
          <p:nvPr/>
        </p:nvSpPr>
        <p:spPr>
          <a:xfrm>
            <a:off x="1035827" y="397415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409" name="Google Shape;409;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61"/>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Dropout Layer</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416" name="Google Shape;416;p61"/>
          <p:cNvSpPr txBox="1">
            <a:spLocks noGrp="1"/>
          </p:cNvSpPr>
          <p:nvPr>
            <p:ph type="body" idx="4294967295"/>
          </p:nvPr>
        </p:nvSpPr>
        <p:spPr>
          <a:xfrm>
            <a:off x="4010400" y="793650"/>
            <a:ext cx="5133600" cy="4062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Overfitting is often caused by the network learning spurious patterns in the training data.</a:t>
            </a:r>
            <a:endParaRPr sz="1500"/>
          </a:p>
          <a:p>
            <a:pPr marL="457200" lvl="0" indent="-323850" algn="l" rtl="0">
              <a:spcBef>
                <a:spcPts val="0"/>
              </a:spcBef>
              <a:spcAft>
                <a:spcPts val="0"/>
              </a:spcAft>
              <a:buSzPts val="1500"/>
              <a:buChar char="●"/>
            </a:pPr>
            <a:r>
              <a:rPr lang="en" sz="1500"/>
              <a:t>To break up these conspiracies, we can randomly drop out some fraction of a layer's input units every step of training, making it much harder for the network to learn those spurious patterns. </a:t>
            </a:r>
            <a:endParaRPr sz="1500"/>
          </a:p>
          <a:p>
            <a:pPr marL="457200" lvl="0" indent="-323850" algn="l" rtl="0">
              <a:spcBef>
                <a:spcPts val="0"/>
              </a:spcBef>
              <a:spcAft>
                <a:spcPts val="0"/>
              </a:spcAft>
              <a:buSzPts val="1500"/>
              <a:buChar char="●"/>
            </a:pPr>
            <a:r>
              <a:rPr lang="en" sz="1500"/>
              <a:t>It forces the neural network to search for broad, general patterns, whose weight patterns tend to be more robust.</a:t>
            </a:r>
            <a:endParaRPr sz="1500"/>
          </a:p>
          <a:p>
            <a:pPr marL="457200" lvl="0" indent="-323850" algn="l" rtl="0">
              <a:spcBef>
                <a:spcPts val="0"/>
              </a:spcBef>
              <a:spcAft>
                <a:spcPts val="0"/>
              </a:spcAft>
              <a:buSzPts val="1500"/>
              <a:buChar char="●"/>
            </a:pPr>
            <a:r>
              <a:rPr lang="en" sz="1500"/>
              <a:t>The predictions will no longer be made by one big network, but instead by a committee of smaller networks, making decision by the committee as a whole better than any individual.</a:t>
            </a:r>
            <a:endParaRPr sz="1500"/>
          </a:p>
        </p:txBody>
      </p:sp>
      <p:sp>
        <p:nvSpPr>
          <p:cNvPr id="417" name="Google Shape;417;p61"/>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pic>
        <p:nvPicPr>
          <p:cNvPr id="418" name="Google Shape;418;p61"/>
          <p:cNvPicPr preferRelativeResize="0"/>
          <p:nvPr/>
        </p:nvPicPr>
        <p:blipFill>
          <a:blip r:embed="rId4">
            <a:alphaModFix/>
          </a:blip>
          <a:stretch>
            <a:fillRect/>
          </a:stretch>
        </p:blipFill>
        <p:spPr>
          <a:xfrm>
            <a:off x="152400" y="946050"/>
            <a:ext cx="3915001" cy="2600038"/>
          </a:xfrm>
          <a:prstGeom prst="rect">
            <a:avLst/>
          </a:prstGeom>
          <a:noFill/>
          <a:ln>
            <a:noFill/>
          </a:ln>
        </p:spPr>
      </p:pic>
      <p:sp>
        <p:nvSpPr>
          <p:cNvPr id="419" name="Google Shape;419;p61"/>
          <p:cNvSpPr txBox="1"/>
          <p:nvPr/>
        </p:nvSpPr>
        <p:spPr>
          <a:xfrm>
            <a:off x="1002952" y="3596175"/>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5" name="Google Shape;425;p62"/>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Batch Normalization Layer</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426" name="Google Shape;426;p62"/>
          <p:cNvSpPr txBox="1">
            <a:spLocks noGrp="1"/>
          </p:cNvSpPr>
          <p:nvPr>
            <p:ph type="body" idx="4294967295"/>
          </p:nvPr>
        </p:nvSpPr>
        <p:spPr>
          <a:xfrm>
            <a:off x="548700" y="1120800"/>
            <a:ext cx="7789200" cy="316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It is generally a good idea to put all of your data on a common scale.</a:t>
            </a:r>
            <a:endParaRPr sz="1700"/>
          </a:p>
          <a:p>
            <a:pPr marL="457200" lvl="0" indent="-336550" algn="l" rtl="0">
              <a:spcBef>
                <a:spcPts val="100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marL="457200" lvl="0" indent="-336550" algn="l" rtl="0">
              <a:spcBef>
                <a:spcPts val="1000"/>
              </a:spcBef>
              <a:spcAft>
                <a:spcPts val="0"/>
              </a:spcAft>
              <a:buSzPts val="1700"/>
              <a:buChar char="●"/>
            </a:pPr>
            <a:r>
              <a:rPr lang="en" sz="1700"/>
              <a:t>Batchnorm, in effect, performs a kind of coordinated rescaling of its inputs.</a:t>
            </a:r>
            <a:endParaRPr sz="1700"/>
          </a:p>
          <a:p>
            <a:pPr marL="457200" lvl="0" indent="0" algn="l" rtl="0">
              <a:spcBef>
                <a:spcPts val="1000"/>
              </a:spcBef>
              <a:spcAft>
                <a:spcPts val="1600"/>
              </a:spcAft>
              <a:buNone/>
            </a:pPr>
            <a:endParaRPr sz="1700"/>
          </a:p>
        </p:txBody>
      </p:sp>
      <p:sp>
        <p:nvSpPr>
          <p:cNvPr id="427" name="Google Shape;427;p6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433" name="Google Shape;433;p63"/>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34" name="Google Shape;434;p63"/>
          <p:cNvPicPr preferRelativeResize="0"/>
          <p:nvPr/>
        </p:nvPicPr>
        <p:blipFill>
          <a:blip r:embed="rId4">
            <a:alphaModFix/>
          </a:blip>
          <a:stretch>
            <a:fillRect/>
          </a:stretch>
        </p:blipFill>
        <p:spPr>
          <a:xfrm>
            <a:off x="898050" y="405725"/>
            <a:ext cx="7452576" cy="4192074"/>
          </a:xfrm>
          <a:prstGeom prst="rect">
            <a:avLst/>
          </a:prstGeom>
          <a:noFill/>
          <a:ln>
            <a:noFill/>
          </a:ln>
        </p:spPr>
      </p:pic>
      <p:sp>
        <p:nvSpPr>
          <p:cNvPr id="435" name="Google Shape;435;p63"/>
          <p:cNvSpPr txBox="1"/>
          <p:nvPr/>
        </p:nvSpPr>
        <p:spPr>
          <a:xfrm>
            <a:off x="7110725" y="4433400"/>
            <a:ext cx="25371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a:latin typeface="Roboto"/>
                <a:ea typeface="Roboto"/>
                <a:cs typeface="Roboto"/>
                <a:sym typeface="Roboto"/>
              </a:rPr>
              <a:t>Created in Canva by C. Arighi</a:t>
            </a:r>
            <a:endParaRPr sz="600" i="1">
              <a:latin typeface="Roboto"/>
              <a:ea typeface="Roboto"/>
              <a:cs typeface="Roboto"/>
              <a:sym typeface="Roboto"/>
            </a:endParaRPr>
          </a:p>
        </p:txBody>
      </p:sp>
      <p:sp>
        <p:nvSpPr>
          <p:cNvPr id="436" name="Google Shape;436;p63"/>
          <p:cNvSpPr txBox="1">
            <a:spLocks noGrp="1"/>
          </p:cNvSpPr>
          <p:nvPr>
            <p:ph type="title"/>
          </p:nvPr>
        </p:nvSpPr>
        <p:spPr>
          <a:xfrm>
            <a:off x="311700" y="648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Deep Learning Mind Map</a:t>
            </a:r>
            <a:endParaRPr>
              <a:solidFill>
                <a:srgbClr val="4A86E8"/>
              </a:solidFill>
            </a:endParaRPr>
          </a:p>
          <a:p>
            <a:pPr marL="0" lvl="0" indent="0" algn="l" rtl="0">
              <a:spcBef>
                <a:spcPts val="0"/>
              </a:spcBef>
              <a:spcAft>
                <a:spcPts val="0"/>
              </a:spcAft>
              <a:buNone/>
            </a:pPr>
            <a:endParaRPr>
              <a:solidFill>
                <a:srgbClr val="4A86E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1" name="Google Shape;441;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64"/>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DeepChem</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443" name="Google Shape;443;p64"/>
          <p:cNvSpPr txBox="1">
            <a:spLocks noGrp="1"/>
          </p:cNvSpPr>
          <p:nvPr>
            <p:ph type="body" idx="4294967295"/>
          </p:nvPr>
        </p:nvSpPr>
        <p:spPr>
          <a:xfrm>
            <a:off x="786000" y="793650"/>
            <a:ext cx="7832400" cy="3522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marL="457200" lvl="0" indent="-330200" algn="l" rtl="0">
              <a:spcBef>
                <a:spcPts val="100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marL="457200" lvl="0" indent="-330200" algn="l" rtl="0">
              <a:spcBef>
                <a:spcPts val="1000"/>
              </a:spcBef>
              <a:spcAft>
                <a:spcPts val="0"/>
              </a:spcAft>
              <a:buSzPts val="1600"/>
              <a:buChar char="●"/>
            </a:pPr>
            <a:r>
              <a:rPr lang="en" sz="1600"/>
              <a:t>DeepChem is a machine learning library, so it gives you the tools to solve your applications. For example:</a:t>
            </a:r>
            <a:endParaRPr sz="1600"/>
          </a:p>
          <a:p>
            <a:pPr marL="1371600" lvl="1" indent="-330200" algn="l" rtl="0">
              <a:spcBef>
                <a:spcPts val="0"/>
              </a:spcBef>
              <a:spcAft>
                <a:spcPts val="0"/>
              </a:spcAft>
              <a:buSzPts val="1600"/>
              <a:buChar char="○"/>
            </a:pPr>
            <a:r>
              <a:rPr lang="en" sz="1600"/>
              <a:t>Predict the solubility of small drug-like molecules</a:t>
            </a:r>
            <a:endParaRPr sz="1600"/>
          </a:p>
          <a:p>
            <a:pPr marL="1371600" lvl="1" indent="-330200" algn="l" rtl="0">
              <a:spcBef>
                <a:spcPts val="0"/>
              </a:spcBef>
              <a:spcAft>
                <a:spcPts val="0"/>
              </a:spcAft>
              <a:buSzPts val="1600"/>
              <a:buChar char="○"/>
            </a:pPr>
            <a:r>
              <a:rPr lang="en" sz="1600"/>
              <a:t>Predict binding affinity for small molecule to protein targets</a:t>
            </a:r>
            <a:endParaRPr sz="1600"/>
          </a:p>
          <a:p>
            <a:pPr marL="1371600" lvl="1" indent="-330200" algn="l" rtl="0">
              <a:spcBef>
                <a:spcPts val="0"/>
              </a:spcBef>
              <a:spcAft>
                <a:spcPts val="0"/>
              </a:spcAft>
              <a:buSzPts val="1600"/>
              <a:buChar char="○"/>
            </a:pPr>
            <a:r>
              <a:rPr lang="en" sz="1600"/>
              <a:t>Predict physical properties of simple materials</a:t>
            </a:r>
            <a:endParaRPr sz="1600"/>
          </a:p>
          <a:p>
            <a:pPr marL="1371600" lvl="1" indent="-330200" algn="l" rtl="0">
              <a:spcBef>
                <a:spcPts val="0"/>
              </a:spcBef>
              <a:spcAft>
                <a:spcPts val="0"/>
              </a:spcAft>
              <a:buSzPts val="1600"/>
              <a:buChar char="○"/>
            </a:pPr>
            <a:r>
              <a:rPr lang="en" sz="1600"/>
              <a:t>Analyze protein structures and extract useful descriptors</a:t>
            </a:r>
            <a:endParaRPr sz="1600"/>
          </a:p>
          <a:p>
            <a:pPr marL="1371600" lvl="1" indent="-330200" algn="l" rtl="0">
              <a:spcBef>
                <a:spcPts val="0"/>
              </a:spcBef>
              <a:spcAft>
                <a:spcPts val="0"/>
              </a:spcAft>
              <a:buSzPts val="1600"/>
              <a:buChar char="○"/>
            </a:pPr>
            <a:r>
              <a:rPr lang="en" sz="1600"/>
              <a:t>Count the number of cells in a microscopy image</a:t>
            </a:r>
            <a:endParaRPr sz="1600"/>
          </a:p>
        </p:txBody>
      </p:sp>
      <p:sp>
        <p:nvSpPr>
          <p:cNvPr id="444" name="Google Shape;444;p64"/>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pic>
        <p:nvPicPr>
          <p:cNvPr id="445" name="Google Shape;445;p64"/>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471" name="Google Shape;471;p66"/>
          <p:cNvSpPr txBox="1"/>
          <p:nvPr/>
        </p:nvSpPr>
        <p:spPr>
          <a:xfrm>
            <a:off x="150300" y="1045825"/>
            <a:ext cx="8843400" cy="3601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Dipanjan Sarkar, Raghav Bali and Tushar Sharma. 2018. Practical Machine Learning with Python. A Problem-Solver's Guide to Building Real-World Intelligent Systems. Apress. (https://doi.org/10.1007/978-1-4842-3207-1), Chapter 1</a:t>
            </a:r>
            <a:endParaRPr sz="1500"/>
          </a:p>
          <a:p>
            <a:pPr marL="457200" lvl="0" indent="-323850" algn="l" rtl="0">
              <a:lnSpc>
                <a:spcPct val="115000"/>
              </a:lnSpc>
              <a:spcBef>
                <a:spcPts val="0"/>
              </a:spcBef>
              <a:spcAft>
                <a:spcPts val="0"/>
              </a:spcAft>
              <a:buSzPts val="1500"/>
              <a:buChar char="●"/>
            </a:pPr>
            <a:r>
              <a:rPr lang="en" sz="1500"/>
              <a:t>TensorFlow tutorial. (https://www.tutorialspoint.com/tensorflow/tensorflow_multi_layer_perceptron_learning.htm)</a:t>
            </a:r>
            <a:endParaRPr sz="1500"/>
          </a:p>
          <a:p>
            <a:pPr marL="457200" lvl="0" indent="-323850" algn="l" rtl="0">
              <a:lnSpc>
                <a:spcPct val="115000"/>
              </a:lnSpc>
              <a:spcBef>
                <a:spcPts val="0"/>
              </a:spcBef>
              <a:spcAft>
                <a:spcPts val="0"/>
              </a:spcAft>
              <a:buSzPts val="1500"/>
              <a:buChar char="●"/>
            </a:pPr>
            <a:r>
              <a:rPr lang="en" sz="1500"/>
              <a:t>Dive Into Deep Learning (https://d2l.ai/)</a:t>
            </a:r>
            <a:endParaRPr sz="1500"/>
          </a:p>
          <a:p>
            <a:pPr marL="457200" lvl="0" indent="-323850" algn="l" rtl="0">
              <a:lnSpc>
                <a:spcPct val="115000"/>
              </a:lnSpc>
              <a:spcBef>
                <a:spcPts val="0"/>
              </a:spcBef>
              <a:spcAft>
                <a:spcPts val="0"/>
              </a:spcAft>
              <a:buSzPts val="1500"/>
              <a:buChar char="●"/>
            </a:pPr>
            <a:r>
              <a:rPr lang="en" sz="1500"/>
              <a:t>Kaggle course. Introduction to Deep Learning. (https://www.kaggle.com/learn/intro-to-deep-learning)</a:t>
            </a:r>
            <a:endParaRPr sz="1500"/>
          </a:p>
          <a:p>
            <a:pPr marL="457200" lvl="0" indent="-323850" algn="l" rtl="0">
              <a:lnSpc>
                <a:spcPct val="115000"/>
              </a:lnSpc>
              <a:spcBef>
                <a:spcPts val="0"/>
              </a:spcBef>
              <a:spcAft>
                <a:spcPts val="0"/>
              </a:spcAft>
              <a:buSzPts val="1500"/>
              <a:buChar char="●"/>
            </a:pPr>
            <a:r>
              <a:rPr lang="en" sz="1500"/>
              <a:t>Shruti Jadon. Mar 15, 2018. Introduction to Different Activation Functions for Deep Learning. (https://medium.com/@shrutijadon10104776/survey-on-activation-functions-for-deep-learning-9689331ba092)</a:t>
            </a:r>
            <a:endParaRPr sz="1500"/>
          </a:p>
          <a:p>
            <a:pPr marL="457200" lvl="0" indent="-323850" algn="l" rtl="0">
              <a:lnSpc>
                <a:spcPct val="115000"/>
              </a:lnSpc>
              <a:spcBef>
                <a:spcPts val="0"/>
              </a:spcBef>
              <a:spcAft>
                <a:spcPts val="0"/>
              </a:spcAft>
              <a:buSzPts val="1500"/>
              <a:buChar char="●"/>
            </a:pPr>
            <a:r>
              <a:rPr lang="en" sz="1500"/>
              <a:t>The DeepChem project (</a:t>
            </a:r>
            <a:r>
              <a:rPr lang="en" sz="1500" u="sng">
                <a:solidFill>
                  <a:schemeClr val="hlink"/>
                </a:solidFill>
                <a:hlinkClick r:id="rId4"/>
              </a:rPr>
              <a:t>https://deepchem.readthedocs.io/en/latest/index.html</a:t>
            </a:r>
            <a:r>
              <a:rPr lang="en" sz="1500"/>
              <a:t>)</a:t>
            </a:r>
            <a:endParaRPr sz="1500"/>
          </a:p>
          <a:p>
            <a:pPr marL="457200" lvl="0" indent="-323850" algn="l" rtl="0">
              <a:lnSpc>
                <a:spcPct val="115000"/>
              </a:lnSpc>
              <a:spcBef>
                <a:spcPts val="0"/>
              </a:spcBef>
              <a:spcAft>
                <a:spcPts val="0"/>
              </a:spcAft>
              <a:buSzPts val="1500"/>
              <a:buChar char="●"/>
            </a:pPr>
            <a:r>
              <a:rPr lang="en" sz="1500"/>
              <a:t>Neural Networks (</a:t>
            </a:r>
            <a:r>
              <a:rPr lang="en" sz="1100" u="sng">
                <a:solidFill>
                  <a:schemeClr val="hlink"/>
                </a:solidFill>
                <a:hlinkClick r:id="rId5"/>
              </a:rPr>
              <a:t>3Blue1Brown series</a:t>
            </a:r>
            <a:r>
              <a:rPr lang="en" sz="1500"/>
              <a:t>)</a:t>
            </a:r>
            <a:endParaRPr sz="1500"/>
          </a:p>
        </p:txBody>
      </p:sp>
      <p:sp>
        <p:nvSpPr>
          <p:cNvPr id="472" name="Google Shape;472;p66"/>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pic>
        <p:nvPicPr>
          <p:cNvPr id="473" name="Google Shape;473;p66"/>
          <p:cNvPicPr preferRelativeResize="0"/>
          <p:nvPr/>
        </p:nvPicPr>
        <p:blipFill>
          <a:blip r:embed="rId6">
            <a:alphaModFix/>
          </a:blip>
          <a:stretch>
            <a:fillRect/>
          </a:stretch>
        </p:blipFill>
        <p:spPr>
          <a:xfrm>
            <a:off x="1698600" y="-65750"/>
            <a:ext cx="959000" cy="95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a:spLocks noGrp="1"/>
          </p:cNvSpPr>
          <p:nvPr>
            <p:ph type="title"/>
          </p:nvPr>
        </p:nvSpPr>
        <p:spPr>
          <a:xfrm>
            <a:off x="311700" y="2031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Noticeable trends and characteristics of DL </a:t>
            </a:r>
            <a:endParaRPr>
              <a:solidFill>
                <a:srgbClr val="4A86E8"/>
              </a:solidFill>
            </a:endParaRPr>
          </a:p>
        </p:txBody>
      </p:sp>
      <p:sp>
        <p:nvSpPr>
          <p:cNvPr id="223" name="Google Shape;223;p42"/>
          <p:cNvSpPr txBox="1">
            <a:spLocks noGrp="1"/>
          </p:cNvSpPr>
          <p:nvPr>
            <p:ph type="body" idx="4294967295"/>
          </p:nvPr>
        </p:nvSpPr>
        <p:spPr>
          <a:xfrm>
            <a:off x="255000" y="849325"/>
            <a:ext cx="8634000" cy="3763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Based on distributed representational learning. Performs better with more data over time.</a:t>
            </a:r>
            <a:endParaRPr sz="1700"/>
          </a:p>
          <a:p>
            <a:pPr marL="457200" lvl="0" indent="-336550" algn="l" rtl="0">
              <a:spcBef>
                <a:spcPts val="0"/>
              </a:spcBef>
              <a:spcAft>
                <a:spcPts val="0"/>
              </a:spcAft>
              <a:buSzPts val="1700"/>
              <a:buChar char="●"/>
            </a:pPr>
            <a:r>
              <a:rPr lang="en" sz="1700"/>
              <a:t>Robust software frameworks (e.g., tensorflow) allow building extremely complex, multi-layered DL models easily and quickly.</a:t>
            </a:r>
            <a:endParaRPr sz="1700"/>
          </a:p>
          <a:p>
            <a:pPr marL="457200" lvl="0" indent="-336550" algn="l" rtl="0">
              <a:spcBef>
                <a:spcPts val="0"/>
              </a:spcBef>
              <a:spcAft>
                <a:spcPts val="0"/>
              </a:spcAft>
              <a:buSzPts val="1700"/>
              <a:buChar char="●"/>
            </a:pPr>
            <a:r>
              <a:rPr lang="en" sz="1700"/>
              <a:t>Hierarchical layered representation of concepts.More complex and high-level features and concepts are derived from simpler, low-level features.</a:t>
            </a:r>
            <a:endParaRPr sz="1700"/>
          </a:p>
          <a:p>
            <a:pPr marL="457200" lvl="0" indent="-336550" algn="l" rtl="0">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marL="457200" lvl="0" indent="-336550" algn="l" rtl="0">
              <a:spcBef>
                <a:spcPts val="0"/>
              </a:spcBef>
              <a:spcAft>
                <a:spcPts val="0"/>
              </a:spcAft>
              <a:buSzPts val="1700"/>
              <a:buChar char="●"/>
            </a:pPr>
            <a:r>
              <a:rPr lang="en" sz="1700"/>
              <a:t>Can perform automated feature extraction, classification, anomaly detection and many other ML tasks.</a:t>
            </a:r>
            <a:endParaRPr sz="1700"/>
          </a:p>
          <a:p>
            <a:pPr marL="457200" lvl="0" indent="0" algn="l" rtl="0">
              <a:spcBef>
                <a:spcPts val="1600"/>
              </a:spcBef>
              <a:spcAft>
                <a:spcPts val="1600"/>
              </a:spcAft>
              <a:buNone/>
            </a:pPr>
            <a:endParaRPr sz="1600"/>
          </a:p>
        </p:txBody>
      </p:sp>
      <p:sp>
        <p:nvSpPr>
          <p:cNvPr id="224" name="Google Shape;224;p42"/>
          <p:cNvSpPr txBox="1">
            <a:spLocks noGrp="1"/>
          </p:cNvSpPr>
          <p:nvPr>
            <p:ph type="sldNum" idx="12"/>
          </p:nvPr>
        </p:nvSpPr>
        <p:spPr>
          <a:xfrm>
            <a:off x="6260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a:spLocks noGrp="1"/>
          </p:cNvSpPr>
          <p:nvPr>
            <p:ph type="title"/>
          </p:nvPr>
        </p:nvSpPr>
        <p:spPr>
          <a:xfrm>
            <a:off x="311700" y="2774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Artificial Neural Networks</a:t>
            </a:r>
            <a:endParaRPr>
              <a:solidFill>
                <a:srgbClr val="4A86E8"/>
              </a:solidFill>
            </a:endParaRPr>
          </a:p>
        </p:txBody>
      </p:sp>
      <p:sp>
        <p:nvSpPr>
          <p:cNvPr id="231" name="Google Shape;231;p43"/>
          <p:cNvSpPr txBox="1">
            <a:spLocks noGrp="1"/>
          </p:cNvSpPr>
          <p:nvPr>
            <p:ph type="body" idx="4294967295"/>
          </p:nvPr>
        </p:nvSpPr>
        <p:spPr>
          <a:xfrm>
            <a:off x="4299900" y="885250"/>
            <a:ext cx="4844100" cy="3735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A computational model and architecture that simulates biological neurons and the way they function in our brain.</a:t>
            </a:r>
            <a:endParaRPr sz="1400"/>
          </a:p>
          <a:p>
            <a:pPr marL="457200" lvl="0" indent="-317500" algn="l" rtl="0">
              <a:spcBef>
                <a:spcPts val="1000"/>
              </a:spcBef>
              <a:spcAft>
                <a:spcPts val="0"/>
              </a:spcAft>
              <a:buSzPts val="1400"/>
              <a:buChar char="●"/>
            </a:pPr>
            <a:r>
              <a:rPr lang="en" sz="1400"/>
              <a:t>Multiple layers of nodes, specific connection patterns and links between the layers.</a:t>
            </a:r>
            <a:endParaRPr sz="1400"/>
          </a:p>
          <a:p>
            <a:pPr marL="457200" lvl="0" indent="-317500" algn="l" rtl="0">
              <a:spcBef>
                <a:spcPts val="1000"/>
              </a:spcBef>
              <a:spcAft>
                <a:spcPts val="0"/>
              </a:spcAft>
              <a:buSzPts val="1400"/>
              <a:buChar char="●"/>
            </a:pPr>
            <a:r>
              <a:rPr lang="en" sz="1400"/>
              <a:t>Connection weights and activation functions for the nodes that convert weighted inputs to outputs.</a:t>
            </a:r>
            <a:endParaRPr sz="1400"/>
          </a:p>
          <a:p>
            <a:pPr marL="457200" lvl="0" indent="-317500" algn="l" rtl="0">
              <a:spcBef>
                <a:spcPts val="1000"/>
              </a:spcBef>
              <a:spcAft>
                <a:spcPts val="0"/>
              </a:spcAft>
              <a:buSzPts val="1400"/>
              <a:buChar char="●"/>
            </a:pPr>
            <a:r>
              <a:rPr lang="en" sz="1400"/>
              <a:t>The objective of learning for the network is to optimize the cost function or reduce errors.</a:t>
            </a:r>
            <a:endParaRPr sz="1400"/>
          </a:p>
          <a:p>
            <a:pPr marL="457200" lvl="0" indent="-317500" algn="l" rtl="0">
              <a:spcBef>
                <a:spcPts val="1000"/>
              </a:spcBef>
              <a:spcAft>
                <a:spcPts val="1000"/>
              </a:spcAft>
              <a:buSzPts val="1400"/>
              <a:buChar char="●"/>
            </a:pPr>
            <a:r>
              <a:rPr lang="en" sz="1400"/>
              <a:t>The weights are also updated in the learning process</a:t>
            </a:r>
            <a:endParaRPr sz="1400"/>
          </a:p>
        </p:txBody>
      </p:sp>
      <p:sp>
        <p:nvSpPr>
          <p:cNvPr id="232" name="Google Shape;232;p4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
        <p:nvSpPr>
          <p:cNvPr id="233" name="Google Shape;233;p43"/>
          <p:cNvSpPr txBox="1"/>
          <p:nvPr/>
        </p:nvSpPr>
        <p:spPr>
          <a:xfrm>
            <a:off x="-12900" y="4251000"/>
            <a:ext cx="4584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(source: https://www.ibm.com/cloud/learn/neural-networks)</a:t>
            </a:r>
            <a:endParaRPr sz="1200">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120726" y="1287750"/>
            <a:ext cx="4044149" cy="2873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a:spLocks noGrp="1"/>
          </p:cNvSpPr>
          <p:nvPr>
            <p:ph type="title"/>
          </p:nvPr>
        </p:nvSpPr>
        <p:spPr>
          <a:xfrm>
            <a:off x="311700" y="2031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Two flows in neural network</a:t>
            </a:r>
            <a:endParaRPr>
              <a:solidFill>
                <a:srgbClr val="4A86E8"/>
              </a:solidFill>
            </a:endParaRPr>
          </a:p>
        </p:txBody>
      </p:sp>
      <p:sp>
        <p:nvSpPr>
          <p:cNvPr id="241" name="Google Shape;241;p44"/>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
        <p:nvSpPr>
          <p:cNvPr id="242" name="Google Shape;242;p44"/>
          <p:cNvSpPr txBox="1"/>
          <p:nvPr/>
        </p:nvSpPr>
        <p:spPr>
          <a:xfrm>
            <a:off x="467575" y="1076350"/>
            <a:ext cx="53925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Roboto"/>
                <a:ea typeface="Roboto"/>
                <a:cs typeface="Roboto"/>
                <a:sym typeface="Roboto"/>
              </a:rPr>
              <a:t>Forward Flow: </a:t>
            </a:r>
            <a:r>
              <a:rPr lang="en" sz="1600">
                <a:solidFill>
                  <a:schemeClr val="dk2"/>
                </a:solidFill>
                <a:latin typeface="Roboto"/>
                <a:ea typeface="Roboto"/>
                <a:cs typeface="Roboto"/>
                <a:sym typeface="Roboto"/>
              </a:rPr>
              <a:t>The input data sample vectors are propagated forward through the neural network to generate the output values from the output layer.</a:t>
            </a:r>
            <a:endParaRPr sz="1600" b="1">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Data passes through the neural network, and weights are assigned randomly. </a:t>
            </a:r>
            <a:endParaRPr sz="1300">
              <a:latin typeface="Roboto"/>
              <a:ea typeface="Roboto"/>
              <a:cs typeface="Roboto"/>
              <a:sym typeface="Roboto"/>
            </a:endParaRPr>
          </a:p>
          <a:p>
            <a:pPr marL="0" lvl="0" indent="0" algn="l" rtl="0">
              <a:spcBef>
                <a:spcPts val="0"/>
              </a:spcBef>
              <a:spcAft>
                <a:spcPts val="0"/>
              </a:spcAft>
              <a:buNone/>
            </a:pPr>
            <a:endParaRPr sz="1100"/>
          </a:p>
        </p:txBody>
      </p:sp>
      <p:pic>
        <p:nvPicPr>
          <p:cNvPr id="243" name="Google Shape;243;p44"/>
          <p:cNvPicPr preferRelativeResize="0"/>
          <p:nvPr/>
        </p:nvPicPr>
        <p:blipFill>
          <a:blip r:embed="rId4">
            <a:alphaModFix/>
          </a:blip>
          <a:stretch>
            <a:fillRect/>
          </a:stretch>
        </p:blipFill>
        <p:spPr>
          <a:xfrm>
            <a:off x="5939500" y="945350"/>
            <a:ext cx="2002350" cy="1376625"/>
          </a:xfrm>
          <a:prstGeom prst="rect">
            <a:avLst/>
          </a:prstGeom>
          <a:noFill/>
          <a:ln>
            <a:noFill/>
          </a:ln>
        </p:spPr>
      </p:pic>
      <p:sp>
        <p:nvSpPr>
          <p:cNvPr id="244" name="Google Shape;244;p44"/>
          <p:cNvSpPr txBox="1"/>
          <p:nvPr/>
        </p:nvSpPr>
        <p:spPr>
          <a:xfrm>
            <a:off x="6092675" y="2248638"/>
            <a:ext cx="1973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analyticsindiamag.com)</a:t>
            </a:r>
            <a:endParaRPr sz="900"/>
          </a:p>
        </p:txBody>
      </p:sp>
      <p:sp>
        <p:nvSpPr>
          <p:cNvPr id="245" name="Google Shape;245;p44"/>
          <p:cNvSpPr txBox="1"/>
          <p:nvPr/>
        </p:nvSpPr>
        <p:spPr>
          <a:xfrm>
            <a:off x="467575" y="2408713"/>
            <a:ext cx="5046900" cy="242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Roboto"/>
                <a:ea typeface="Roboto"/>
                <a:cs typeface="Roboto"/>
                <a:sym typeface="Roboto"/>
              </a:rPr>
              <a:t>Backward flow or backpropagation:</a:t>
            </a:r>
            <a:r>
              <a:rPr lang="en" sz="1600">
                <a:latin typeface="Roboto"/>
                <a:ea typeface="Roboto"/>
                <a:cs typeface="Roboto"/>
                <a:sym typeface="Roboto"/>
              </a:rPr>
              <a:t> the Weights are updated to minimize the error.</a:t>
            </a:r>
            <a:endParaRPr sz="1600">
              <a:latin typeface="Roboto"/>
              <a:ea typeface="Roboto"/>
              <a:cs typeface="Roboto"/>
              <a:sym typeface="Roboto"/>
            </a:endParaRPr>
          </a:p>
          <a:p>
            <a:pPr marL="914400" lvl="1" indent="-323850" algn="l" rtl="0">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Compute weight gradients by multiplying the output delta (error) and input activation.</a:t>
            </a:r>
            <a:endParaRPr sz="1500">
              <a:solidFill>
                <a:schemeClr val="dk2"/>
              </a:solidFill>
              <a:latin typeface="Roboto"/>
              <a:ea typeface="Roboto"/>
              <a:cs typeface="Roboto"/>
              <a:sym typeface="Roboto"/>
            </a:endParaRPr>
          </a:p>
          <a:p>
            <a:pPr marL="914400" lvl="1" indent="-323850" algn="l" rtl="0">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Use learning rate to determine percentage of the gradient to be subtracted from original weight and update the weight accordingly.</a:t>
            </a:r>
            <a:endParaRPr sz="900"/>
          </a:p>
          <a:p>
            <a:pPr marL="0" lvl="0" indent="0" algn="l" rtl="0">
              <a:spcBef>
                <a:spcPts val="1600"/>
              </a:spcBef>
              <a:spcAft>
                <a:spcPts val="0"/>
              </a:spcAft>
              <a:buNone/>
            </a:pPr>
            <a:endParaRPr/>
          </a:p>
        </p:txBody>
      </p:sp>
      <p:pic>
        <p:nvPicPr>
          <p:cNvPr id="246" name="Google Shape;246;p44" descr="What's actually happening to a neural network as it learns?&#10;Help fund future projects: https://www.patreon.com/3blue1brown&#10;An equally valuable form of support is to simply share some of the videos.&#10;Special thanks to these supporters: http://3b1b.co/nn3-thanks&#10;Written/interactive form of this series: https://www.3blue1brown.com/topics/neural-networks&#10;&#10;And by CrowdFlower: http://3b1b.co/crowdflower&#10;Home page: https://www.3blue1brown.com/&#10;&#10;The following video is sort of an appendix to this one.  The main goal with the follow-on video is to show the connection between the visual walkthrough here, and the representation of these &quot;nudges&quot; in terms of partial derivatives that you will find when reading about backpropagation in other resources, like Michael Nielsen's book or Chis Olah's blog.&#10;&#10;Video timeline:&#10;0:00 - Introduction&#10;0:23 - Recap&#10;3:07 - Intuitive walkthrough example&#10;9:33 - Stochastic gradient descent&#10;12:28 - Final words" title="What is backpropagation really doing? | Chapter 3, Deep learning">
            <a:hlinkClick r:id="rId5"/>
          </p:cNvPr>
          <p:cNvPicPr preferRelativeResize="0"/>
          <p:nvPr/>
        </p:nvPicPr>
        <p:blipFill>
          <a:blip r:embed="rId6">
            <a:alphaModFix/>
          </a:blip>
          <a:stretch>
            <a:fillRect/>
          </a:stretch>
        </p:blipFill>
        <p:spPr>
          <a:xfrm>
            <a:off x="5856713" y="2724138"/>
            <a:ext cx="2445017" cy="18337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45"/>
          <p:cNvSpPr txBox="1">
            <a:spLocks noGrp="1"/>
          </p:cNvSpPr>
          <p:nvPr>
            <p:ph type="title"/>
          </p:nvPr>
        </p:nvSpPr>
        <p:spPr>
          <a:xfrm>
            <a:off x="311700" y="1893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Multi-Layer Perceptrons (MLP)</a:t>
            </a:r>
            <a:endParaRPr>
              <a:solidFill>
                <a:srgbClr val="4A86E8"/>
              </a:solidFill>
            </a:endParaRPr>
          </a:p>
        </p:txBody>
      </p:sp>
      <p:sp>
        <p:nvSpPr>
          <p:cNvPr id="253" name="Google Shape;253;p45"/>
          <p:cNvSpPr txBox="1">
            <a:spLocks noGrp="1"/>
          </p:cNvSpPr>
          <p:nvPr>
            <p:ph type="body" idx="4294967295"/>
          </p:nvPr>
        </p:nvSpPr>
        <p:spPr>
          <a:xfrm>
            <a:off x="4432750" y="1017800"/>
            <a:ext cx="4576500" cy="2778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A fully connected, feed-forward artificial neural network with at least three layers (input, output, and at least one hidden layer) where each layer is fully connected to the adjacent layer.</a:t>
            </a:r>
            <a:endParaRPr sz="1700"/>
          </a:p>
          <a:p>
            <a:pPr marL="457200" lvl="0" indent="-336550" algn="l" rtl="0">
              <a:spcBef>
                <a:spcPts val="1000"/>
              </a:spcBef>
              <a:spcAft>
                <a:spcPts val="0"/>
              </a:spcAft>
              <a:buSzPts val="1700"/>
              <a:buChar char="●"/>
            </a:pPr>
            <a:r>
              <a:rPr lang="en" sz="1700"/>
              <a:t>Each neuron is a non-linear functional processing unit.</a:t>
            </a:r>
            <a:endParaRPr sz="1700"/>
          </a:p>
          <a:p>
            <a:pPr marL="457200" lvl="0" indent="-336550" algn="l" rtl="0">
              <a:spcBef>
                <a:spcPts val="1000"/>
              </a:spcBef>
              <a:spcAft>
                <a:spcPts val="1000"/>
              </a:spcAft>
              <a:buSzPts val="1700"/>
              <a:buChar char="●"/>
            </a:pPr>
            <a:r>
              <a:rPr lang="en" sz="1700"/>
              <a:t>Deep neural networks are MLPs when they have multiple hidden layers.</a:t>
            </a:r>
            <a:endParaRPr sz="1700"/>
          </a:p>
        </p:txBody>
      </p:sp>
      <p:sp>
        <p:nvSpPr>
          <p:cNvPr id="254" name="Google Shape;254;p4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255" name="Google Shape;255;p45"/>
          <p:cNvSpPr txBox="1"/>
          <p:nvPr/>
        </p:nvSpPr>
        <p:spPr>
          <a:xfrm>
            <a:off x="1957302" y="344145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256" name="Google Shape;256;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46"/>
          <p:cNvPicPr preferRelativeResize="0"/>
          <p:nvPr/>
        </p:nvPicPr>
        <p:blipFill>
          <a:blip r:embed="rId3">
            <a:alphaModFix/>
          </a:blip>
          <a:stretch>
            <a:fillRect/>
          </a:stretch>
        </p:blipFill>
        <p:spPr>
          <a:xfrm>
            <a:off x="433075" y="2454626"/>
            <a:ext cx="8153848" cy="2485524"/>
          </a:xfrm>
          <a:prstGeom prst="rect">
            <a:avLst/>
          </a:prstGeom>
          <a:noFill/>
          <a:ln>
            <a:noFill/>
          </a:ln>
        </p:spPr>
      </p:pic>
      <p:pic>
        <p:nvPicPr>
          <p:cNvPr id="262" name="Google Shape;262;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3" name="Google Shape;263;p46"/>
          <p:cNvSpPr txBox="1">
            <a:spLocks noGrp="1"/>
          </p:cNvSpPr>
          <p:nvPr>
            <p:ph type="title"/>
          </p:nvPr>
        </p:nvSpPr>
        <p:spPr>
          <a:xfrm>
            <a:off x="311700" y="2445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Convolutional Neural Networks (CNN)</a:t>
            </a:r>
            <a:endParaRPr>
              <a:solidFill>
                <a:srgbClr val="4A86E8"/>
              </a:solidFill>
            </a:endParaRPr>
          </a:p>
        </p:txBody>
      </p:sp>
      <p:sp>
        <p:nvSpPr>
          <p:cNvPr id="264" name="Google Shape;264;p46"/>
          <p:cNvSpPr txBox="1">
            <a:spLocks noGrp="1"/>
          </p:cNvSpPr>
          <p:nvPr>
            <p:ph type="body" idx="4294967295"/>
          </p:nvPr>
        </p:nvSpPr>
        <p:spPr>
          <a:xfrm>
            <a:off x="488650" y="852325"/>
            <a:ext cx="6292800" cy="1602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A class of artificial neural network (ANN), most commonly applied to analyze visual imagery.</a:t>
            </a:r>
            <a:endParaRPr sz="1600"/>
          </a:p>
          <a:p>
            <a:pPr marL="457200" lvl="0" indent="-330200" algn="l" rtl="0">
              <a:spcBef>
                <a:spcPts val="1000"/>
              </a:spcBef>
              <a:spcAft>
                <a:spcPts val="0"/>
              </a:spcAft>
              <a:buSzPts val="1600"/>
              <a:buChar char="●"/>
            </a:pPr>
            <a:r>
              <a:rPr lang="en" sz="1600"/>
              <a:t>Multiple convolutional layers</a:t>
            </a:r>
            <a:endParaRPr sz="1600"/>
          </a:p>
          <a:p>
            <a:pPr marL="457200" lvl="0" indent="-330200" algn="l" rtl="0">
              <a:spcBef>
                <a:spcPts val="1000"/>
              </a:spcBef>
              <a:spcAft>
                <a:spcPts val="0"/>
              </a:spcAft>
              <a:buSzPts val="1600"/>
              <a:buChar char="●"/>
            </a:pPr>
            <a:r>
              <a:rPr lang="en" sz="1600"/>
              <a:t>Pooling layers</a:t>
            </a:r>
            <a:endParaRPr sz="1600"/>
          </a:p>
          <a:p>
            <a:pPr marL="457200" lvl="0" indent="-330200" algn="l" rtl="0">
              <a:spcBef>
                <a:spcPts val="1000"/>
              </a:spcBef>
              <a:spcAft>
                <a:spcPts val="1000"/>
              </a:spcAft>
              <a:buSzPts val="1600"/>
              <a:buChar char="●"/>
            </a:pPr>
            <a:r>
              <a:rPr lang="en" sz="1600"/>
              <a:t>Fully connected MLPs.</a:t>
            </a:r>
            <a:endParaRPr sz="1600"/>
          </a:p>
        </p:txBody>
      </p:sp>
      <p:sp>
        <p:nvSpPr>
          <p:cNvPr id="265" name="Google Shape;265;p46"/>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266" name="Google Shape;266;p46"/>
          <p:cNvSpPr txBox="1"/>
          <p:nvPr/>
        </p:nvSpPr>
        <p:spPr>
          <a:xfrm>
            <a:off x="3428927" y="4331125"/>
            <a:ext cx="20199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(source: d2l.ai)</a:t>
            </a:r>
            <a:endParaRPr sz="900">
              <a:latin typeface="Roboto"/>
              <a:ea typeface="Roboto"/>
              <a:cs typeface="Roboto"/>
              <a:sym typeface="Roboto"/>
            </a:endParaRPr>
          </a:p>
        </p:txBody>
      </p:sp>
      <p:pic>
        <p:nvPicPr>
          <p:cNvPr id="267" name="Google Shape;267;p46"/>
          <p:cNvPicPr preferRelativeResize="0"/>
          <p:nvPr/>
        </p:nvPicPr>
        <p:blipFill>
          <a:blip r:embed="rId5">
            <a:alphaModFix/>
          </a:blip>
          <a:stretch>
            <a:fillRect/>
          </a:stretch>
        </p:blipFill>
        <p:spPr>
          <a:xfrm>
            <a:off x="6973200" y="836950"/>
            <a:ext cx="1973075" cy="1903100"/>
          </a:xfrm>
          <a:prstGeom prst="rect">
            <a:avLst/>
          </a:prstGeom>
          <a:noFill/>
          <a:ln>
            <a:noFill/>
          </a:ln>
        </p:spPr>
      </p:pic>
      <p:sp>
        <p:nvSpPr>
          <p:cNvPr id="268" name="Google Shape;268;p46"/>
          <p:cNvSpPr txBox="1"/>
          <p:nvPr/>
        </p:nvSpPr>
        <p:spPr>
          <a:xfrm>
            <a:off x="7170900" y="2619763"/>
            <a:ext cx="1973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analyticsindiamag.com)</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7"/>
          <p:cNvSpPr txBox="1">
            <a:spLocks noGrp="1"/>
          </p:cNvSpPr>
          <p:nvPr>
            <p:ph type="title"/>
          </p:nvPr>
        </p:nvSpPr>
        <p:spPr>
          <a:xfrm>
            <a:off x="311700" y="757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Recurrent Neural Networks (RNN)</a:t>
            </a:r>
            <a:endParaRPr>
              <a:solidFill>
                <a:srgbClr val="4A86E8"/>
              </a:solidFill>
            </a:endParaRPr>
          </a:p>
        </p:txBody>
      </p:sp>
      <p:sp>
        <p:nvSpPr>
          <p:cNvPr id="275" name="Google Shape;275;p47"/>
          <p:cNvSpPr txBox="1">
            <a:spLocks noGrp="1"/>
          </p:cNvSpPr>
          <p:nvPr>
            <p:ph type="body" idx="4294967295"/>
          </p:nvPr>
        </p:nvSpPr>
        <p:spPr>
          <a:xfrm>
            <a:off x="311700" y="683500"/>
            <a:ext cx="8697600" cy="1511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Allows persisting information based on past knowledge by using a special type of looped architecture. Often used in areas related to data with sequences.</a:t>
            </a:r>
            <a:endParaRPr sz="1700"/>
          </a:p>
          <a:p>
            <a:pPr marL="457200" lvl="0" indent="-336550" algn="l" rtl="0">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marL="457200" lvl="0" indent="-336550" algn="l" rtl="0">
              <a:spcBef>
                <a:spcPts val="0"/>
              </a:spcBef>
              <a:spcAft>
                <a:spcPts val="0"/>
              </a:spcAft>
              <a:buSzPts val="1700"/>
              <a:buChar char="●"/>
            </a:pPr>
            <a:r>
              <a:rPr lang="en" sz="1700"/>
              <a:t>RNNs have memory to capture information from past sequences.</a:t>
            </a:r>
            <a:endParaRPr sz="1700"/>
          </a:p>
          <a:p>
            <a:pPr marL="457200" lvl="0" indent="0" algn="l" rtl="0">
              <a:spcBef>
                <a:spcPts val="1600"/>
              </a:spcBef>
              <a:spcAft>
                <a:spcPts val="1600"/>
              </a:spcAft>
              <a:buNone/>
            </a:pPr>
            <a:endParaRPr sz="1600"/>
          </a:p>
        </p:txBody>
      </p:sp>
      <p:sp>
        <p:nvSpPr>
          <p:cNvPr id="276" name="Google Shape;276;p47"/>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277" name="Google Shape;277;p47"/>
          <p:cNvSpPr txBox="1"/>
          <p:nvPr/>
        </p:nvSpPr>
        <p:spPr>
          <a:xfrm>
            <a:off x="3993077" y="4360800"/>
            <a:ext cx="2019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(source: d2l.ai)</a:t>
            </a:r>
            <a:endParaRPr sz="1200">
              <a:latin typeface="Roboto"/>
              <a:ea typeface="Roboto"/>
              <a:cs typeface="Roboto"/>
              <a:sym typeface="Roboto"/>
            </a:endParaRPr>
          </a:p>
        </p:txBody>
      </p:sp>
      <p:pic>
        <p:nvPicPr>
          <p:cNvPr id="278" name="Google Shape;278;p47"/>
          <p:cNvPicPr preferRelativeResize="0"/>
          <p:nvPr/>
        </p:nvPicPr>
        <p:blipFill>
          <a:blip r:embed="rId4">
            <a:alphaModFix/>
          </a:blip>
          <a:stretch>
            <a:fillRect/>
          </a:stretch>
        </p:blipFill>
        <p:spPr>
          <a:xfrm>
            <a:off x="482857" y="2282850"/>
            <a:ext cx="5168843" cy="2236000"/>
          </a:xfrm>
          <a:prstGeom prst="rect">
            <a:avLst/>
          </a:prstGeom>
          <a:noFill/>
          <a:ln>
            <a:noFill/>
          </a:ln>
        </p:spPr>
      </p:pic>
      <p:pic>
        <p:nvPicPr>
          <p:cNvPr id="279" name="Google Shape;279;p47"/>
          <p:cNvPicPr preferRelativeResize="0"/>
          <p:nvPr/>
        </p:nvPicPr>
        <p:blipFill>
          <a:blip r:embed="rId5">
            <a:alphaModFix/>
          </a:blip>
          <a:stretch>
            <a:fillRect/>
          </a:stretch>
        </p:blipFill>
        <p:spPr>
          <a:xfrm>
            <a:off x="6421227" y="2347300"/>
            <a:ext cx="2210600" cy="2210600"/>
          </a:xfrm>
          <a:prstGeom prst="rect">
            <a:avLst/>
          </a:prstGeom>
          <a:noFill/>
          <a:ln>
            <a:noFill/>
          </a:ln>
        </p:spPr>
      </p:pic>
      <p:sp>
        <p:nvSpPr>
          <p:cNvPr id="280" name="Google Shape;280;p47"/>
          <p:cNvSpPr txBox="1"/>
          <p:nvPr/>
        </p:nvSpPr>
        <p:spPr>
          <a:xfrm>
            <a:off x="6063100" y="4360800"/>
            <a:ext cx="508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(source: towardsdatascience.com)</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48"/>
          <p:cNvSpPr txBox="1">
            <a:spLocks noGrp="1"/>
          </p:cNvSpPr>
          <p:nvPr>
            <p:ph type="title"/>
          </p:nvPr>
        </p:nvSpPr>
        <p:spPr>
          <a:xfrm>
            <a:off x="311700" y="1169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Long Short-Term Memory Networks (LSTMs)</a:t>
            </a:r>
            <a:endParaRPr>
              <a:solidFill>
                <a:srgbClr val="4A86E8"/>
              </a:solidFill>
            </a:endParaRPr>
          </a:p>
        </p:txBody>
      </p:sp>
      <p:sp>
        <p:nvSpPr>
          <p:cNvPr id="287" name="Google Shape;287;p48"/>
          <p:cNvSpPr txBox="1">
            <a:spLocks noGrp="1"/>
          </p:cNvSpPr>
          <p:nvPr>
            <p:ph type="body" idx="4294967295"/>
          </p:nvPr>
        </p:nvSpPr>
        <p:spPr>
          <a:xfrm>
            <a:off x="311700" y="724700"/>
            <a:ext cx="8697300" cy="1511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As the sequences increasing, RNNs lose historical context over time.</a:t>
            </a:r>
            <a:endParaRPr sz="1700"/>
          </a:p>
          <a:p>
            <a:pPr marL="457200" lvl="0" indent="-336550" algn="l" rtl="0">
              <a:spcBef>
                <a:spcPts val="0"/>
              </a:spcBef>
              <a:spcAft>
                <a:spcPts val="0"/>
              </a:spcAft>
              <a:buSzPts val="1700"/>
              <a:buChar char="●"/>
            </a:pPr>
            <a:r>
              <a:rPr lang="en" sz="1700"/>
              <a:t>LSTMs can remember information from really long sequence based data and prevent issues like the vanishing gradient problem in training with backpropagation.</a:t>
            </a:r>
            <a:endParaRPr sz="1700"/>
          </a:p>
          <a:p>
            <a:pPr marL="457200" lvl="0" indent="-336550" algn="l" rtl="0">
              <a:spcBef>
                <a:spcPts val="0"/>
              </a:spcBef>
              <a:spcAft>
                <a:spcPts val="0"/>
              </a:spcAft>
              <a:buSzPts val="1700"/>
              <a:buChar char="●"/>
            </a:pPr>
            <a:r>
              <a:rPr lang="en" sz="1700"/>
              <a:t>Consists of three or four gates such as input gate, forget gate, output gate etc.</a:t>
            </a:r>
            <a:endParaRPr sz="1700"/>
          </a:p>
          <a:p>
            <a:pPr marL="457200" lvl="0" indent="0" algn="l" rtl="0">
              <a:spcBef>
                <a:spcPts val="1600"/>
              </a:spcBef>
              <a:spcAft>
                <a:spcPts val="1600"/>
              </a:spcAft>
              <a:buNone/>
            </a:pPr>
            <a:endParaRPr sz="1600"/>
          </a:p>
        </p:txBody>
      </p:sp>
      <p:sp>
        <p:nvSpPr>
          <p:cNvPr id="288" name="Google Shape;288;p48"/>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289" name="Google Shape;289;p48"/>
          <p:cNvSpPr txBox="1"/>
          <p:nvPr/>
        </p:nvSpPr>
        <p:spPr>
          <a:xfrm>
            <a:off x="3687052" y="4357750"/>
            <a:ext cx="2019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Roboto"/>
                <a:ea typeface="Roboto"/>
                <a:cs typeface="Roboto"/>
                <a:sym typeface="Roboto"/>
              </a:rPr>
              <a:t>(source: d2l.ai)</a:t>
            </a:r>
            <a:endParaRPr sz="1100">
              <a:latin typeface="Roboto"/>
              <a:ea typeface="Roboto"/>
              <a:cs typeface="Roboto"/>
              <a:sym typeface="Roboto"/>
            </a:endParaRPr>
          </a:p>
        </p:txBody>
      </p:sp>
      <p:pic>
        <p:nvPicPr>
          <p:cNvPr id="290" name="Google Shape;290;p48"/>
          <p:cNvPicPr preferRelativeResize="0"/>
          <p:nvPr/>
        </p:nvPicPr>
        <p:blipFill>
          <a:blip r:embed="rId4">
            <a:alphaModFix/>
          </a:blip>
          <a:stretch>
            <a:fillRect/>
          </a:stretch>
        </p:blipFill>
        <p:spPr>
          <a:xfrm>
            <a:off x="424623" y="2305050"/>
            <a:ext cx="4329227" cy="2180275"/>
          </a:xfrm>
          <a:prstGeom prst="rect">
            <a:avLst/>
          </a:prstGeom>
          <a:noFill/>
          <a:ln>
            <a:noFill/>
          </a:ln>
        </p:spPr>
      </p:pic>
      <p:pic>
        <p:nvPicPr>
          <p:cNvPr id="291" name="Google Shape;291;p48"/>
          <p:cNvPicPr preferRelativeResize="0"/>
          <p:nvPr/>
        </p:nvPicPr>
        <p:blipFill>
          <a:blip r:embed="rId5">
            <a:alphaModFix/>
          </a:blip>
          <a:stretch>
            <a:fillRect/>
          </a:stretch>
        </p:blipFill>
        <p:spPr>
          <a:xfrm>
            <a:off x="5406050" y="2388500"/>
            <a:ext cx="3040654" cy="1816851"/>
          </a:xfrm>
          <a:prstGeom prst="rect">
            <a:avLst/>
          </a:prstGeom>
          <a:noFill/>
          <a:ln>
            <a:noFill/>
          </a:ln>
        </p:spPr>
      </p:pic>
      <p:sp>
        <p:nvSpPr>
          <p:cNvPr id="292" name="Google Shape;292;p48"/>
          <p:cNvSpPr txBox="1"/>
          <p:nvPr/>
        </p:nvSpPr>
        <p:spPr>
          <a:xfrm>
            <a:off x="6470275" y="43577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(source: analyticsindiamag.com)</a:t>
            </a:r>
            <a:endParaRPr sz="11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2593</Words>
  <Application>Microsoft Macintosh PowerPoint</Application>
  <PresentationFormat>On-screen Show (16:9)</PresentationFormat>
  <Paragraphs>189</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Roboto</vt:lpstr>
      <vt:lpstr>Geometric</vt:lpstr>
      <vt:lpstr>Introduction to Deep Learning</vt:lpstr>
      <vt:lpstr>What is Deep Learning (DL)?</vt:lpstr>
      <vt:lpstr>Noticeable trends and characteristics of DL </vt:lpstr>
      <vt:lpstr>Artificial Neural Networks</vt:lpstr>
      <vt:lpstr>Two flows in neural network</vt:lpstr>
      <vt:lpstr>Multi-Layer Perceptrons (MLP)</vt:lpstr>
      <vt:lpstr>Convolutional Neural Networks (CNN)</vt:lpstr>
      <vt:lpstr>Recurrent Neural Networks (RNN)</vt:lpstr>
      <vt:lpstr>Long Short-Term Memory Networks (LSTMs)</vt:lpstr>
      <vt:lpstr>Encoder-Decoder Architecture</vt:lpstr>
      <vt:lpstr>Transformer Architecture</vt:lpstr>
      <vt:lpstr>The linear unit</vt:lpstr>
      <vt:lpstr>Layers</vt:lpstr>
      <vt:lpstr>The activation function</vt:lpstr>
      <vt:lpstr>Stacking dense layers together</vt:lpstr>
      <vt:lpstr>The loss function</vt:lpstr>
      <vt:lpstr>The optimizer - Stochastic Gradient Descent</vt:lpstr>
      <vt:lpstr>Learning Rate and Batch Size </vt:lpstr>
      <vt:lpstr>The information in the training data </vt:lpstr>
      <vt:lpstr>The learning curves </vt:lpstr>
      <vt:lpstr>Early stopping </vt:lpstr>
      <vt:lpstr>Dropout Layer </vt:lpstr>
      <vt:lpstr>Batch Normalization Layer </vt:lpstr>
      <vt:lpstr>Deep Learning Mind Map </vt:lpstr>
      <vt:lpstr>DeepChem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2</cp:revision>
  <dcterms:modified xsi:type="dcterms:W3CDTF">2024-11-08T00:18:45Z</dcterms:modified>
</cp:coreProperties>
</file>