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bold.fntdata"/><Relationship Id="rId14" Type="http://schemas.openxmlformats.org/officeDocument/2006/relationships/slide" Target="slides/slide7.xml"/><Relationship Id="rId36" Type="http://schemas.openxmlformats.org/officeDocument/2006/relationships/font" Target="fonts/Roboto-regular.fntdata"/><Relationship Id="rId17" Type="http://schemas.openxmlformats.org/officeDocument/2006/relationships/slide" Target="slides/slide10.xml"/><Relationship Id="rId39" Type="http://schemas.openxmlformats.org/officeDocument/2006/relationships/font" Target="fonts/Roboto-boldItalic.fntdata"/><Relationship Id="rId16" Type="http://schemas.openxmlformats.org/officeDocument/2006/relationships/slide" Target="slides/slide9.xml"/><Relationship Id="rId38" Type="http://schemas.openxmlformats.org/officeDocument/2006/relationships/font" Target="fonts/Robo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3c8117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3c81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0577da8f0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0577da8f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0577da8f0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0577da8f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72bfcbe77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72bfcbe7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0577da8f0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0577da8f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0577da8f0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0577da8f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if the shipping address of some of your customers is stored under </a:t>
            </a:r>
            <a:r>
              <a:rPr i="1" lang="en" sz="1600">
                <a:solidFill>
                  <a:schemeClr val="dk1"/>
                </a:solidFill>
              </a:rPr>
              <a:t>mailing_address</a:t>
            </a:r>
            <a:r>
              <a:rPr lang="en" sz="1600">
                <a:solidFill>
                  <a:schemeClr val="dk1"/>
                </a:solidFill>
              </a:rPr>
              <a:t> and the rest under </a:t>
            </a:r>
            <a:r>
              <a:rPr i="1" lang="en" sz="1600">
                <a:solidFill>
                  <a:schemeClr val="dk1"/>
                </a:solidFill>
              </a:rPr>
              <a:t>shipping_address</a:t>
            </a:r>
            <a:r>
              <a:rPr lang="en" sz="1600">
                <a:solidFill>
                  <a:schemeClr val="dk1"/>
                </a:solidFill>
              </a:rPr>
              <a:t>, identify this fact and, if possible, consolidate the two into one feature.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Consolidating your data can ease handling of the data and interpretability of the model.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However, if the redundant values stored in two different places do not match, do not arbitrarily drop one.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0577da8f0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0577da8f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72bfcbe77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72bfcbe7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72bfcbe77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72bfcbe7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72bfcbe77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72bfcbe7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72bfcbe77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72bfcbe7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72bfcbe77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72bfcbe7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9d47b834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29d47b83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30ea3b0e61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30ea3b0e6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Use the following items to better understand your data and set expectations appropriately.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The answers to the following questions should all be “yes.”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Please discuss any “no” answers with a data scientist.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Most “no” answers are manageable problems, but it is important that you know beforehand about the limitations to find an appropriate solution.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72bfcbe77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172bfcbe7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742950" rtl="0" algn="l">
              <a:lnSpc>
                <a:spcPct val="115000"/>
              </a:lnSpc>
              <a:spcBef>
                <a:spcPts val="0"/>
              </a:spcBef>
              <a:spcAft>
                <a:spcPts val="0"/>
              </a:spcAft>
              <a:buClr>
                <a:schemeClr val="dk1"/>
              </a:buClr>
              <a:buSzPts val="1400"/>
              <a:buChar char="○"/>
            </a:pPr>
            <a:r>
              <a:rPr lang="en" sz="1400">
                <a:solidFill>
                  <a:schemeClr val="dk1"/>
                </a:solidFill>
              </a:rPr>
              <a:t>If you have to use a subset of your data (for example, due to regulations, privacy, data size, or limited resources) to train the model, make sure it has the same statistical distribution as the original data. </a:t>
            </a:r>
            <a:endParaRPr sz="1400">
              <a:solidFill>
                <a:schemeClr val="dk1"/>
              </a:solidFill>
            </a:endParaRPr>
          </a:p>
          <a:p>
            <a:pPr indent="-317500" lvl="1" marL="742950" rtl="0" algn="l">
              <a:lnSpc>
                <a:spcPct val="115000"/>
              </a:lnSpc>
              <a:spcBef>
                <a:spcPts val="0"/>
              </a:spcBef>
              <a:spcAft>
                <a:spcPts val="0"/>
              </a:spcAft>
              <a:buClr>
                <a:schemeClr val="dk1"/>
              </a:buClr>
              <a:buSzPts val="1400"/>
              <a:buChar char="○"/>
            </a:pPr>
            <a:r>
              <a:rPr lang="en" sz="1400">
                <a:solidFill>
                  <a:schemeClr val="dk1"/>
                </a:solidFill>
              </a:rPr>
              <a:t>When you have too much data, there can be the temptation to randomly drop what feels like unnecessary excess, taking files 1-15, for example, and ignoring files 15-100. This is a mistake. </a:t>
            </a:r>
            <a:endParaRPr sz="1400">
              <a:solidFill>
                <a:schemeClr val="dk1"/>
              </a:solidFill>
            </a:endParaRPr>
          </a:p>
          <a:p>
            <a:pPr indent="-317500" lvl="1" marL="742950" rtl="0" algn="l">
              <a:lnSpc>
                <a:spcPct val="115000"/>
              </a:lnSpc>
              <a:spcBef>
                <a:spcPts val="0"/>
              </a:spcBef>
              <a:spcAft>
                <a:spcPts val="0"/>
              </a:spcAft>
              <a:buClr>
                <a:schemeClr val="dk1"/>
              </a:buClr>
              <a:buSzPts val="1400"/>
              <a:buChar char="○"/>
            </a:pPr>
            <a:r>
              <a:rPr lang="en" sz="1400">
                <a:solidFill>
                  <a:schemeClr val="dk1"/>
                </a:solidFill>
              </a:rPr>
              <a:t>Try to sample all the files. If you cannot sample them with the same probability, account for that by using weights in the training.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72bfcbe77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172bfcbe7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914400" rtl="0" algn="l">
              <a:lnSpc>
                <a:spcPct val="115000"/>
              </a:lnSpc>
              <a:spcBef>
                <a:spcPts val="0"/>
              </a:spcBef>
              <a:spcAft>
                <a:spcPts val="0"/>
              </a:spcAft>
              <a:buClr>
                <a:schemeClr val="dk1"/>
              </a:buClr>
              <a:buSzPts val="1600"/>
              <a:buChar char="●"/>
            </a:pPr>
            <a:r>
              <a:rPr lang="en" sz="1600">
                <a:solidFill>
                  <a:schemeClr val="dk1"/>
                </a:solidFill>
              </a:rPr>
              <a:t>Handling missing data is possible, but if the cause of the missing data is not well understood, ML may not be as successful.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Missing values are common. If the values are missing completely at random (MCAR) — that is, if there is nothing systematic happening that makes some data more likely to be missing than other data — then the available data is unbiased.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values not MCAR, there are two cases. If the missing values can be fully accounted for by other variables, this group is called missing at random (MAR). In this case, you should impute the missing values properly using the available data to build a model that is reasonably unbiased.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But if the values are missing systematically, that is, missing not at random (MNAR), the model built on this data may be biased and so may underperform at deployment.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172bfcbe77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172bfcbe7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a data field called </a:t>
            </a:r>
            <a:r>
              <a:rPr i="1" lang="en" sz="1600">
                <a:solidFill>
                  <a:schemeClr val="dk1"/>
                </a:solidFill>
              </a:rPr>
              <a:t>item_cost</a:t>
            </a:r>
            <a:r>
              <a:rPr lang="en" sz="1600">
                <a:solidFill>
                  <a:schemeClr val="dk1"/>
                </a:solidFill>
              </a:rPr>
              <a:t> has prices that can be in different currencies.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All the values should be converted to one currency.</a:t>
            </a:r>
            <a:endParaRPr sz="1600">
              <a:solidFill>
                <a:schemeClr val="dk1"/>
              </a:solidFill>
            </a:endParaRPr>
          </a:p>
          <a:p>
            <a:pPr indent="0" lvl="0" marL="914400" rtl="0" algn="l">
              <a:lnSpc>
                <a:spcPct val="115000"/>
              </a:lnSpc>
              <a:spcBef>
                <a:spcPts val="0"/>
              </a:spcBef>
              <a:spcAft>
                <a:spcPts val="0"/>
              </a:spcAft>
              <a:buNone/>
            </a:pPr>
            <a:r>
              <a:rPr lang="en" sz="1600">
                <a:solidFill>
                  <a:schemeClr val="dk1"/>
                </a:solidFill>
              </a:rPr>
              <a:t>Is the meaning of the data consistent?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the data is inconsistent in a field </a:t>
            </a:r>
            <a:r>
              <a:rPr i="1" lang="en" sz="1600">
                <a:solidFill>
                  <a:schemeClr val="dk1"/>
                </a:solidFill>
              </a:rPr>
              <a:t>item_price</a:t>
            </a:r>
            <a:r>
              <a:rPr lang="en" sz="1600">
                <a:solidFill>
                  <a:schemeClr val="dk1"/>
                </a:solidFill>
              </a:rPr>
              <a:t> where some values record the wholesale price and some values instead record the retail price.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it is not possible to determine the meaning of each value, the data field may not be useful for ML. Try to make all the values consistent.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that is not possible, create a new feature that identifies the meaning (for example, wholesale price or retail price). </a:t>
            </a:r>
            <a:endParaRPr sz="16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72bfcbe77_0_2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172bfcbe7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29b3c8117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29b3c8117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ed6970e4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ed6970e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Use the following questions to determine whether your data meets the minimum requirements for ML.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The answers should all be “yes.”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A “no” wouldn’t automatically disqualify your data, but you would most likely need to discuss it with a data scientist to explore the solutions and evaluate the limitations.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72bfcbe77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72bfcbe7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72bfcbe77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72bfcbe7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Unless you are planning to do unsupervised learning, you will need labeled data.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If you have a categorical target, you’ll need some labeled data for each of the categories</a:t>
            </a:r>
            <a:r>
              <a:rPr lang="en" sz="1500">
                <a:solidFill>
                  <a:schemeClr val="dk1"/>
                </a:solidFill>
              </a:rPr>
              <a:t>.</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For example, in a spam email classification problem, you’ll need some examples both of correctly identified spam emails and of correctly identified non-spam emails. </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You cannot build the model if you have examples for only one of the categories but not all.</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If you have a numerical target, you’ll need some labeled data for different ranges of Values</a:t>
            </a:r>
            <a:r>
              <a:rPr lang="en" sz="1500">
                <a:solidFill>
                  <a:schemeClr val="dk1"/>
                </a:solidFill>
              </a:rPr>
              <a:t>.</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For example, if you want to predict the height of a person from her photo, you’ll need some photos of tall persons, of average-height persons, and of short persons, all with the correct heights assigned to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72bfcbe77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72bfcbe7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0577da8f0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0577da8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0577da8f0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0577da8f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hyperlink" Target="https://forms.gle/uGbp2tXo5J8BYu979" TargetMode="External"/><Relationship Id="rId5"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 Id="rId11" Type="http://schemas.openxmlformats.org/officeDocument/2006/relationships/image" Target="../media/image20.png"/><Relationship Id="rId10" Type="http://schemas.openxmlformats.org/officeDocument/2006/relationships/image" Target="../media/image7.png"/><Relationship Id="rId9"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6"/>
          <p:cNvSpPr txBox="1"/>
          <p:nvPr>
            <p:ph type="title"/>
          </p:nvPr>
        </p:nvSpPr>
        <p:spPr>
          <a:xfrm>
            <a:off x="75425" y="130475"/>
            <a:ext cx="90687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4A86E8"/>
                </a:solidFill>
              </a:rPr>
              <a:t>Solution 3 - </a:t>
            </a:r>
            <a:r>
              <a:rPr lang="en" sz="2700">
                <a:solidFill>
                  <a:srgbClr val="4A86E8"/>
                </a:solidFill>
              </a:rPr>
              <a:t>Identify and remove sources of data leakage</a:t>
            </a:r>
            <a:endParaRPr sz="2700">
              <a:solidFill>
                <a:srgbClr val="4A86E8"/>
              </a:solidFill>
            </a:endParaRPr>
          </a:p>
        </p:txBody>
      </p:sp>
      <p:sp>
        <p:nvSpPr>
          <p:cNvPr id="283" name="Google Shape;283;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4" name="Google Shape;284;p46"/>
          <p:cNvSpPr txBox="1"/>
          <p:nvPr/>
        </p:nvSpPr>
        <p:spPr>
          <a:xfrm>
            <a:off x="337850" y="1519950"/>
            <a:ext cx="8577600" cy="2311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Data leakage happens if you train your model using predictive information that won’t be available at serving time (that is, prediction time). </a:t>
            </a:r>
            <a:endParaRPr sz="1800"/>
          </a:p>
          <a:p>
            <a:pPr indent="-342900" lvl="0" marL="457200" rtl="0" algn="l">
              <a:lnSpc>
                <a:spcPct val="115000"/>
              </a:lnSpc>
              <a:spcBef>
                <a:spcPts val="1000"/>
              </a:spcBef>
              <a:spcAft>
                <a:spcPts val="0"/>
              </a:spcAft>
              <a:buSzPts val="1800"/>
              <a:buChar char="●"/>
            </a:pPr>
            <a:r>
              <a:rPr lang="en" sz="1800"/>
              <a:t>For example, suppose you’d like to use the electronic health records (hundreds of fields of data) to predict whether someone would need surgery. </a:t>
            </a:r>
            <a:endParaRPr sz="1800"/>
          </a:p>
          <a:p>
            <a:pPr indent="-342900" lvl="0" marL="457200" rtl="0" algn="l">
              <a:lnSpc>
                <a:spcPct val="115000"/>
              </a:lnSpc>
              <a:spcBef>
                <a:spcPts val="1000"/>
              </a:spcBef>
              <a:spcAft>
                <a:spcPts val="1000"/>
              </a:spcAft>
              <a:buSzPts val="1800"/>
              <a:buChar char="●"/>
            </a:pPr>
            <a:r>
              <a:rPr lang="en" sz="1800"/>
              <a:t>Drop the field </a:t>
            </a:r>
            <a:r>
              <a:rPr i="1" lang="en" sz="1800"/>
              <a:t>surgery_room_number</a:t>
            </a:r>
            <a:r>
              <a:rPr lang="en" sz="1800"/>
              <a:t> . Otherwise, the model can learn that whoever had a valid value for this field also had surgery.</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7"/>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The goal of data quality checks</a:t>
            </a:r>
            <a:endParaRPr sz="2800">
              <a:solidFill>
                <a:srgbClr val="4A86E8"/>
              </a:solidFill>
            </a:endParaRPr>
          </a:p>
        </p:txBody>
      </p:sp>
      <p:sp>
        <p:nvSpPr>
          <p:cNvPr id="291" name="Google Shape;291;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2" name="Google Shape;292;p47"/>
          <p:cNvSpPr txBox="1"/>
          <p:nvPr/>
        </p:nvSpPr>
        <p:spPr>
          <a:xfrm>
            <a:off x="283200" y="885725"/>
            <a:ext cx="8577600" cy="2643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There are no missing values.</a:t>
            </a:r>
            <a:endParaRPr sz="1600"/>
          </a:p>
          <a:p>
            <a:pPr indent="-330200" lvl="0" marL="457200" rtl="0" algn="l">
              <a:lnSpc>
                <a:spcPct val="115000"/>
              </a:lnSpc>
              <a:spcBef>
                <a:spcPts val="1000"/>
              </a:spcBef>
              <a:spcAft>
                <a:spcPts val="0"/>
              </a:spcAft>
              <a:buSzPts val="1600"/>
              <a:buChar char="●"/>
            </a:pPr>
            <a:r>
              <a:rPr lang="en" sz="1600"/>
              <a:t>There are no erroneous values.</a:t>
            </a:r>
            <a:endParaRPr sz="1600"/>
          </a:p>
          <a:p>
            <a:pPr indent="-330200" lvl="0" marL="457200" rtl="0" algn="l">
              <a:lnSpc>
                <a:spcPct val="115000"/>
              </a:lnSpc>
              <a:spcBef>
                <a:spcPts val="1000"/>
              </a:spcBef>
              <a:spcAft>
                <a:spcPts val="0"/>
              </a:spcAft>
              <a:buSzPts val="1600"/>
              <a:buChar char="●"/>
            </a:pPr>
            <a:r>
              <a:rPr lang="en" sz="1600"/>
              <a:t>There are no duplicate values.</a:t>
            </a:r>
            <a:endParaRPr sz="1600"/>
          </a:p>
          <a:p>
            <a:pPr indent="-330200" lvl="0" marL="457200" rtl="0" algn="l">
              <a:lnSpc>
                <a:spcPct val="115000"/>
              </a:lnSpc>
              <a:spcBef>
                <a:spcPts val="1000"/>
              </a:spcBef>
              <a:spcAft>
                <a:spcPts val="0"/>
              </a:spcAft>
              <a:buSzPts val="1600"/>
              <a:buChar char="●"/>
            </a:pPr>
            <a:r>
              <a:rPr lang="en" sz="1600"/>
              <a:t>The distribution of features and label are as expected. If you expect a specific feature to have a mean of zero, it is alarming if the mean of the values are three standard deviations away from zero.</a:t>
            </a:r>
            <a:endParaRPr sz="1600"/>
          </a:p>
          <a:p>
            <a:pPr indent="-330200" lvl="0" marL="457200" rtl="0" algn="l">
              <a:lnSpc>
                <a:spcPct val="115000"/>
              </a:lnSpc>
              <a:spcBef>
                <a:spcPts val="1000"/>
              </a:spcBef>
              <a:spcAft>
                <a:spcPts val="1000"/>
              </a:spcAft>
              <a:buSzPts val="1600"/>
              <a:buChar char="●"/>
            </a:pPr>
            <a:r>
              <a:rPr lang="en" sz="1600"/>
              <a:t>There is consistency between testing and training, including no data leakage.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8"/>
          <p:cNvSpPr txBox="1"/>
          <p:nvPr>
            <p:ph type="title"/>
          </p:nvPr>
        </p:nvSpPr>
        <p:spPr>
          <a:xfrm>
            <a:off x="623400" y="3835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have enough data?</a:t>
            </a:r>
            <a:endParaRPr sz="2700">
              <a:solidFill>
                <a:srgbClr val="4A86E8"/>
              </a:solidFill>
            </a:endParaRPr>
          </a:p>
        </p:txBody>
      </p:sp>
      <p:sp>
        <p:nvSpPr>
          <p:cNvPr id="299" name="Google Shape;299;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0" name="Google Shape;300;p48"/>
          <p:cNvSpPr txBox="1"/>
          <p:nvPr/>
        </p:nvSpPr>
        <p:spPr>
          <a:xfrm>
            <a:off x="811125" y="1238075"/>
            <a:ext cx="8070600" cy="3376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If you are predicting a category, the number of examples you’ll need for each category is 10 ✕ number of features.</a:t>
            </a:r>
            <a:endParaRPr b="1" sz="1300"/>
          </a:p>
          <a:p>
            <a:pPr indent="-311150" lvl="1" marL="857250" rtl="0" algn="l">
              <a:lnSpc>
                <a:spcPct val="115000"/>
              </a:lnSpc>
              <a:spcBef>
                <a:spcPts val="0"/>
              </a:spcBef>
              <a:spcAft>
                <a:spcPts val="0"/>
              </a:spcAft>
              <a:buSzPts val="1300"/>
              <a:buChar char="○"/>
            </a:pPr>
            <a:r>
              <a:rPr lang="en" sz="1300"/>
              <a:t>For example, suppose you want to categorize 100 ✕ 100 COVID X-ray images. Each image has 10,000 pixels (that is, features) and there are 10 categories. Following the rule of thumb you’ll need 100,000 images. </a:t>
            </a:r>
            <a:endParaRPr sz="1300"/>
          </a:p>
          <a:p>
            <a:pPr indent="0" lvl="0" marL="857250" rtl="0" algn="l">
              <a:lnSpc>
                <a:spcPct val="115000"/>
              </a:lnSpc>
              <a:spcBef>
                <a:spcPts val="0"/>
              </a:spcBef>
              <a:spcAft>
                <a:spcPts val="0"/>
              </a:spcAft>
              <a:buNone/>
            </a:pPr>
            <a:r>
              <a:t/>
            </a:r>
            <a:endParaRPr sz="1300"/>
          </a:p>
          <a:p>
            <a:pPr indent="-311150" lvl="0" marL="514350" rtl="0" algn="l">
              <a:lnSpc>
                <a:spcPct val="115000"/>
              </a:lnSpc>
              <a:spcBef>
                <a:spcPts val="0"/>
              </a:spcBef>
              <a:spcAft>
                <a:spcPts val="0"/>
              </a:spcAft>
              <a:buSzPts val="1300"/>
              <a:buChar char="●"/>
            </a:pPr>
            <a:r>
              <a:rPr b="1" lang="en" sz="1300"/>
              <a:t>If you are predicting a number, you’ll need 50 ✕ number of features.</a:t>
            </a:r>
            <a:endParaRPr b="1" sz="1300"/>
          </a:p>
          <a:p>
            <a:pPr indent="-311150" lvl="1" marL="857250" rtl="0" algn="l">
              <a:lnSpc>
                <a:spcPct val="115000"/>
              </a:lnSpc>
              <a:spcBef>
                <a:spcPts val="0"/>
              </a:spcBef>
              <a:spcAft>
                <a:spcPts val="0"/>
              </a:spcAft>
              <a:buSzPts val="1300"/>
              <a:buChar char="○"/>
            </a:pPr>
            <a:r>
              <a:rPr lang="en" sz="1300"/>
              <a:t>This statement is assuming samples are distributed evenly across the range of target values. Sample imbalance requires more data.</a:t>
            </a:r>
            <a:endParaRPr sz="1300"/>
          </a:p>
          <a:p>
            <a:pPr indent="0" lvl="0" marL="85725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b="1" lang="en" sz="1300"/>
              <a:t>If the acquisition of sufficient labeled data is difficult, semi-supervised learning can be of great practical value.</a:t>
            </a:r>
            <a:endParaRPr b="1" sz="1300"/>
          </a:p>
          <a:p>
            <a:pPr indent="-311150" lvl="1" marL="857250" rtl="0" algn="l">
              <a:lnSpc>
                <a:spcPct val="115000"/>
              </a:lnSpc>
              <a:spcBef>
                <a:spcPts val="0"/>
              </a:spcBef>
              <a:spcAft>
                <a:spcPts val="0"/>
              </a:spcAft>
              <a:buSzPts val="1300"/>
              <a:buChar char="○"/>
            </a:pPr>
            <a:r>
              <a:rPr lang="en" sz="1300"/>
              <a:t>In semi-supervised learning, you use a small amount of labeled data in combination with a large amount of unlabeled data to improve learning performance.</a:t>
            </a:r>
            <a:endParaRPr sz="1300"/>
          </a:p>
        </p:txBody>
      </p:sp>
      <p:pic>
        <p:nvPicPr>
          <p:cNvPr id="301" name="Google Shape;301;p48"/>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02" name="Google Shape;302;p48"/>
          <p:cNvPicPr preferRelativeResize="0"/>
          <p:nvPr/>
        </p:nvPicPr>
        <p:blipFill rotWithShape="1">
          <a:blip r:embed="rId5">
            <a:alphaModFix/>
          </a:blip>
          <a:srcRect b="21697" l="0" r="0" t="17114"/>
          <a:stretch/>
        </p:blipFill>
        <p:spPr>
          <a:xfrm>
            <a:off x="162050" y="1633150"/>
            <a:ext cx="1056600" cy="646525"/>
          </a:xfrm>
          <a:prstGeom prst="rect">
            <a:avLst/>
          </a:prstGeom>
          <a:noFill/>
          <a:ln>
            <a:noFill/>
          </a:ln>
        </p:spPr>
      </p:pic>
      <p:sp>
        <p:nvSpPr>
          <p:cNvPr id="303" name="Google Shape;303;p48"/>
          <p:cNvSpPr/>
          <p:nvPr/>
        </p:nvSpPr>
        <p:spPr>
          <a:xfrm>
            <a:off x="213850" y="927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9" name="Google Shape;309;p49"/>
          <p:cNvSpPr txBox="1"/>
          <p:nvPr>
            <p:ph type="title"/>
          </p:nvPr>
        </p:nvSpPr>
        <p:spPr>
          <a:xfrm>
            <a:off x="482400" y="313800"/>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1 - Integrate data from diverse input sources</a:t>
            </a:r>
            <a:endParaRPr sz="2800">
              <a:solidFill>
                <a:srgbClr val="4A86E8"/>
              </a:solidFill>
            </a:endParaRPr>
          </a:p>
        </p:txBody>
      </p:sp>
      <p:sp>
        <p:nvSpPr>
          <p:cNvPr id="310" name="Google Shape;310;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1" name="Google Shape;311;p49"/>
          <p:cNvSpPr txBox="1"/>
          <p:nvPr/>
        </p:nvSpPr>
        <p:spPr>
          <a:xfrm>
            <a:off x="4012175" y="1984400"/>
            <a:ext cx="48678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paper documents, text files, image files, data warehouses, and slides can all contain useful information that you should integrate together.</a:t>
            </a:r>
            <a:endParaRPr sz="1600"/>
          </a:p>
        </p:txBody>
      </p:sp>
      <p:pic>
        <p:nvPicPr>
          <p:cNvPr id="312" name="Google Shape;312;p49"/>
          <p:cNvPicPr preferRelativeResize="0"/>
          <p:nvPr/>
        </p:nvPicPr>
        <p:blipFill>
          <a:blip r:embed="rId4">
            <a:alphaModFix/>
          </a:blip>
          <a:stretch>
            <a:fillRect/>
          </a:stretch>
        </p:blipFill>
        <p:spPr>
          <a:xfrm>
            <a:off x="400175" y="1033525"/>
            <a:ext cx="3470350" cy="3470350"/>
          </a:xfrm>
          <a:prstGeom prst="rect">
            <a:avLst/>
          </a:prstGeom>
          <a:noFill/>
          <a:ln>
            <a:noFill/>
          </a:ln>
        </p:spPr>
      </p:pic>
      <p:sp>
        <p:nvSpPr>
          <p:cNvPr id="313" name="Google Shape;313;p49"/>
          <p:cNvSpPr txBox="1"/>
          <p:nvPr/>
        </p:nvSpPr>
        <p:spPr>
          <a:xfrm>
            <a:off x="656100" y="4440800"/>
            <a:ext cx="2537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latin typeface="Roboto"/>
                <a:ea typeface="Roboto"/>
                <a:cs typeface="Roboto"/>
                <a:sym typeface="Roboto"/>
              </a:rPr>
              <a:t>Created in Lucidchart  by C. Arighi</a:t>
            </a:r>
            <a:endParaRPr i="1" sz="1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50"/>
          <p:cNvSpPr txBox="1"/>
          <p:nvPr>
            <p:ph type="title"/>
          </p:nvPr>
        </p:nvSpPr>
        <p:spPr>
          <a:xfrm>
            <a:off x="333125" y="458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2 - If your data is scattered, identify and consolidate it</a:t>
            </a:r>
            <a:endParaRPr sz="2800">
              <a:solidFill>
                <a:srgbClr val="4A86E8"/>
              </a:solidFill>
            </a:endParaRPr>
          </a:p>
        </p:txBody>
      </p:sp>
      <p:sp>
        <p:nvSpPr>
          <p:cNvPr id="320" name="Google Shape;320;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1" name="Google Shape;321;p50"/>
          <p:cNvSpPr txBox="1"/>
          <p:nvPr/>
        </p:nvSpPr>
        <p:spPr>
          <a:xfrm>
            <a:off x="283200" y="2322875"/>
            <a:ext cx="8577600" cy="1692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the gene identifiers as part of your data is stored under </a:t>
            </a:r>
            <a:r>
              <a:rPr i="1" lang="en" sz="1600"/>
              <a:t>gene_id</a:t>
            </a:r>
            <a:r>
              <a:rPr lang="en" sz="1600"/>
              <a:t> and the rest under </a:t>
            </a:r>
            <a:r>
              <a:rPr i="1" lang="en" sz="1600"/>
              <a:t>accession_gene</a:t>
            </a:r>
            <a:r>
              <a:rPr lang="en" sz="1600"/>
              <a:t>, you should identify this fact and, if possible, consolidate the two into one feature. </a:t>
            </a:r>
            <a:endParaRPr sz="1600"/>
          </a:p>
          <a:p>
            <a:pPr indent="-330200" lvl="0" marL="457200" rtl="0" algn="l">
              <a:lnSpc>
                <a:spcPct val="115000"/>
              </a:lnSpc>
              <a:spcBef>
                <a:spcPts val="1000"/>
              </a:spcBef>
              <a:spcAft>
                <a:spcPts val="1000"/>
              </a:spcAft>
              <a:buSzPts val="1600"/>
              <a:buChar char="●"/>
            </a:pPr>
            <a:r>
              <a:rPr lang="en" sz="1600"/>
              <a:t>If redundant values stored in two different places do not match, do not arbitrarily drop one.</a:t>
            </a:r>
            <a:endParaRPr sz="1600"/>
          </a:p>
        </p:txBody>
      </p:sp>
      <p:sp>
        <p:nvSpPr>
          <p:cNvPr id="322" name="Google Shape;322;p50"/>
          <p:cNvSpPr txBox="1"/>
          <p:nvPr/>
        </p:nvSpPr>
        <p:spPr>
          <a:xfrm>
            <a:off x="2066800" y="1492375"/>
            <a:ext cx="4578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Consolidating your data can ease handling of the data and interpretability of the model</a:t>
            </a:r>
            <a:endParaRPr/>
          </a:p>
        </p:txBody>
      </p:sp>
      <p:pic>
        <p:nvPicPr>
          <p:cNvPr id="323" name="Google Shape;323;p50"/>
          <p:cNvPicPr preferRelativeResize="0"/>
          <p:nvPr/>
        </p:nvPicPr>
        <p:blipFill>
          <a:blip r:embed="rId4">
            <a:alphaModFix/>
          </a:blip>
          <a:stretch>
            <a:fillRect/>
          </a:stretch>
        </p:blipFill>
        <p:spPr>
          <a:xfrm>
            <a:off x="7047475" y="1112025"/>
            <a:ext cx="1210849" cy="121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1"/>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3 - </a:t>
            </a:r>
            <a:r>
              <a:rPr lang="en" sz="2800">
                <a:solidFill>
                  <a:srgbClr val="4A86E8"/>
                </a:solidFill>
              </a:rPr>
              <a:t>Integrate all the features of an instance into one object</a:t>
            </a:r>
            <a:endParaRPr sz="2800">
              <a:solidFill>
                <a:srgbClr val="4A86E8"/>
              </a:solidFill>
            </a:endParaRPr>
          </a:p>
        </p:txBody>
      </p:sp>
      <p:sp>
        <p:nvSpPr>
          <p:cNvPr id="330" name="Google Shape;330;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1" name="Google Shape;331;p51"/>
          <p:cNvSpPr txBox="1"/>
          <p:nvPr/>
        </p:nvSpPr>
        <p:spPr>
          <a:xfrm>
            <a:off x="255850" y="2037775"/>
            <a:ext cx="8577600" cy="1545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For example, suppose your data is stored in a relational database across multiple tables such as </a:t>
            </a:r>
            <a:r>
              <a:rPr lang="en" sz="1800"/>
              <a:t>chromosome</a:t>
            </a:r>
            <a:r>
              <a:rPr lang="en" sz="1800"/>
              <a:t>, gene, variant and so on. </a:t>
            </a:r>
            <a:endParaRPr sz="1800"/>
          </a:p>
          <a:p>
            <a:pPr indent="-342900" lvl="0" marL="457200" rtl="0" algn="l">
              <a:lnSpc>
                <a:spcPct val="115000"/>
              </a:lnSpc>
              <a:spcBef>
                <a:spcPts val="1000"/>
              </a:spcBef>
              <a:spcAft>
                <a:spcPts val="1000"/>
              </a:spcAft>
              <a:buSzPts val="1800"/>
              <a:buChar char="●"/>
            </a:pPr>
            <a:r>
              <a:rPr lang="en" sz="1800"/>
              <a:t>Integrate (that is, denormalize) those tables into one single table in which each row contains one instance with all the relevant information.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7" name="Google Shape;337;p52"/>
          <p:cNvSpPr txBox="1"/>
          <p:nvPr>
            <p:ph type="title"/>
          </p:nvPr>
        </p:nvSpPr>
        <p:spPr>
          <a:xfrm>
            <a:off x="1834100" y="245100"/>
            <a:ext cx="7018800" cy="104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the data easily accessible by the team and machines performing the ML?</a:t>
            </a:r>
            <a:endParaRPr sz="2800">
              <a:solidFill>
                <a:srgbClr val="4A86E8"/>
              </a:solidFill>
            </a:endParaRPr>
          </a:p>
        </p:txBody>
      </p:sp>
      <p:sp>
        <p:nvSpPr>
          <p:cNvPr id="338" name="Google Shape;338;p52"/>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9" name="Google Shape;339;p52"/>
          <p:cNvSpPr txBox="1"/>
          <p:nvPr/>
        </p:nvSpPr>
        <p:spPr>
          <a:xfrm>
            <a:off x="413825" y="2384525"/>
            <a:ext cx="5030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there are strict restrictions that prevent easy access, you should address them before the ML tasks start.</a:t>
            </a:r>
            <a:endParaRPr sz="1600"/>
          </a:p>
        </p:txBody>
      </p:sp>
      <p:pic>
        <p:nvPicPr>
          <p:cNvPr id="340" name="Google Shape;340;p52"/>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41" name="Google Shape;341;p52"/>
          <p:cNvPicPr preferRelativeResize="0"/>
          <p:nvPr/>
        </p:nvPicPr>
        <p:blipFill>
          <a:blip r:embed="rId5">
            <a:alphaModFix/>
          </a:blip>
          <a:stretch>
            <a:fillRect/>
          </a:stretch>
        </p:blipFill>
        <p:spPr>
          <a:xfrm>
            <a:off x="5939825" y="2079311"/>
            <a:ext cx="2152650" cy="2124075"/>
          </a:xfrm>
          <a:prstGeom prst="rect">
            <a:avLst/>
          </a:prstGeom>
          <a:noFill/>
          <a:ln>
            <a:noFill/>
          </a:ln>
        </p:spPr>
      </p:pic>
      <p:sp>
        <p:nvSpPr>
          <p:cNvPr id="342" name="Google Shape;342;p52"/>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8" name="Google Shape;348;p53"/>
          <p:cNvSpPr txBox="1"/>
          <p:nvPr>
            <p:ph type="title"/>
          </p:nvPr>
        </p:nvSpPr>
        <p:spPr>
          <a:xfrm>
            <a:off x="896175" y="554150"/>
            <a:ext cx="86616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Can the data be read fast enough</a:t>
            </a:r>
            <a:r>
              <a:rPr lang="en" sz="2800">
                <a:solidFill>
                  <a:srgbClr val="4A86E8"/>
                </a:solidFill>
              </a:rPr>
              <a:t>?</a:t>
            </a:r>
            <a:endParaRPr sz="2800">
              <a:solidFill>
                <a:srgbClr val="4A86E8"/>
              </a:solidFill>
            </a:endParaRPr>
          </a:p>
        </p:txBody>
      </p:sp>
      <p:sp>
        <p:nvSpPr>
          <p:cNvPr id="349" name="Google Shape;349;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0" name="Google Shape;350;p53"/>
          <p:cNvSpPr txBox="1"/>
          <p:nvPr/>
        </p:nvSpPr>
        <p:spPr>
          <a:xfrm>
            <a:off x="341550" y="2011636"/>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don’t want to wait days to generate your features and/or labels each time you make a change to your data preparation pipeline.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For example, suppose you have a massive database of sensor readings that can be accessed using an API.  If you want to generate a new feature that is the sum of all sensor readings, you’ll want to be able to do so within a reasonable amount of time. </a:t>
            </a:r>
            <a:endParaRPr sz="1600"/>
          </a:p>
        </p:txBody>
      </p:sp>
      <p:pic>
        <p:nvPicPr>
          <p:cNvPr id="351" name="Google Shape;351;p53"/>
          <p:cNvPicPr preferRelativeResize="0"/>
          <p:nvPr/>
        </p:nvPicPr>
        <p:blipFill>
          <a:blip r:embed="rId4">
            <a:alphaModFix/>
          </a:blip>
          <a:stretch>
            <a:fillRect/>
          </a:stretch>
        </p:blipFill>
        <p:spPr>
          <a:xfrm>
            <a:off x="8364701" y="3974225"/>
            <a:ext cx="779293" cy="692700"/>
          </a:xfrm>
          <a:prstGeom prst="rect">
            <a:avLst/>
          </a:prstGeom>
          <a:noFill/>
          <a:ln>
            <a:noFill/>
          </a:ln>
        </p:spPr>
      </p:pic>
      <p:sp>
        <p:nvSpPr>
          <p:cNvPr id="352" name="Google Shape;352;p53"/>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8" name="Google Shape;358;p54"/>
          <p:cNvSpPr txBox="1"/>
          <p:nvPr>
            <p:ph type="title"/>
          </p:nvPr>
        </p:nvSpPr>
        <p:spPr>
          <a:xfrm>
            <a:off x="2766050" y="369000"/>
            <a:ext cx="58899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have documentation for each field of data?</a:t>
            </a:r>
            <a:endParaRPr sz="2800">
              <a:solidFill>
                <a:srgbClr val="4A86E8"/>
              </a:solidFill>
            </a:endParaRPr>
          </a:p>
        </p:txBody>
      </p:sp>
      <p:sp>
        <p:nvSpPr>
          <p:cNvPr id="359" name="Google Shape;359;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0" name="Google Shape;360;p54"/>
          <p:cNvSpPr txBox="1"/>
          <p:nvPr/>
        </p:nvSpPr>
        <p:spPr>
          <a:xfrm>
            <a:off x="341550" y="1628386"/>
            <a:ext cx="84609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you provide a brief description for each field that includes its name and type, what it represents, how its value is measured, when the data is collected, whether the original values can get updated, and what its applicability to the use case?</a:t>
            </a:r>
            <a:endParaRPr sz="1600"/>
          </a:p>
          <a:p>
            <a:pPr indent="0" lvl="0" marL="914400" rtl="0" algn="l">
              <a:lnSpc>
                <a:spcPct val="115000"/>
              </a:lnSpc>
              <a:spcBef>
                <a:spcPts val="0"/>
              </a:spcBef>
              <a:spcAft>
                <a:spcPts val="0"/>
              </a:spcAft>
              <a:buNone/>
            </a:pPr>
            <a:r>
              <a:rPr lang="en" sz="1600"/>
              <a:t> </a:t>
            </a:r>
            <a:endParaRPr sz="1600"/>
          </a:p>
          <a:p>
            <a:pPr indent="-330200" lvl="0" marL="457200" rtl="0" algn="l">
              <a:lnSpc>
                <a:spcPct val="115000"/>
              </a:lnSpc>
              <a:spcBef>
                <a:spcPts val="0"/>
              </a:spcBef>
              <a:spcAft>
                <a:spcPts val="0"/>
              </a:spcAft>
              <a:buSzPts val="1600"/>
              <a:buChar char="●"/>
            </a:pPr>
            <a:r>
              <a:rPr lang="en" sz="1600"/>
              <a:t>Do you have records of any changes in the method of collection or in the measurement of a field? (For example, switching from grams to </a:t>
            </a:r>
            <a:r>
              <a:rPr lang="en" sz="1600"/>
              <a:t>milligrams</a:t>
            </a:r>
            <a:r>
              <a:rPr lang="en" sz="1600"/>
              <a:t>)</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b="1" lang="en" sz="1600"/>
              <a:t>FAIR</a:t>
            </a:r>
            <a:r>
              <a:rPr lang="en" sz="1600"/>
              <a:t> (Findable, Accessible, Interoperable, and Reusable) data practices</a:t>
            </a:r>
            <a:endParaRPr sz="1600"/>
          </a:p>
        </p:txBody>
      </p:sp>
      <p:pic>
        <p:nvPicPr>
          <p:cNvPr id="361" name="Google Shape;361;p54"/>
          <p:cNvPicPr preferRelativeResize="0"/>
          <p:nvPr/>
        </p:nvPicPr>
        <p:blipFill>
          <a:blip r:embed="rId4">
            <a:alphaModFix/>
          </a:blip>
          <a:stretch>
            <a:fillRect/>
          </a:stretch>
        </p:blipFill>
        <p:spPr>
          <a:xfrm>
            <a:off x="8115876" y="3924650"/>
            <a:ext cx="779293" cy="692700"/>
          </a:xfrm>
          <a:prstGeom prst="rect">
            <a:avLst/>
          </a:prstGeom>
          <a:noFill/>
          <a:ln>
            <a:noFill/>
          </a:ln>
        </p:spPr>
      </p:pic>
      <p:sp>
        <p:nvSpPr>
          <p:cNvPr id="362" name="Google Shape;362;p54"/>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8" name="Google Shape;368;p55"/>
          <p:cNvSpPr txBox="1"/>
          <p:nvPr>
            <p:ph type="title"/>
          </p:nvPr>
        </p:nvSpPr>
        <p:spPr>
          <a:xfrm>
            <a:off x="1800025" y="337325"/>
            <a:ext cx="6786600" cy="90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Are the missing values a small percentage of the fields of interest?</a:t>
            </a:r>
            <a:endParaRPr sz="2800">
              <a:solidFill>
                <a:srgbClr val="4A86E8"/>
              </a:solidFill>
            </a:endParaRPr>
          </a:p>
        </p:txBody>
      </p:sp>
      <p:sp>
        <p:nvSpPr>
          <p:cNvPr id="369" name="Google Shape;369;p55"/>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0" name="Google Shape;370;p55"/>
          <p:cNvSpPr txBox="1"/>
          <p:nvPr/>
        </p:nvSpPr>
        <p:spPr>
          <a:xfrm>
            <a:off x="314200" y="2086149"/>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Note that missing values can be represented in different forms even for the same field: " " , </a:t>
            </a:r>
            <a:r>
              <a:rPr i="1" lang="en" sz="1600"/>
              <a:t>None</a:t>
            </a:r>
            <a:r>
              <a:rPr lang="en" sz="1600"/>
              <a:t> , </a:t>
            </a:r>
            <a:r>
              <a:rPr i="1" lang="en" sz="1600"/>
              <a:t>NULL</a:t>
            </a:r>
            <a:r>
              <a:rPr lang="en" sz="1600"/>
              <a:t> , </a:t>
            </a:r>
            <a:r>
              <a:rPr i="1" lang="en" sz="1600"/>
              <a:t>NaN</a:t>
            </a:r>
            <a:r>
              <a:rPr lang="en" sz="1600"/>
              <a:t> , </a:t>
            </a:r>
            <a:r>
              <a:rPr i="1" lang="en" sz="1600"/>
              <a:t>0</a:t>
            </a:r>
            <a:r>
              <a:rPr lang="en" sz="1600"/>
              <a:t> , </a:t>
            </a:r>
            <a:r>
              <a:rPr i="1" lang="en" sz="1600"/>
              <a:t>-1</a:t>
            </a:r>
            <a:r>
              <a:rPr lang="en" sz="1600"/>
              <a:t> , </a:t>
            </a:r>
            <a:r>
              <a:rPr i="1" lang="en" sz="1600"/>
              <a:t>9999 </a:t>
            </a:r>
            <a:r>
              <a:rPr lang="en" sz="1600"/>
              <a:t>, and so on. The more missing values, the less useful the data.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As a check, do you have enough useful data left if you consider only data with no missing values?</a:t>
            </a:r>
            <a:endParaRPr sz="1600"/>
          </a:p>
        </p:txBody>
      </p:sp>
      <p:pic>
        <p:nvPicPr>
          <p:cNvPr id="371" name="Google Shape;371;p55"/>
          <p:cNvPicPr preferRelativeResize="0"/>
          <p:nvPr/>
        </p:nvPicPr>
        <p:blipFill>
          <a:blip r:embed="rId4">
            <a:alphaModFix/>
          </a:blip>
          <a:stretch>
            <a:fillRect/>
          </a:stretch>
        </p:blipFill>
        <p:spPr>
          <a:xfrm>
            <a:off x="8311801" y="3933250"/>
            <a:ext cx="779293" cy="692700"/>
          </a:xfrm>
          <a:prstGeom prst="rect">
            <a:avLst/>
          </a:prstGeom>
          <a:noFill/>
          <a:ln>
            <a:noFill/>
          </a:ln>
        </p:spPr>
      </p:pic>
      <p:sp>
        <p:nvSpPr>
          <p:cNvPr id="372" name="Google Shape;372;p55"/>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Readiness for AI/ML CheckList</a:t>
            </a:r>
            <a:endParaRPr sz="4000">
              <a:solidFill>
                <a:srgbClr val="4A86E8"/>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56"/>
          <p:cNvSpPr txBox="1"/>
          <p:nvPr>
            <p:ph type="title"/>
          </p:nvPr>
        </p:nvSpPr>
        <p:spPr>
          <a:xfrm>
            <a:off x="1701575" y="197525"/>
            <a:ext cx="7162200" cy="105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If you want to forecast n periods in advance, do you have n + 2 periods of data?</a:t>
            </a:r>
            <a:endParaRPr sz="2800">
              <a:solidFill>
                <a:srgbClr val="4A86E8"/>
              </a:solidFill>
            </a:endParaRPr>
          </a:p>
        </p:txBody>
      </p:sp>
      <p:sp>
        <p:nvSpPr>
          <p:cNvPr id="379" name="Google Shape;379;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0" name="Google Shape;380;p56"/>
          <p:cNvSpPr txBox="1"/>
          <p:nvPr/>
        </p:nvSpPr>
        <p:spPr>
          <a:xfrm>
            <a:off x="402875" y="2521899"/>
            <a:ext cx="8460900" cy="1692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you want to build an </a:t>
            </a:r>
            <a:r>
              <a:rPr lang="en" sz="1600"/>
              <a:t>ML model to forecast COVID </a:t>
            </a:r>
            <a:r>
              <a:rPr lang="en" sz="1600"/>
              <a:t>spread in the next three years, you would need at least five years of data </a:t>
            </a:r>
            <a:endParaRPr sz="1600"/>
          </a:p>
          <a:p>
            <a:pPr indent="-330200" lvl="0" marL="457200" rtl="0" algn="l">
              <a:lnSpc>
                <a:spcPct val="115000"/>
              </a:lnSpc>
              <a:spcBef>
                <a:spcPts val="1000"/>
              </a:spcBef>
              <a:spcAft>
                <a:spcPts val="1000"/>
              </a:spcAft>
              <a:buSzPts val="1600"/>
              <a:buChar char="●"/>
            </a:pPr>
            <a:r>
              <a:rPr lang="en" sz="1600"/>
              <a:t>You’ll need three years labelled data, one more year for the model to learn the general trend (that is, increasing, decreasing, or unchanging) for COVID, and one more year to evaluate the model.</a:t>
            </a:r>
            <a:endParaRPr sz="1600"/>
          </a:p>
        </p:txBody>
      </p:sp>
      <p:pic>
        <p:nvPicPr>
          <p:cNvPr id="381" name="Google Shape;381;p56"/>
          <p:cNvPicPr preferRelativeResize="0"/>
          <p:nvPr/>
        </p:nvPicPr>
        <p:blipFill>
          <a:blip r:embed="rId4">
            <a:alphaModFix/>
          </a:blip>
          <a:stretch>
            <a:fillRect/>
          </a:stretch>
        </p:blipFill>
        <p:spPr>
          <a:xfrm>
            <a:off x="8310601" y="3943600"/>
            <a:ext cx="779293" cy="692700"/>
          </a:xfrm>
          <a:prstGeom prst="rect">
            <a:avLst/>
          </a:prstGeom>
          <a:noFill/>
          <a:ln>
            <a:noFill/>
          </a:ln>
        </p:spPr>
      </p:pic>
      <p:pic>
        <p:nvPicPr>
          <p:cNvPr id="382" name="Google Shape;382;p56"/>
          <p:cNvPicPr preferRelativeResize="0"/>
          <p:nvPr/>
        </p:nvPicPr>
        <p:blipFill rotWithShape="1">
          <a:blip r:embed="rId5">
            <a:alphaModFix/>
          </a:blip>
          <a:srcRect b="21697" l="0" r="0" t="17114"/>
          <a:stretch/>
        </p:blipFill>
        <p:spPr>
          <a:xfrm>
            <a:off x="915125" y="1565200"/>
            <a:ext cx="1056600" cy="646525"/>
          </a:xfrm>
          <a:prstGeom prst="rect">
            <a:avLst/>
          </a:prstGeom>
          <a:noFill/>
          <a:ln>
            <a:noFill/>
          </a:ln>
        </p:spPr>
      </p:pic>
      <p:sp>
        <p:nvSpPr>
          <p:cNvPr id="383" name="Google Shape;383;p56"/>
          <p:cNvSpPr txBox="1"/>
          <p:nvPr/>
        </p:nvSpPr>
        <p:spPr>
          <a:xfrm>
            <a:off x="2228825" y="1407413"/>
            <a:ext cx="54375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T</a:t>
            </a:r>
            <a:r>
              <a:rPr lang="en" sz="1600"/>
              <a:t>o build an ML model to forecast n periods in advance, you would need at least n+2 periods of data to train and evaluate the model properly</a:t>
            </a:r>
            <a:endParaRPr/>
          </a:p>
        </p:txBody>
      </p:sp>
      <p:sp>
        <p:nvSpPr>
          <p:cNvPr id="384" name="Google Shape;384;p56"/>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0" name="Google Shape;390;p57"/>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91" name="Google Shape;391;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2" name="Google Shape;392;p57"/>
          <p:cNvSpPr txBox="1"/>
          <p:nvPr/>
        </p:nvSpPr>
        <p:spPr>
          <a:xfrm>
            <a:off x="3377550" y="1421850"/>
            <a:ext cx="3948600" cy="11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Essential checks</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b="1" lang="en" sz="1900"/>
              <a:t>Additional checks</a:t>
            </a:r>
            <a:endParaRPr sz="1900"/>
          </a:p>
        </p:txBody>
      </p:sp>
      <p:pic>
        <p:nvPicPr>
          <p:cNvPr id="393" name="Google Shape;393;p5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9" name="Google Shape;399;p58"/>
          <p:cNvSpPr txBox="1"/>
          <p:nvPr>
            <p:ph type="title"/>
          </p:nvPr>
        </p:nvSpPr>
        <p:spPr>
          <a:xfrm>
            <a:off x="228675" y="525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Additional Checks</a:t>
            </a:r>
            <a:endParaRPr>
              <a:solidFill>
                <a:srgbClr val="4A86E8"/>
              </a:solidFill>
            </a:endParaRPr>
          </a:p>
        </p:txBody>
      </p:sp>
      <p:sp>
        <p:nvSpPr>
          <p:cNvPr id="400" name="Google Shape;400;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1" name="Google Shape;401;p58"/>
          <p:cNvSpPr/>
          <p:nvPr/>
        </p:nvSpPr>
        <p:spPr>
          <a:xfrm>
            <a:off x="865775" y="212612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t>
            </a:r>
            <a:r>
              <a:rPr lang="en" sz="1100"/>
              <a:t>additional check</a:t>
            </a:r>
            <a:r>
              <a:rPr lang="en" sz="1100"/>
              <a:t> questions</a:t>
            </a:r>
            <a:endParaRPr sz="1100"/>
          </a:p>
        </p:txBody>
      </p:sp>
      <p:cxnSp>
        <p:nvCxnSpPr>
          <p:cNvPr id="402" name="Google Shape;402;p58"/>
          <p:cNvCxnSpPr>
            <a:stCxn id="401" idx="2"/>
          </p:cNvCxnSpPr>
          <p:nvPr/>
        </p:nvCxnSpPr>
        <p:spPr>
          <a:xfrm>
            <a:off x="1693175" y="3315625"/>
            <a:ext cx="0" cy="422100"/>
          </a:xfrm>
          <a:prstGeom prst="straightConnector1">
            <a:avLst/>
          </a:prstGeom>
          <a:noFill/>
          <a:ln cap="flat" cmpd="sng" w="9525">
            <a:solidFill>
              <a:schemeClr val="dk2"/>
            </a:solidFill>
            <a:prstDash val="solid"/>
            <a:round/>
            <a:headEnd len="med" w="med" type="none"/>
            <a:tailEnd len="med" w="med" type="triangle"/>
          </a:ln>
        </p:spPr>
      </p:cxnSp>
      <p:cxnSp>
        <p:nvCxnSpPr>
          <p:cNvPr id="403" name="Google Shape;403;p58"/>
          <p:cNvCxnSpPr/>
          <p:nvPr/>
        </p:nvCxnSpPr>
        <p:spPr>
          <a:xfrm flipH="1" rot="10800000">
            <a:off x="2520725" y="2717285"/>
            <a:ext cx="585900" cy="7200"/>
          </a:xfrm>
          <a:prstGeom prst="straightConnector1">
            <a:avLst/>
          </a:prstGeom>
          <a:noFill/>
          <a:ln cap="flat" cmpd="sng" w="9525">
            <a:solidFill>
              <a:schemeClr val="dk2"/>
            </a:solidFill>
            <a:prstDash val="solid"/>
            <a:round/>
            <a:headEnd len="med" w="med" type="none"/>
            <a:tailEnd len="med" w="med" type="triangle"/>
          </a:ln>
        </p:spPr>
      </p:cxnSp>
      <p:sp>
        <p:nvSpPr>
          <p:cNvPr id="404" name="Google Shape;404;p58"/>
          <p:cNvSpPr/>
          <p:nvPr/>
        </p:nvSpPr>
        <p:spPr>
          <a:xfrm>
            <a:off x="753750" y="1521600"/>
            <a:ext cx="20082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Your ML data</a:t>
            </a:r>
            <a:endParaRPr/>
          </a:p>
        </p:txBody>
      </p:sp>
      <p:cxnSp>
        <p:nvCxnSpPr>
          <p:cNvPr id="405" name="Google Shape;405;p58"/>
          <p:cNvCxnSpPr>
            <a:endCxn id="401" idx="0"/>
          </p:cNvCxnSpPr>
          <p:nvPr/>
        </p:nvCxnSpPr>
        <p:spPr>
          <a:xfrm>
            <a:off x="1693175" y="1840525"/>
            <a:ext cx="0" cy="285600"/>
          </a:xfrm>
          <a:prstGeom prst="straightConnector1">
            <a:avLst/>
          </a:prstGeom>
          <a:noFill/>
          <a:ln cap="flat" cmpd="sng" w="9525">
            <a:solidFill>
              <a:schemeClr val="dk2"/>
            </a:solidFill>
            <a:prstDash val="solid"/>
            <a:round/>
            <a:headEnd len="med" w="med" type="none"/>
            <a:tailEnd len="med" w="med" type="triangle"/>
          </a:ln>
        </p:spPr>
      </p:cxnSp>
      <p:sp>
        <p:nvSpPr>
          <p:cNvPr id="406" name="Google Shape;406;p58"/>
          <p:cNvSpPr txBox="1"/>
          <p:nvPr/>
        </p:nvSpPr>
        <p:spPr>
          <a:xfrm>
            <a:off x="2520725" y="2272650"/>
            <a:ext cx="49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407" name="Google Shape;407;p58"/>
          <p:cNvSpPr txBox="1"/>
          <p:nvPr/>
        </p:nvSpPr>
        <p:spPr>
          <a:xfrm>
            <a:off x="1107275" y="3326575"/>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408" name="Google Shape;408;p58"/>
          <p:cNvSpPr/>
          <p:nvPr/>
        </p:nvSpPr>
        <p:spPr>
          <a:xfrm>
            <a:off x="3190000" y="2509975"/>
            <a:ext cx="2008200" cy="318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Review data</a:t>
            </a:r>
            <a:endParaRPr/>
          </a:p>
        </p:txBody>
      </p:sp>
      <p:sp>
        <p:nvSpPr>
          <p:cNvPr id="409" name="Google Shape;409;p58"/>
          <p:cNvSpPr/>
          <p:nvPr/>
        </p:nvSpPr>
        <p:spPr>
          <a:xfrm>
            <a:off x="689075" y="3853513"/>
            <a:ext cx="2008200" cy="318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ML ready</a:t>
            </a:r>
            <a:endParaRPr/>
          </a:p>
        </p:txBody>
      </p:sp>
      <p:cxnSp>
        <p:nvCxnSpPr>
          <p:cNvPr id="410" name="Google Shape;410;p58"/>
          <p:cNvCxnSpPr>
            <a:stCxn id="408" idx="0"/>
            <a:endCxn id="404" idx="3"/>
          </p:cNvCxnSpPr>
          <p:nvPr/>
        </p:nvCxnSpPr>
        <p:spPr>
          <a:xfrm flipH="1" rot="5400000">
            <a:off x="3063550" y="1379425"/>
            <a:ext cx="828900" cy="1432200"/>
          </a:xfrm>
          <a:prstGeom prst="bentConnector2">
            <a:avLst/>
          </a:prstGeom>
          <a:noFill/>
          <a:ln cap="flat" cmpd="sng" w="9525">
            <a:solidFill>
              <a:schemeClr val="dk2"/>
            </a:solidFill>
            <a:prstDash val="solid"/>
            <a:round/>
            <a:headEnd len="med" w="med" type="none"/>
            <a:tailEnd len="med" w="med" type="triangle"/>
          </a:ln>
        </p:spPr>
      </p:cxnSp>
      <p:sp>
        <p:nvSpPr>
          <p:cNvPr id="411" name="Google Shape;411;p58"/>
          <p:cNvSpPr txBox="1"/>
          <p:nvPr/>
        </p:nvSpPr>
        <p:spPr>
          <a:xfrm>
            <a:off x="5489875" y="1132850"/>
            <a:ext cx="33777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a:t>
            </a:r>
            <a:r>
              <a:rPr lang="en" sz="1600"/>
              <a:t>better understand your data and set expectations </a:t>
            </a:r>
            <a:endParaRPr sz="1600"/>
          </a:p>
          <a:p>
            <a:pPr indent="-330200" lvl="0" marL="457200" rtl="0" algn="l">
              <a:lnSpc>
                <a:spcPct val="115000"/>
              </a:lnSpc>
              <a:spcBef>
                <a:spcPts val="1000"/>
              </a:spcBef>
              <a:spcAft>
                <a:spcPts val="0"/>
              </a:spcAft>
              <a:buSzPts val="1600"/>
              <a:buChar char="●"/>
            </a:pPr>
            <a:r>
              <a:rPr lang="en" sz="1600"/>
              <a:t>The answers to the following questions should all be “yes.”</a:t>
            </a:r>
            <a:endParaRPr sz="1600"/>
          </a:p>
          <a:p>
            <a:pPr indent="-330200" lvl="0" marL="457200" rtl="0" algn="l">
              <a:lnSpc>
                <a:spcPct val="115000"/>
              </a:lnSpc>
              <a:spcBef>
                <a:spcPts val="1000"/>
              </a:spcBef>
              <a:spcAft>
                <a:spcPts val="1000"/>
              </a:spcAft>
              <a:buSzPts val="1600"/>
              <a:buChar char="●"/>
            </a:pPr>
            <a:r>
              <a:rPr lang="en" sz="1600"/>
              <a:t>Most “no” answers are manageable problems, but it is important to know beforehand about the limitations to find an appropriate solution.</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7" name="Google Shape;417;p59"/>
          <p:cNvSpPr txBox="1"/>
          <p:nvPr>
            <p:ph type="title"/>
          </p:nvPr>
        </p:nvSpPr>
        <p:spPr>
          <a:xfrm>
            <a:off x="314200" y="321900"/>
            <a:ext cx="8661600" cy="4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your data unbiased?</a:t>
            </a:r>
            <a:endParaRPr sz="2800">
              <a:solidFill>
                <a:srgbClr val="4A86E8"/>
              </a:solidFill>
            </a:endParaRPr>
          </a:p>
        </p:txBody>
      </p:sp>
      <p:sp>
        <p:nvSpPr>
          <p:cNvPr id="418" name="Google Shape;418;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9" name="Google Shape;419;p59"/>
          <p:cNvSpPr txBox="1"/>
          <p:nvPr/>
        </p:nvSpPr>
        <p:spPr>
          <a:xfrm>
            <a:off x="414550" y="1115699"/>
            <a:ext cx="84609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If you are considering building a model on a subset of your data, make sure that subset does not introduce bias</a:t>
            </a:r>
            <a:r>
              <a:rPr lang="en"/>
              <a:t>.</a:t>
            </a:r>
            <a:endParaRPr/>
          </a:p>
          <a:p>
            <a:pPr indent="-317500" lvl="1" marL="742950" rtl="0" algn="l">
              <a:lnSpc>
                <a:spcPct val="115000"/>
              </a:lnSpc>
              <a:spcBef>
                <a:spcPts val="0"/>
              </a:spcBef>
              <a:spcAft>
                <a:spcPts val="0"/>
              </a:spcAft>
              <a:buSzPts val="1400"/>
              <a:buChar char="○"/>
            </a:pPr>
            <a:r>
              <a:rPr lang="en"/>
              <a:t>For example, if you want to predict variant-gene-disease association in regions across the world, but have data only for population of European descent, your model may not work well for other regions.</a:t>
            </a:r>
            <a:endParaRPr/>
          </a:p>
          <a:p>
            <a:pPr indent="0" lvl="0" marL="13716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
              <a:t>If you use a subset of data for training, make sure it is unbiased</a:t>
            </a:r>
            <a:r>
              <a:rPr lang="en"/>
              <a:t>.</a:t>
            </a:r>
            <a:endParaRPr/>
          </a:p>
          <a:p>
            <a:pPr indent="-317500" lvl="1" marL="742950" rtl="0" algn="l">
              <a:lnSpc>
                <a:spcPct val="115000"/>
              </a:lnSpc>
              <a:spcBef>
                <a:spcPts val="0"/>
              </a:spcBef>
              <a:spcAft>
                <a:spcPts val="0"/>
              </a:spcAft>
              <a:buSzPts val="1400"/>
              <a:buChar char="○"/>
            </a:pPr>
            <a:r>
              <a:rPr lang="en"/>
              <a:t>If you have to use a subset of your data (for example, due to regulations, privacy, data size, or limited resources) to train the model, make sure it has the same statistical distribution as the original data. </a:t>
            </a:r>
            <a:endParaRPr/>
          </a:p>
          <a:p>
            <a:pPr indent="-317500" lvl="1" marL="742950" rtl="0" algn="l">
              <a:lnSpc>
                <a:spcPct val="115000"/>
              </a:lnSpc>
              <a:spcBef>
                <a:spcPts val="0"/>
              </a:spcBef>
              <a:spcAft>
                <a:spcPts val="0"/>
              </a:spcAft>
              <a:buSzPts val="1400"/>
              <a:buChar char="○"/>
            </a:pPr>
            <a:r>
              <a:rPr lang="en"/>
              <a:t>When you have too much data files, sample all the files. If you cannot sample them with the same probability, account for that by using weights in the training.</a:t>
            </a:r>
            <a:endParaRPr/>
          </a:p>
        </p:txBody>
      </p:sp>
      <p:sp>
        <p:nvSpPr>
          <p:cNvPr id="420" name="Google Shape;420;p59"/>
          <p:cNvSpPr/>
          <p:nvPr/>
        </p:nvSpPr>
        <p:spPr>
          <a:xfrm>
            <a:off x="681150" y="0"/>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21" name="Google Shape;421;p59"/>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7" name="Google Shape;427;p60"/>
          <p:cNvSpPr txBox="1"/>
          <p:nvPr>
            <p:ph type="title"/>
          </p:nvPr>
        </p:nvSpPr>
        <p:spPr>
          <a:xfrm>
            <a:off x="2772275" y="155875"/>
            <a:ext cx="4728600" cy="70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If there are missing values, do you know the causes?</a:t>
            </a:r>
            <a:endParaRPr sz="2800">
              <a:solidFill>
                <a:srgbClr val="4A86E8"/>
              </a:solidFill>
            </a:endParaRPr>
          </a:p>
        </p:txBody>
      </p:sp>
      <p:sp>
        <p:nvSpPr>
          <p:cNvPr id="428" name="Google Shape;428;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9" name="Google Shape;429;p60"/>
          <p:cNvSpPr txBox="1"/>
          <p:nvPr/>
        </p:nvSpPr>
        <p:spPr>
          <a:xfrm>
            <a:off x="376900" y="1521800"/>
            <a:ext cx="4728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Handling missing data is possible, but if the cause of the missing data is not well understood, ML may not be as successful.</a:t>
            </a:r>
            <a:endParaRPr sz="1600"/>
          </a:p>
        </p:txBody>
      </p:sp>
      <p:sp>
        <p:nvSpPr>
          <p:cNvPr id="430" name="Google Shape;430;p60"/>
          <p:cNvSpPr txBox="1"/>
          <p:nvPr>
            <p:ph type="title"/>
          </p:nvPr>
        </p:nvSpPr>
        <p:spPr>
          <a:xfrm>
            <a:off x="714000" y="2851600"/>
            <a:ext cx="38580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a:t>
            </a:r>
            <a:r>
              <a:rPr lang="en" sz="2800">
                <a:solidFill>
                  <a:srgbClr val="4A86E8"/>
                </a:solidFill>
              </a:rPr>
              <a:t>o missing values occur at random?</a:t>
            </a:r>
            <a:endParaRPr sz="2800">
              <a:solidFill>
                <a:srgbClr val="4A86E8"/>
              </a:solidFill>
            </a:endParaRPr>
          </a:p>
        </p:txBody>
      </p:sp>
      <p:pic>
        <p:nvPicPr>
          <p:cNvPr id="431" name="Google Shape;431;p60"/>
          <p:cNvPicPr preferRelativeResize="0"/>
          <p:nvPr/>
        </p:nvPicPr>
        <p:blipFill>
          <a:blip r:embed="rId4">
            <a:alphaModFix/>
          </a:blip>
          <a:stretch>
            <a:fillRect/>
          </a:stretch>
        </p:blipFill>
        <p:spPr>
          <a:xfrm>
            <a:off x="8310601" y="3943600"/>
            <a:ext cx="779293" cy="692700"/>
          </a:xfrm>
          <a:prstGeom prst="rect">
            <a:avLst/>
          </a:prstGeom>
          <a:noFill/>
          <a:ln>
            <a:noFill/>
          </a:ln>
        </p:spPr>
      </p:pic>
      <p:sp>
        <p:nvSpPr>
          <p:cNvPr id="432" name="Google Shape;432;p60"/>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33" name="Google Shape;433;p60"/>
          <p:cNvPicPr preferRelativeResize="0"/>
          <p:nvPr/>
        </p:nvPicPr>
        <p:blipFill>
          <a:blip r:embed="rId5">
            <a:alphaModFix/>
          </a:blip>
          <a:stretch>
            <a:fillRect/>
          </a:stretch>
        </p:blipFill>
        <p:spPr>
          <a:xfrm>
            <a:off x="5257900" y="1092775"/>
            <a:ext cx="2538552" cy="3541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9" name="Google Shape;439;p61"/>
          <p:cNvSpPr txBox="1"/>
          <p:nvPr>
            <p:ph type="title"/>
          </p:nvPr>
        </p:nvSpPr>
        <p:spPr>
          <a:xfrm>
            <a:off x="2375775" y="291775"/>
            <a:ext cx="64149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For each field (input or target), does the data have the same unit?</a:t>
            </a:r>
            <a:endParaRPr sz="2800">
              <a:solidFill>
                <a:srgbClr val="4A86E8"/>
              </a:solidFill>
            </a:endParaRPr>
          </a:p>
        </p:txBody>
      </p:sp>
      <p:sp>
        <p:nvSpPr>
          <p:cNvPr id="440" name="Google Shape;440;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41" name="Google Shape;441;p61"/>
          <p:cNvSpPr txBox="1"/>
          <p:nvPr/>
        </p:nvSpPr>
        <p:spPr>
          <a:xfrm>
            <a:off x="213850" y="1388100"/>
            <a:ext cx="8577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a data field called </a:t>
            </a:r>
            <a:r>
              <a:rPr i="1" lang="en" sz="1600"/>
              <a:t>volume</a:t>
            </a:r>
            <a:r>
              <a:rPr lang="en" sz="1600"/>
              <a:t> has values that can be in different units (ml, cubic centimeters, ounces). </a:t>
            </a:r>
            <a:endParaRPr sz="1600"/>
          </a:p>
          <a:p>
            <a:pPr indent="-330200" lvl="0" marL="457200" rtl="0" algn="l">
              <a:lnSpc>
                <a:spcPct val="115000"/>
              </a:lnSpc>
              <a:spcBef>
                <a:spcPts val="0"/>
              </a:spcBef>
              <a:spcAft>
                <a:spcPts val="0"/>
              </a:spcAft>
              <a:buSzPts val="1600"/>
              <a:buChar char="●"/>
            </a:pPr>
            <a:r>
              <a:rPr lang="en" sz="1600"/>
              <a:t>All the values should be converted to one standard.</a:t>
            </a:r>
            <a:endParaRPr sz="1600"/>
          </a:p>
        </p:txBody>
      </p:sp>
      <p:sp>
        <p:nvSpPr>
          <p:cNvPr id="442" name="Google Shape;442;p61"/>
          <p:cNvSpPr txBox="1"/>
          <p:nvPr/>
        </p:nvSpPr>
        <p:spPr>
          <a:xfrm>
            <a:off x="951075" y="2471000"/>
            <a:ext cx="779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A86E8"/>
                </a:solidFill>
                <a:latin typeface="Roboto"/>
                <a:ea typeface="Roboto"/>
                <a:cs typeface="Roboto"/>
                <a:sym typeface="Roboto"/>
              </a:rPr>
              <a:t>I</a:t>
            </a:r>
            <a:r>
              <a:rPr lang="en" sz="2800">
                <a:solidFill>
                  <a:srgbClr val="4A86E8"/>
                </a:solidFill>
                <a:latin typeface="Roboto"/>
                <a:ea typeface="Roboto"/>
                <a:cs typeface="Roboto"/>
                <a:sym typeface="Roboto"/>
              </a:rPr>
              <a:t>s the meaning of the data consistent?</a:t>
            </a:r>
            <a:endParaRPr sz="2800">
              <a:solidFill>
                <a:srgbClr val="4A86E8"/>
              </a:solidFill>
              <a:latin typeface="Roboto"/>
              <a:ea typeface="Roboto"/>
              <a:cs typeface="Roboto"/>
              <a:sym typeface="Roboto"/>
            </a:endParaRPr>
          </a:p>
        </p:txBody>
      </p:sp>
      <p:sp>
        <p:nvSpPr>
          <p:cNvPr id="443" name="Google Shape;443;p61"/>
          <p:cNvSpPr txBox="1"/>
          <p:nvPr/>
        </p:nvSpPr>
        <p:spPr>
          <a:xfrm>
            <a:off x="213850" y="3086600"/>
            <a:ext cx="8577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the data is inconsistent in a field </a:t>
            </a:r>
            <a:r>
              <a:rPr i="1" lang="en" sz="1600"/>
              <a:t>molecular_surface</a:t>
            </a:r>
            <a:r>
              <a:rPr lang="en" sz="1600"/>
              <a:t> where some values record the solvent-accessible surface and some values </a:t>
            </a:r>
            <a:r>
              <a:rPr lang="en" sz="1600"/>
              <a:t>instead</a:t>
            </a:r>
            <a:r>
              <a:rPr lang="en" sz="1600"/>
              <a:t> record the </a:t>
            </a:r>
            <a:r>
              <a:rPr lang="en" sz="1600"/>
              <a:t>solvent-excluded surface</a:t>
            </a:r>
            <a:r>
              <a:rPr lang="en" sz="1600"/>
              <a:t>. </a:t>
            </a:r>
            <a:endParaRPr sz="1600"/>
          </a:p>
          <a:p>
            <a:pPr indent="-330200" lvl="0" marL="457200" rtl="0" algn="l">
              <a:lnSpc>
                <a:spcPct val="115000"/>
              </a:lnSpc>
              <a:spcBef>
                <a:spcPts val="0"/>
              </a:spcBef>
              <a:spcAft>
                <a:spcPts val="0"/>
              </a:spcAft>
              <a:buSzPts val="1600"/>
              <a:buChar char="●"/>
            </a:pPr>
            <a:r>
              <a:rPr lang="en" sz="1600"/>
              <a:t>Try to make all the values consistent. If that is not possible, create a new feature that identifies the meaning (for example, solvent-accessible or solvent-excluded). </a:t>
            </a:r>
            <a:endParaRPr/>
          </a:p>
        </p:txBody>
      </p:sp>
      <p:sp>
        <p:nvSpPr>
          <p:cNvPr id="444" name="Google Shape;444;p61"/>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45" name="Google Shape;445;p61"/>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51" name="Google Shape;451;p62"/>
          <p:cNvSpPr txBox="1"/>
          <p:nvPr>
            <p:ph type="title"/>
          </p:nvPr>
        </p:nvSpPr>
        <p:spPr>
          <a:xfrm>
            <a:off x="2802975" y="208050"/>
            <a:ext cx="60207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the same value recorded in the same way everywhere?</a:t>
            </a:r>
            <a:endParaRPr sz="2800">
              <a:solidFill>
                <a:srgbClr val="4A86E8"/>
              </a:solidFill>
            </a:endParaRPr>
          </a:p>
        </p:txBody>
      </p:sp>
      <p:sp>
        <p:nvSpPr>
          <p:cNvPr id="452" name="Google Shape;452;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3" name="Google Shape;453;p62"/>
          <p:cNvSpPr txBox="1"/>
          <p:nvPr/>
        </p:nvSpPr>
        <p:spPr>
          <a:xfrm>
            <a:off x="283200" y="1896575"/>
            <a:ext cx="8577600" cy="1408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in a field </a:t>
            </a:r>
            <a:r>
              <a:rPr i="1" lang="en" sz="1600"/>
              <a:t>amino_acid_type</a:t>
            </a:r>
            <a:r>
              <a:rPr lang="en" sz="1600"/>
              <a:t> , if “Arg” is recorded in multiple ways such as </a:t>
            </a:r>
            <a:r>
              <a:rPr i="1" lang="en" sz="1600"/>
              <a:t>arginine</a:t>
            </a:r>
            <a:r>
              <a:rPr lang="en" sz="1600"/>
              <a:t>, </a:t>
            </a:r>
            <a:r>
              <a:rPr i="1" lang="en" sz="1600"/>
              <a:t>R</a:t>
            </a:r>
            <a:r>
              <a:rPr lang="en" sz="1600"/>
              <a:t> , and </a:t>
            </a:r>
            <a:r>
              <a:rPr i="1" lang="en" sz="1600"/>
              <a:t>arg</a:t>
            </a:r>
            <a:r>
              <a:rPr lang="en" sz="1600"/>
              <a:t> , then the same value is not represented consistently. </a:t>
            </a:r>
            <a:endParaRPr sz="1600"/>
          </a:p>
          <a:p>
            <a:pPr indent="-330200" lvl="0" marL="457200" rtl="0" algn="l">
              <a:lnSpc>
                <a:spcPct val="115000"/>
              </a:lnSpc>
              <a:spcBef>
                <a:spcPts val="1000"/>
              </a:spcBef>
              <a:spcAft>
                <a:spcPts val="1000"/>
              </a:spcAft>
              <a:buSzPts val="1600"/>
              <a:buChar char="●"/>
            </a:pPr>
            <a:r>
              <a:rPr lang="en" sz="1600"/>
              <a:t>To improve the ML outcome, any such inconsistency should be identified and made consistent.</a:t>
            </a:r>
            <a:endParaRPr sz="1600"/>
          </a:p>
        </p:txBody>
      </p:sp>
      <p:sp>
        <p:nvSpPr>
          <p:cNvPr id="454" name="Google Shape;454;p62"/>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55" name="Google Shape;455;p62"/>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63"/>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61" name="Google Shape;461;p63"/>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62" name="Google Shape;462;p63"/>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63" name="Google Shape;463;p63"/>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is not an essential question for checking AI/ML readiness ?</a:t>
            </a:r>
            <a:endParaRPr sz="1800">
              <a:latin typeface="Roboto"/>
              <a:ea typeface="Roboto"/>
              <a:cs typeface="Roboto"/>
              <a:sym typeface="Roboto"/>
            </a:endParaRPr>
          </a:p>
        </p:txBody>
      </p:sp>
      <p:sp>
        <p:nvSpPr>
          <p:cNvPr id="464" name="Google Shape;464;p63"/>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65" name="Google Shape;465;p63"/>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Do you already have labeled data?</a:t>
            </a:r>
            <a:endParaRPr/>
          </a:p>
          <a:p>
            <a:pPr indent="-317500" lvl="0" marL="457200" rtl="0" algn="l">
              <a:spcBef>
                <a:spcPts val="0"/>
              </a:spcBef>
              <a:spcAft>
                <a:spcPts val="0"/>
              </a:spcAft>
              <a:buSzPts val="1400"/>
              <a:buChar char="❏"/>
            </a:pPr>
            <a:r>
              <a:rPr lang="en"/>
              <a:t>Is your data correct/accurate?</a:t>
            </a:r>
            <a:endParaRPr/>
          </a:p>
          <a:p>
            <a:pPr indent="-317500" lvl="0" marL="457200" rtl="0" algn="l">
              <a:spcBef>
                <a:spcPts val="0"/>
              </a:spcBef>
              <a:spcAft>
                <a:spcPts val="0"/>
              </a:spcAft>
              <a:buSzPts val="1400"/>
              <a:buChar char="❏"/>
            </a:pPr>
            <a:r>
              <a:rPr lang="en"/>
              <a:t>Is your data unbiased?</a:t>
            </a:r>
            <a:endParaRPr/>
          </a:p>
          <a:p>
            <a:pPr indent="-317500" lvl="0" marL="457200" rtl="0" algn="l">
              <a:spcBef>
                <a:spcPts val="0"/>
              </a:spcBef>
              <a:spcAft>
                <a:spcPts val="0"/>
              </a:spcAft>
              <a:buSzPts val="1400"/>
              <a:buChar char="❏"/>
            </a:pPr>
            <a:r>
              <a:rPr lang="en"/>
              <a:t>Do you have enough data?</a:t>
            </a:r>
            <a:endParaRPr/>
          </a:p>
        </p:txBody>
      </p:sp>
      <p:sp>
        <p:nvSpPr>
          <p:cNvPr id="466" name="Google Shape;466;p63"/>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questions should you ask for your data to make it AI/ML ready?</a:t>
            </a:r>
            <a:endParaRPr sz="1800">
              <a:latin typeface="Roboto"/>
              <a:ea typeface="Roboto"/>
              <a:cs typeface="Roboto"/>
              <a:sym typeface="Roboto"/>
            </a:endParaRPr>
          </a:p>
        </p:txBody>
      </p:sp>
      <p:sp>
        <p:nvSpPr>
          <p:cNvPr id="467" name="Google Shape;467;p63"/>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
            </a:r>
            <a:r>
              <a:rPr lang="en"/>
              <a:t>oes the data have the same unit?</a:t>
            </a:r>
            <a:endParaRPr/>
          </a:p>
          <a:p>
            <a:pPr indent="-317500" lvl="0" marL="457200" rtl="0" algn="l">
              <a:spcBef>
                <a:spcPts val="0"/>
              </a:spcBef>
              <a:spcAft>
                <a:spcPts val="0"/>
              </a:spcAft>
              <a:buSzPts val="1400"/>
              <a:buChar char="❏"/>
            </a:pPr>
            <a:r>
              <a:rPr lang="en"/>
              <a:t>I</a:t>
            </a:r>
            <a:r>
              <a:rPr lang="en"/>
              <a:t>s the meaning of the data consistent?</a:t>
            </a:r>
            <a:endParaRPr/>
          </a:p>
          <a:p>
            <a:pPr indent="-317500" lvl="0" marL="457200" rtl="0" algn="l">
              <a:spcBef>
                <a:spcPts val="0"/>
              </a:spcBef>
              <a:spcAft>
                <a:spcPts val="0"/>
              </a:spcAft>
              <a:buSzPts val="1400"/>
              <a:buChar char="❏"/>
            </a:pPr>
            <a:r>
              <a:rPr lang="en"/>
              <a:t>Is the same value recorded in the same way everywhere?</a:t>
            </a:r>
            <a:endParaRPr/>
          </a:p>
          <a:p>
            <a:pPr indent="-317500" lvl="0" marL="457200" rtl="0" algn="l">
              <a:spcBef>
                <a:spcPts val="0"/>
              </a:spcBef>
              <a:spcAft>
                <a:spcPts val="0"/>
              </a:spcAft>
              <a:buSzPts val="1400"/>
              <a:buChar char="❏"/>
            </a:pPr>
            <a:r>
              <a:rPr lang="en"/>
              <a:t>All of the above</a:t>
            </a:r>
            <a:endParaRPr/>
          </a:p>
        </p:txBody>
      </p:sp>
      <p:sp>
        <p:nvSpPr>
          <p:cNvPr id="468" name="Google Shape;468;p63"/>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kind of data quality checks should you use for your data?</a:t>
            </a:r>
            <a:endParaRPr sz="1800">
              <a:latin typeface="Roboto"/>
              <a:ea typeface="Roboto"/>
              <a:cs typeface="Roboto"/>
              <a:sym typeface="Roboto"/>
            </a:endParaRPr>
          </a:p>
        </p:txBody>
      </p:sp>
      <p:sp>
        <p:nvSpPr>
          <p:cNvPr id="469" name="Google Shape;469;p63"/>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Check if there</a:t>
            </a:r>
            <a:r>
              <a:rPr lang="en"/>
              <a:t> are missing values.</a:t>
            </a:r>
            <a:endParaRPr/>
          </a:p>
          <a:p>
            <a:pPr indent="-317500" lvl="0" marL="457200" rtl="0" algn="l">
              <a:spcBef>
                <a:spcPts val="0"/>
              </a:spcBef>
              <a:spcAft>
                <a:spcPts val="0"/>
              </a:spcAft>
              <a:buSzPts val="1400"/>
              <a:buChar char="❏"/>
            </a:pPr>
            <a:r>
              <a:rPr lang="en"/>
              <a:t>Check if there are erroneous values.</a:t>
            </a:r>
            <a:endParaRPr/>
          </a:p>
          <a:p>
            <a:pPr indent="-317500" lvl="0" marL="457200" rtl="0" algn="l">
              <a:spcBef>
                <a:spcPts val="0"/>
              </a:spcBef>
              <a:spcAft>
                <a:spcPts val="0"/>
              </a:spcAft>
              <a:buSzPts val="1400"/>
              <a:buChar char="❏"/>
            </a:pPr>
            <a:r>
              <a:rPr lang="en"/>
              <a:t>Check if there are duplicate values.</a:t>
            </a:r>
            <a:endParaRPr/>
          </a:p>
          <a:p>
            <a:pPr indent="-317500" lvl="0" marL="457200" rtl="0" algn="l">
              <a:spcBef>
                <a:spcPts val="0"/>
              </a:spcBef>
              <a:spcAft>
                <a:spcPts val="0"/>
              </a:spcAft>
              <a:buSzPts val="1400"/>
              <a:buChar char="❏"/>
            </a:pPr>
            <a:r>
              <a:rPr lang="en"/>
              <a:t>All of the above</a:t>
            </a:r>
            <a:endParaRPr/>
          </a:p>
        </p:txBody>
      </p:sp>
      <p:sp>
        <p:nvSpPr>
          <p:cNvPr id="470" name="Google Shape;470;p63"/>
          <p:cNvSpPr txBox="1"/>
          <p:nvPr/>
        </p:nvSpPr>
        <p:spPr>
          <a:xfrm>
            <a:off x="661900" y="13130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1" name="Google Shape;471;p63"/>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2" name="Google Shape;472;p63"/>
          <p:cNvSpPr txBox="1"/>
          <p:nvPr/>
        </p:nvSpPr>
        <p:spPr>
          <a:xfrm>
            <a:off x="661900" y="4153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3" name="Google Shape;473;p63"/>
          <p:cNvSpPr txBox="1"/>
          <p:nvPr/>
        </p:nvSpPr>
        <p:spPr>
          <a:xfrm>
            <a:off x="4288100" y="4143675"/>
            <a:ext cx="37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https://forms.gle/uGbp2tXo5J8BYu979</a:t>
            </a:r>
            <a:r>
              <a:rPr lang="en"/>
              <a:t> </a:t>
            </a:r>
            <a:endParaRPr/>
          </a:p>
        </p:txBody>
      </p:sp>
      <p:pic>
        <p:nvPicPr>
          <p:cNvPr id="474" name="Google Shape;474;p63"/>
          <p:cNvPicPr preferRelativeResize="0"/>
          <p:nvPr/>
        </p:nvPicPr>
        <p:blipFill>
          <a:blip r:embed="rId5">
            <a:alphaModFix/>
          </a:blip>
          <a:stretch>
            <a:fillRect/>
          </a:stretch>
        </p:blipFill>
        <p:spPr>
          <a:xfrm>
            <a:off x="8116625" y="3757725"/>
            <a:ext cx="715676" cy="715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80" name="Google Shape;480;p64"/>
          <p:cNvSpPr txBox="1"/>
          <p:nvPr>
            <p:ph type="title"/>
          </p:nvPr>
        </p:nvSpPr>
        <p:spPr>
          <a:xfrm>
            <a:off x="380650" y="558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81" name="Google Shape;481;p64"/>
          <p:cNvSpPr txBox="1"/>
          <p:nvPr/>
        </p:nvSpPr>
        <p:spPr>
          <a:xfrm>
            <a:off x="446700" y="1999800"/>
            <a:ext cx="86973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Google. Is My Data Any Good? A Pre-ML Checklist (https://services.google.com/fh/files/blogs/data-prep-checklist-ml-bd-wp-v2.pdf)</a:t>
            </a:r>
            <a:endParaRPr sz="1600"/>
          </a:p>
        </p:txBody>
      </p:sp>
      <p:sp>
        <p:nvSpPr>
          <p:cNvPr id="482" name="Google Shape;482;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83" name="Google Shape;483;p64"/>
          <p:cNvPicPr preferRelativeResize="0"/>
          <p:nvPr/>
        </p:nvPicPr>
        <p:blipFill>
          <a:blip r:embed="rId4">
            <a:alphaModFix/>
          </a:blip>
          <a:stretch>
            <a:fillRect/>
          </a:stretch>
        </p:blipFill>
        <p:spPr>
          <a:xfrm>
            <a:off x="311700" y="0"/>
            <a:ext cx="160020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2" name="Google Shape;192;p39"/>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4" name="Google Shape;194;p39"/>
          <p:cNvSpPr txBox="1"/>
          <p:nvPr/>
        </p:nvSpPr>
        <p:spPr>
          <a:xfrm>
            <a:off x="1505050" y="1481325"/>
            <a:ext cx="5938200" cy="1149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900"/>
              <a:t>Essential checks</a:t>
            </a:r>
            <a:endParaRPr b="1" sz="1900"/>
          </a:p>
          <a:p>
            <a:pPr indent="0" lvl="0" marL="0" rtl="0" algn="ctr">
              <a:lnSpc>
                <a:spcPct val="115000"/>
              </a:lnSpc>
              <a:spcBef>
                <a:spcPts val="0"/>
              </a:spcBef>
              <a:spcAft>
                <a:spcPts val="0"/>
              </a:spcAft>
              <a:buNone/>
            </a:pPr>
            <a:r>
              <a:t/>
            </a:r>
            <a:endParaRPr sz="1900"/>
          </a:p>
          <a:p>
            <a:pPr indent="0" lvl="0" marL="0" rtl="0" algn="ctr">
              <a:lnSpc>
                <a:spcPct val="115000"/>
              </a:lnSpc>
              <a:spcBef>
                <a:spcPts val="0"/>
              </a:spcBef>
              <a:spcAft>
                <a:spcPts val="0"/>
              </a:spcAft>
              <a:buNone/>
            </a:pPr>
            <a:r>
              <a:rPr lang="en" sz="1900"/>
              <a:t>Additional checks</a:t>
            </a:r>
            <a:endParaRPr sz="1900"/>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898200" y="628175"/>
            <a:ext cx="7347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a:t>
            </a:r>
            <a:r>
              <a:rPr lang="en">
                <a:solidFill>
                  <a:srgbClr val="4A86E8"/>
                </a:solidFill>
              </a:rPr>
              <a:t>ssential</a:t>
            </a:r>
            <a:r>
              <a:rPr lang="en">
                <a:solidFill>
                  <a:srgbClr val="4A86E8"/>
                </a:solidFill>
              </a:rPr>
              <a:t> Checks</a:t>
            </a:r>
            <a:endParaRPr>
              <a:solidFill>
                <a:srgbClr val="4A86E8"/>
              </a:solidFill>
            </a:endParaRPr>
          </a:p>
        </p:txBody>
      </p:sp>
      <p:sp>
        <p:nvSpPr>
          <p:cNvPr id="202" name="Google Shape;202;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203" name="Google Shape;203;p40"/>
          <p:cNvGrpSpPr/>
          <p:nvPr/>
        </p:nvGrpSpPr>
        <p:grpSpPr>
          <a:xfrm>
            <a:off x="898200" y="1488750"/>
            <a:ext cx="6795750" cy="2650813"/>
            <a:chOff x="3203675" y="1521600"/>
            <a:chExt cx="6795750" cy="2650813"/>
          </a:xfrm>
        </p:grpSpPr>
        <p:sp>
          <p:nvSpPr>
            <p:cNvPr id="204" name="Google Shape;204;p40"/>
            <p:cNvSpPr/>
            <p:nvPr/>
          </p:nvSpPr>
          <p:spPr>
            <a:xfrm>
              <a:off x="3380375" y="2126125"/>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cxnSp>
          <p:nvCxnSpPr>
            <p:cNvPr id="205" name="Google Shape;205;p40"/>
            <p:cNvCxnSpPr>
              <a:stCxn id="204" idx="2"/>
            </p:cNvCxnSpPr>
            <p:nvPr/>
          </p:nvCxnSpPr>
          <p:spPr>
            <a:xfrm>
              <a:off x="4207775" y="3315625"/>
              <a:ext cx="0" cy="4221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40"/>
            <p:cNvCxnSpPr/>
            <p:nvPr/>
          </p:nvCxnSpPr>
          <p:spPr>
            <a:xfrm flipH="1" rot="10800000">
              <a:off x="5035325" y="2717285"/>
              <a:ext cx="585900" cy="720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40"/>
            <p:cNvSpPr/>
            <p:nvPr/>
          </p:nvSpPr>
          <p:spPr>
            <a:xfrm>
              <a:off x="3268350" y="1521600"/>
              <a:ext cx="20082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Your ML data</a:t>
              </a:r>
              <a:endParaRPr/>
            </a:p>
          </p:txBody>
        </p:sp>
        <p:cxnSp>
          <p:nvCxnSpPr>
            <p:cNvPr id="208" name="Google Shape;208;p40"/>
            <p:cNvCxnSpPr>
              <a:endCxn id="204" idx="0"/>
            </p:cNvCxnSpPr>
            <p:nvPr/>
          </p:nvCxnSpPr>
          <p:spPr>
            <a:xfrm>
              <a:off x="4207775" y="1840525"/>
              <a:ext cx="0" cy="2856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40"/>
            <p:cNvSpPr txBox="1"/>
            <p:nvPr/>
          </p:nvSpPr>
          <p:spPr>
            <a:xfrm>
              <a:off x="5035325" y="2272650"/>
              <a:ext cx="49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210" name="Google Shape;210;p40"/>
            <p:cNvSpPr txBox="1"/>
            <p:nvPr/>
          </p:nvSpPr>
          <p:spPr>
            <a:xfrm>
              <a:off x="3621875" y="3326575"/>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211" name="Google Shape;211;p40"/>
            <p:cNvSpPr/>
            <p:nvPr/>
          </p:nvSpPr>
          <p:spPr>
            <a:xfrm>
              <a:off x="5704600" y="2509975"/>
              <a:ext cx="2008200" cy="318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Review data</a:t>
              </a:r>
              <a:endParaRPr/>
            </a:p>
          </p:txBody>
        </p:sp>
        <p:sp>
          <p:nvSpPr>
            <p:cNvPr id="212" name="Google Shape;212;p40"/>
            <p:cNvSpPr/>
            <p:nvPr/>
          </p:nvSpPr>
          <p:spPr>
            <a:xfrm>
              <a:off x="3203675" y="3853513"/>
              <a:ext cx="2008200" cy="318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ML ready</a:t>
              </a:r>
              <a:endParaRPr/>
            </a:p>
          </p:txBody>
        </p:sp>
        <p:cxnSp>
          <p:nvCxnSpPr>
            <p:cNvPr id="213" name="Google Shape;213;p40"/>
            <p:cNvCxnSpPr>
              <a:stCxn id="211" idx="0"/>
              <a:endCxn id="207" idx="3"/>
            </p:cNvCxnSpPr>
            <p:nvPr/>
          </p:nvCxnSpPr>
          <p:spPr>
            <a:xfrm flipH="1" rot="5400000">
              <a:off x="5578150" y="1379425"/>
              <a:ext cx="828900" cy="1432200"/>
            </a:xfrm>
            <a:prstGeom prst="bentConnector2">
              <a:avLst/>
            </a:prstGeom>
            <a:noFill/>
            <a:ln cap="flat" cmpd="sng" w="9525">
              <a:solidFill>
                <a:schemeClr val="dk2"/>
              </a:solidFill>
              <a:prstDash val="solid"/>
              <a:round/>
              <a:headEnd len="med" w="med" type="none"/>
              <a:tailEnd len="med" w="med" type="triangle"/>
            </a:ln>
          </p:spPr>
        </p:cxnSp>
      </p:grpSp>
      <p:sp>
        <p:nvSpPr>
          <p:cNvPr id="214" name="Google Shape;214;p40"/>
          <p:cNvSpPr txBox="1"/>
          <p:nvPr/>
        </p:nvSpPr>
        <p:spPr>
          <a:xfrm>
            <a:off x="5332250" y="1824600"/>
            <a:ext cx="335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5" name="Google Shape;215;p40"/>
          <p:cNvSpPr txBox="1"/>
          <p:nvPr/>
        </p:nvSpPr>
        <p:spPr>
          <a:xfrm>
            <a:off x="5459325" y="1316175"/>
            <a:ext cx="33504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a:t>
            </a:r>
            <a:r>
              <a:rPr lang="en" sz="1600"/>
              <a:t>minimum requirements for ML</a:t>
            </a:r>
            <a:endParaRPr sz="1600"/>
          </a:p>
          <a:p>
            <a:pPr indent="-330200" lvl="0" marL="457200" rtl="0" algn="l">
              <a:lnSpc>
                <a:spcPct val="115000"/>
              </a:lnSpc>
              <a:spcBef>
                <a:spcPts val="1000"/>
              </a:spcBef>
              <a:spcAft>
                <a:spcPts val="0"/>
              </a:spcAft>
              <a:buSzPts val="1600"/>
              <a:buChar char="●"/>
            </a:pPr>
            <a:r>
              <a:rPr lang="en" sz="1600"/>
              <a:t>The answers should all be “yes.”</a:t>
            </a:r>
            <a:endParaRPr sz="1600"/>
          </a:p>
          <a:p>
            <a:pPr indent="-330200" lvl="0" marL="457200" rtl="0" algn="l">
              <a:lnSpc>
                <a:spcPct val="115000"/>
              </a:lnSpc>
              <a:spcBef>
                <a:spcPts val="1000"/>
              </a:spcBef>
              <a:spcAft>
                <a:spcPts val="1000"/>
              </a:spcAft>
              <a:buSzPts val="1600"/>
              <a:buChar char="●"/>
            </a:pPr>
            <a:r>
              <a:rPr lang="en" sz="1600"/>
              <a:t>A “no” wouldn’t automatically disqualify your data, but you would most likely need to discuss it with a data scientist to explore the solutions and evaluate the limitations.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1" name="Google Shape;221;p41"/>
          <p:cNvSpPr txBox="1"/>
          <p:nvPr>
            <p:ph type="title"/>
          </p:nvPr>
        </p:nvSpPr>
        <p:spPr>
          <a:xfrm>
            <a:off x="1970700" y="190400"/>
            <a:ext cx="67530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Does the data include information that can predict the target?</a:t>
            </a:r>
            <a:endParaRPr>
              <a:solidFill>
                <a:srgbClr val="4A86E8"/>
              </a:solidFill>
            </a:endParaRPr>
          </a:p>
        </p:txBody>
      </p:sp>
      <p:sp>
        <p:nvSpPr>
          <p:cNvPr id="222" name="Google Shape;222;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3" name="Google Shape;223;p41"/>
          <p:cNvSpPr txBox="1"/>
          <p:nvPr/>
        </p:nvSpPr>
        <p:spPr>
          <a:xfrm>
            <a:off x="334300" y="1434600"/>
            <a:ext cx="56385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If </a:t>
            </a:r>
            <a:r>
              <a:rPr lang="en" sz="1500"/>
              <a:t>you want to predict hourly temperature using daily temperature data, your data will not have enough signal. </a:t>
            </a:r>
            <a:endParaRPr sz="1500"/>
          </a:p>
          <a:p>
            <a:pPr indent="-323850" lvl="0" marL="457200" rtl="0" algn="l">
              <a:lnSpc>
                <a:spcPct val="115000"/>
              </a:lnSpc>
              <a:spcBef>
                <a:spcPts val="0"/>
              </a:spcBef>
              <a:spcAft>
                <a:spcPts val="0"/>
              </a:spcAft>
              <a:buSzPts val="1500"/>
              <a:buChar char="●"/>
            </a:pPr>
            <a:r>
              <a:rPr lang="en" sz="1500"/>
              <a:t>You cannot predict a very granular characteristic based on aggregates.</a:t>
            </a:r>
            <a:endParaRPr sz="1500"/>
          </a:p>
          <a:p>
            <a:pPr indent="-323850" lvl="0" marL="457200" rtl="0" algn="l">
              <a:lnSpc>
                <a:spcPct val="115000"/>
              </a:lnSpc>
              <a:spcBef>
                <a:spcPts val="0"/>
              </a:spcBef>
              <a:spcAft>
                <a:spcPts val="0"/>
              </a:spcAft>
              <a:buSzPts val="1500"/>
              <a:buChar char="●"/>
            </a:pPr>
            <a:r>
              <a:rPr lang="en" sz="1500"/>
              <a:t>You can build a model to convert blurry images to sharp images, but you first need to give it some sharp images as training data to learn from.</a:t>
            </a:r>
            <a:endParaRPr sz="1500"/>
          </a:p>
        </p:txBody>
      </p:sp>
      <p:pic>
        <p:nvPicPr>
          <p:cNvPr id="224" name="Google Shape;224;p41"/>
          <p:cNvPicPr preferRelativeResize="0"/>
          <p:nvPr/>
        </p:nvPicPr>
        <p:blipFill>
          <a:blip r:embed="rId4">
            <a:alphaModFix/>
          </a:blip>
          <a:stretch>
            <a:fillRect/>
          </a:stretch>
        </p:blipFill>
        <p:spPr>
          <a:xfrm>
            <a:off x="6214102" y="2491392"/>
            <a:ext cx="652199" cy="1965167"/>
          </a:xfrm>
          <a:prstGeom prst="rect">
            <a:avLst/>
          </a:prstGeom>
          <a:noFill/>
          <a:ln>
            <a:noFill/>
          </a:ln>
        </p:spPr>
      </p:pic>
      <p:sp>
        <p:nvSpPr>
          <p:cNvPr id="225" name="Google Shape;225;p41"/>
          <p:cNvSpPr txBox="1"/>
          <p:nvPr/>
        </p:nvSpPr>
        <p:spPr>
          <a:xfrm>
            <a:off x="5768575" y="1794597"/>
            <a:ext cx="1436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Training data: </a:t>
            </a:r>
            <a:endParaRPr sz="1100">
              <a:latin typeface="Roboto"/>
              <a:ea typeface="Roboto"/>
              <a:cs typeface="Roboto"/>
              <a:sym typeface="Roboto"/>
            </a:endParaRPr>
          </a:p>
          <a:p>
            <a:pPr indent="0" lvl="0" marL="0" rtl="0" algn="ctr">
              <a:spcBef>
                <a:spcPts val="0"/>
              </a:spcBef>
              <a:spcAft>
                <a:spcPts val="0"/>
              </a:spcAft>
              <a:buNone/>
            </a:pPr>
            <a:r>
              <a:rPr lang="en" sz="1100">
                <a:latin typeface="Roboto"/>
                <a:ea typeface="Roboto"/>
                <a:cs typeface="Roboto"/>
                <a:sym typeface="Roboto"/>
              </a:rPr>
              <a:t>daily average temperature (F)</a:t>
            </a:r>
            <a:endParaRPr sz="1100">
              <a:latin typeface="Roboto"/>
              <a:ea typeface="Roboto"/>
              <a:cs typeface="Roboto"/>
              <a:sym typeface="Roboto"/>
            </a:endParaRPr>
          </a:p>
        </p:txBody>
      </p:sp>
      <p:sp>
        <p:nvSpPr>
          <p:cNvPr id="226" name="Google Shape;226;p41"/>
          <p:cNvSpPr txBox="1"/>
          <p:nvPr/>
        </p:nvSpPr>
        <p:spPr>
          <a:xfrm>
            <a:off x="7628680" y="1802245"/>
            <a:ext cx="1095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Prediction:</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hourly temperature</a:t>
            </a:r>
            <a:endParaRPr sz="1100"/>
          </a:p>
        </p:txBody>
      </p:sp>
      <p:pic>
        <p:nvPicPr>
          <p:cNvPr id="227" name="Google Shape;227;p41"/>
          <p:cNvPicPr preferRelativeResize="0"/>
          <p:nvPr/>
        </p:nvPicPr>
        <p:blipFill>
          <a:blip r:embed="rId5">
            <a:alphaModFix/>
          </a:blip>
          <a:stretch>
            <a:fillRect/>
          </a:stretch>
        </p:blipFill>
        <p:spPr>
          <a:xfrm>
            <a:off x="7777094" y="2491413"/>
            <a:ext cx="500537" cy="2013911"/>
          </a:xfrm>
          <a:prstGeom prst="rect">
            <a:avLst/>
          </a:prstGeom>
          <a:noFill/>
          <a:ln>
            <a:noFill/>
          </a:ln>
        </p:spPr>
      </p:pic>
      <p:sp>
        <p:nvSpPr>
          <p:cNvPr id="228" name="Google Shape;228;p41"/>
          <p:cNvSpPr txBox="1"/>
          <p:nvPr/>
        </p:nvSpPr>
        <p:spPr>
          <a:xfrm>
            <a:off x="6577715" y="1152375"/>
            <a:ext cx="156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Different granularity</a:t>
            </a:r>
            <a:endParaRPr sz="1200">
              <a:latin typeface="Roboto"/>
              <a:ea typeface="Roboto"/>
              <a:cs typeface="Roboto"/>
              <a:sym typeface="Roboto"/>
            </a:endParaRPr>
          </a:p>
        </p:txBody>
      </p:sp>
      <p:sp>
        <p:nvSpPr>
          <p:cNvPr id="229" name="Google Shape;229;p41"/>
          <p:cNvSpPr/>
          <p:nvPr/>
        </p:nvSpPr>
        <p:spPr>
          <a:xfrm rot="-5400000">
            <a:off x="7236524" y="993967"/>
            <a:ext cx="246300" cy="13017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41"/>
          <p:cNvGrpSpPr/>
          <p:nvPr/>
        </p:nvGrpSpPr>
        <p:grpSpPr>
          <a:xfrm>
            <a:off x="213850" y="3667762"/>
            <a:ext cx="5670324" cy="1002377"/>
            <a:chOff x="213850" y="3667762"/>
            <a:chExt cx="5670324" cy="1002377"/>
          </a:xfrm>
        </p:grpSpPr>
        <p:pic>
          <p:nvPicPr>
            <p:cNvPr id="231" name="Google Shape;231;p41"/>
            <p:cNvPicPr preferRelativeResize="0"/>
            <p:nvPr/>
          </p:nvPicPr>
          <p:blipFill>
            <a:blip r:embed="rId6">
              <a:alphaModFix/>
            </a:blip>
            <a:stretch>
              <a:fillRect/>
            </a:stretch>
          </p:blipFill>
          <p:spPr>
            <a:xfrm>
              <a:off x="5004249" y="3682662"/>
              <a:ext cx="879926" cy="793275"/>
            </a:xfrm>
            <a:prstGeom prst="rect">
              <a:avLst/>
            </a:prstGeom>
            <a:noFill/>
            <a:ln>
              <a:noFill/>
            </a:ln>
          </p:spPr>
        </p:pic>
        <p:pic>
          <p:nvPicPr>
            <p:cNvPr id="232" name="Google Shape;232;p41"/>
            <p:cNvPicPr preferRelativeResize="0"/>
            <p:nvPr/>
          </p:nvPicPr>
          <p:blipFill>
            <a:blip r:embed="rId7">
              <a:alphaModFix/>
            </a:blip>
            <a:stretch>
              <a:fillRect/>
            </a:stretch>
          </p:blipFill>
          <p:spPr>
            <a:xfrm>
              <a:off x="3416599" y="3667762"/>
              <a:ext cx="916474" cy="826226"/>
            </a:xfrm>
            <a:prstGeom prst="rect">
              <a:avLst/>
            </a:prstGeom>
            <a:noFill/>
            <a:ln>
              <a:noFill/>
            </a:ln>
          </p:spPr>
        </p:pic>
        <p:cxnSp>
          <p:nvCxnSpPr>
            <p:cNvPr id="233" name="Google Shape;233;p41"/>
            <p:cNvCxnSpPr/>
            <p:nvPr/>
          </p:nvCxnSpPr>
          <p:spPr>
            <a:xfrm flipH="1" rot="10800000">
              <a:off x="4333075" y="4079375"/>
              <a:ext cx="700500" cy="3000"/>
            </a:xfrm>
            <a:prstGeom prst="straightConnector1">
              <a:avLst/>
            </a:prstGeom>
            <a:noFill/>
            <a:ln cap="flat" cmpd="sng" w="9525">
              <a:solidFill>
                <a:schemeClr val="dk2"/>
              </a:solidFill>
              <a:prstDash val="solid"/>
              <a:round/>
              <a:headEnd len="med" w="med" type="none"/>
              <a:tailEnd len="med" w="med" type="triangle"/>
            </a:ln>
          </p:spPr>
        </p:cxnSp>
        <p:pic>
          <p:nvPicPr>
            <p:cNvPr id="234" name="Google Shape;234;p41"/>
            <p:cNvPicPr preferRelativeResize="0"/>
            <p:nvPr/>
          </p:nvPicPr>
          <p:blipFill>
            <a:blip r:embed="rId8">
              <a:alphaModFix/>
            </a:blip>
            <a:stretch>
              <a:fillRect/>
            </a:stretch>
          </p:blipFill>
          <p:spPr>
            <a:xfrm>
              <a:off x="2582075" y="3829525"/>
              <a:ext cx="692700" cy="692700"/>
            </a:xfrm>
            <a:prstGeom prst="rect">
              <a:avLst/>
            </a:prstGeom>
            <a:noFill/>
            <a:ln>
              <a:noFill/>
            </a:ln>
          </p:spPr>
        </p:pic>
        <p:pic>
          <p:nvPicPr>
            <p:cNvPr id="235" name="Google Shape;235;p41"/>
            <p:cNvPicPr preferRelativeResize="0"/>
            <p:nvPr/>
          </p:nvPicPr>
          <p:blipFill>
            <a:blip r:embed="rId9">
              <a:alphaModFix/>
            </a:blip>
            <a:stretch>
              <a:fillRect/>
            </a:stretch>
          </p:blipFill>
          <p:spPr>
            <a:xfrm>
              <a:off x="1703374" y="3676391"/>
              <a:ext cx="736875" cy="663008"/>
            </a:xfrm>
            <a:prstGeom prst="rect">
              <a:avLst/>
            </a:prstGeom>
            <a:noFill/>
            <a:ln>
              <a:noFill/>
            </a:ln>
          </p:spPr>
        </p:pic>
        <p:pic>
          <p:nvPicPr>
            <p:cNvPr id="236" name="Google Shape;236;p41"/>
            <p:cNvPicPr preferRelativeResize="0"/>
            <p:nvPr/>
          </p:nvPicPr>
          <p:blipFill>
            <a:blip r:embed="rId10">
              <a:alphaModFix/>
            </a:blip>
            <a:stretch>
              <a:fillRect/>
            </a:stretch>
          </p:blipFill>
          <p:spPr>
            <a:xfrm>
              <a:off x="1234325" y="4007125"/>
              <a:ext cx="736875" cy="663014"/>
            </a:xfrm>
            <a:prstGeom prst="rect">
              <a:avLst/>
            </a:prstGeom>
            <a:noFill/>
            <a:ln>
              <a:noFill/>
            </a:ln>
          </p:spPr>
        </p:pic>
        <p:sp>
          <p:nvSpPr>
            <p:cNvPr id="237" name="Google Shape;237;p41"/>
            <p:cNvSpPr txBox="1"/>
            <p:nvPr/>
          </p:nvSpPr>
          <p:spPr>
            <a:xfrm>
              <a:off x="213850" y="3829525"/>
              <a:ext cx="1178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Training both sharp and blurry images</a:t>
              </a:r>
              <a:endParaRPr sz="1100">
                <a:latin typeface="Roboto"/>
                <a:ea typeface="Roboto"/>
                <a:cs typeface="Roboto"/>
                <a:sym typeface="Roboto"/>
              </a:endParaRPr>
            </a:p>
          </p:txBody>
        </p:sp>
      </p:grpSp>
      <p:pic>
        <p:nvPicPr>
          <p:cNvPr id="238" name="Google Shape;238;p41"/>
          <p:cNvPicPr preferRelativeResize="0"/>
          <p:nvPr/>
        </p:nvPicPr>
        <p:blipFill>
          <a:blip r:embed="rId11">
            <a:alphaModFix/>
          </a:blip>
          <a:stretch>
            <a:fillRect/>
          </a:stretch>
        </p:blipFill>
        <p:spPr>
          <a:xfrm>
            <a:off x="7927372" y="4181087"/>
            <a:ext cx="652193" cy="549012"/>
          </a:xfrm>
          <a:prstGeom prst="rect">
            <a:avLst/>
          </a:prstGeom>
          <a:noFill/>
          <a:ln>
            <a:noFill/>
          </a:ln>
        </p:spPr>
      </p:pic>
      <p:sp>
        <p:nvSpPr>
          <p:cNvPr id="239" name="Google Shape;239;p41"/>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5" name="Google Shape;245;p42"/>
          <p:cNvSpPr txBox="1"/>
          <p:nvPr>
            <p:ph type="title"/>
          </p:nvPr>
        </p:nvSpPr>
        <p:spPr>
          <a:xfrm>
            <a:off x="823450" y="2066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already have labeled data?</a:t>
            </a:r>
            <a:endParaRPr sz="2700">
              <a:solidFill>
                <a:srgbClr val="4A86E8"/>
              </a:solidFill>
            </a:endParaRPr>
          </a:p>
        </p:txBody>
      </p:sp>
      <p:sp>
        <p:nvSpPr>
          <p:cNvPr id="246" name="Google Shape;246;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7" name="Google Shape;247;p42"/>
          <p:cNvSpPr txBox="1"/>
          <p:nvPr/>
        </p:nvSpPr>
        <p:spPr>
          <a:xfrm>
            <a:off x="396125" y="1166475"/>
            <a:ext cx="8460900" cy="30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b="1" lang="en" sz="1500"/>
              <a:t>If you have a categorical target, you’ll need some labeled data for each of the categories</a:t>
            </a:r>
            <a:r>
              <a:rPr lang="en" sz="1500"/>
              <a:t>.</a:t>
            </a:r>
            <a:endParaRPr sz="1500"/>
          </a:p>
          <a:p>
            <a:pPr indent="-323850" lvl="1" marL="1371600" rtl="0" algn="l">
              <a:lnSpc>
                <a:spcPct val="115000"/>
              </a:lnSpc>
              <a:spcBef>
                <a:spcPts val="0"/>
              </a:spcBef>
              <a:spcAft>
                <a:spcPts val="0"/>
              </a:spcAft>
              <a:buSzPts val="1500"/>
              <a:buChar char="○"/>
            </a:pPr>
            <a:r>
              <a:rPr lang="en" sz="1500"/>
              <a:t>For example, in a cancer tumor classification problem, you’ll need some examples of both correctly identified Benign tumors and Malignant tumors.</a:t>
            </a:r>
            <a:endParaRPr sz="1500"/>
          </a:p>
          <a:p>
            <a:pPr indent="0" lvl="0" marL="13716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b="1" lang="en" sz="1500"/>
              <a:t>If you have a numerical target, you’ll need some labeled data for different ranges of Values</a:t>
            </a:r>
            <a:r>
              <a:rPr lang="en" sz="1500"/>
              <a:t>.</a:t>
            </a:r>
            <a:endParaRPr sz="1500"/>
          </a:p>
          <a:p>
            <a:pPr indent="-323850" lvl="1" marL="1371600" rtl="0" algn="l">
              <a:lnSpc>
                <a:spcPct val="115000"/>
              </a:lnSpc>
              <a:spcBef>
                <a:spcPts val="0"/>
              </a:spcBef>
              <a:spcAft>
                <a:spcPts val="0"/>
              </a:spcAft>
              <a:buSzPts val="1500"/>
              <a:buChar char="○"/>
            </a:pPr>
            <a:r>
              <a:rPr lang="en" sz="1500"/>
              <a:t>For example, if you want to predict the height of a person from her photo, you’ll need some photos of tall persons, of average-height persons, and of short persons, all with the correct heights assigned to them.</a:t>
            </a:r>
            <a:endParaRPr sz="1500"/>
          </a:p>
        </p:txBody>
      </p:sp>
      <p:sp>
        <p:nvSpPr>
          <p:cNvPr id="248" name="Google Shape;248;p42"/>
          <p:cNvSpPr txBox="1"/>
          <p:nvPr/>
        </p:nvSpPr>
        <p:spPr>
          <a:xfrm>
            <a:off x="2888975" y="895425"/>
            <a:ext cx="509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For supervised or semi-supervised learning</a:t>
            </a:r>
            <a:endParaRPr b="1" sz="1700">
              <a:latin typeface="Roboto"/>
              <a:ea typeface="Roboto"/>
              <a:cs typeface="Roboto"/>
              <a:sym typeface="Roboto"/>
            </a:endParaRPr>
          </a:p>
        </p:txBody>
      </p:sp>
      <p:pic>
        <p:nvPicPr>
          <p:cNvPr id="249" name="Google Shape;249;p42"/>
          <p:cNvPicPr preferRelativeResize="0"/>
          <p:nvPr/>
        </p:nvPicPr>
        <p:blipFill>
          <a:blip r:embed="rId4">
            <a:alphaModFix/>
          </a:blip>
          <a:stretch>
            <a:fillRect/>
          </a:stretch>
        </p:blipFill>
        <p:spPr>
          <a:xfrm>
            <a:off x="8364701" y="4017600"/>
            <a:ext cx="779293" cy="692700"/>
          </a:xfrm>
          <a:prstGeom prst="rect">
            <a:avLst/>
          </a:prstGeom>
          <a:noFill/>
          <a:ln>
            <a:noFill/>
          </a:ln>
        </p:spPr>
      </p:pic>
      <p:sp>
        <p:nvSpPr>
          <p:cNvPr id="250" name="Google Shape;250;p42"/>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6" name="Google Shape;256;p43"/>
          <p:cNvSpPr txBox="1"/>
          <p:nvPr>
            <p:ph type="title"/>
          </p:nvPr>
        </p:nvSpPr>
        <p:spPr>
          <a:xfrm>
            <a:off x="1041225" y="380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your data correct/accurate?</a:t>
            </a:r>
            <a:endParaRPr sz="2700">
              <a:solidFill>
                <a:srgbClr val="4A86E8"/>
              </a:solidFill>
            </a:endParaRPr>
          </a:p>
        </p:txBody>
      </p:sp>
      <p:sp>
        <p:nvSpPr>
          <p:cNvPr id="257" name="Google Shape;257;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8" name="Google Shape;258;p43"/>
          <p:cNvSpPr txBox="1"/>
          <p:nvPr/>
        </p:nvSpPr>
        <p:spPr>
          <a:xfrm>
            <a:off x="419100" y="1256711"/>
            <a:ext cx="84609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cannot expect great performance from a model trained on data when the labels and/or features of that data are incorrect or inaccurate.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If you have erroneous values in your data, for example, due to software or hardware failure, you should try to identify and impute the correct values as much as possible.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When you correct the values, do not delete the errors or replace them. Instead, create a new field to store the corrected values. </a:t>
            </a:r>
            <a:endParaRPr sz="1600"/>
          </a:p>
          <a:p>
            <a:pPr indent="0" lvl="0" marL="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Keep in mind, in some problems (for example, a failure forecast), data errors can be an important predictor field.</a:t>
            </a:r>
            <a:endParaRPr sz="1600"/>
          </a:p>
        </p:txBody>
      </p:sp>
      <p:pic>
        <p:nvPicPr>
          <p:cNvPr id="259" name="Google Shape;259;p43"/>
          <p:cNvPicPr preferRelativeResize="0"/>
          <p:nvPr/>
        </p:nvPicPr>
        <p:blipFill>
          <a:blip r:embed="rId4">
            <a:alphaModFix/>
          </a:blip>
          <a:stretch>
            <a:fillRect/>
          </a:stretch>
        </p:blipFill>
        <p:spPr>
          <a:xfrm>
            <a:off x="8307301" y="4037400"/>
            <a:ext cx="779293" cy="692700"/>
          </a:xfrm>
          <a:prstGeom prst="rect">
            <a:avLst/>
          </a:prstGeom>
          <a:noFill/>
          <a:ln>
            <a:noFill/>
          </a:ln>
        </p:spPr>
      </p:pic>
      <p:sp>
        <p:nvSpPr>
          <p:cNvPr id="260" name="Google Shape;260;p43"/>
          <p:cNvSpPr/>
          <p:nvPr/>
        </p:nvSpPr>
        <p:spPr>
          <a:xfrm>
            <a:off x="506875" y="141675"/>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6" name="Google Shape;266;p44"/>
          <p:cNvSpPr txBox="1"/>
          <p:nvPr>
            <p:ph type="title"/>
          </p:nvPr>
        </p:nvSpPr>
        <p:spPr>
          <a:xfrm>
            <a:off x="199200" y="216650"/>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1 - Identify and impute missing values</a:t>
            </a:r>
            <a:endParaRPr sz="2800">
              <a:solidFill>
                <a:srgbClr val="4A86E8"/>
              </a:solidFill>
            </a:endParaRPr>
          </a:p>
        </p:txBody>
      </p:sp>
      <p:sp>
        <p:nvSpPr>
          <p:cNvPr id="267" name="Google Shape;267;p44"/>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8" name="Google Shape;268;p44"/>
          <p:cNvSpPr txBox="1"/>
          <p:nvPr/>
        </p:nvSpPr>
        <p:spPr>
          <a:xfrm>
            <a:off x="283200" y="1203300"/>
            <a:ext cx="8577600" cy="2515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Make sure you don’t lose any information during the imputation. </a:t>
            </a:r>
            <a:endParaRPr sz="1600"/>
          </a:p>
          <a:p>
            <a:pPr indent="-330200" lvl="0" marL="457200" rtl="0" algn="l">
              <a:lnSpc>
                <a:spcPct val="115000"/>
              </a:lnSpc>
              <a:spcBef>
                <a:spcPts val="1000"/>
              </a:spcBef>
              <a:spcAft>
                <a:spcPts val="0"/>
              </a:spcAft>
              <a:buSzPts val="1600"/>
              <a:buChar char="●"/>
            </a:pPr>
            <a:r>
              <a:rPr lang="en" sz="1600"/>
              <a:t>For example, for a given feature that contains both None and NA, create two new features named </a:t>
            </a:r>
            <a:r>
              <a:rPr i="1" lang="en" sz="1600"/>
              <a:t>feature_is_None</a:t>
            </a:r>
            <a:r>
              <a:rPr lang="en" sz="1600"/>
              <a:t> and </a:t>
            </a:r>
            <a:r>
              <a:rPr i="1" lang="en" sz="1600"/>
              <a:t>feature_is_NA</a:t>
            </a:r>
            <a:r>
              <a:rPr lang="en" sz="1600"/>
              <a:t> and record whether the feature is None or NA, respectively. </a:t>
            </a:r>
            <a:endParaRPr sz="1600"/>
          </a:p>
          <a:p>
            <a:pPr indent="-330200" lvl="0" marL="457200" rtl="0" algn="l">
              <a:lnSpc>
                <a:spcPct val="115000"/>
              </a:lnSpc>
              <a:spcBef>
                <a:spcPts val="1000"/>
              </a:spcBef>
              <a:spcAft>
                <a:spcPts val="0"/>
              </a:spcAft>
              <a:buSzPts val="1600"/>
              <a:buChar char="●"/>
            </a:pPr>
            <a:r>
              <a:rPr lang="en" sz="1600"/>
              <a:t>This way, you capture hidden information in missing values. </a:t>
            </a:r>
            <a:endParaRPr sz="1600"/>
          </a:p>
          <a:p>
            <a:pPr indent="-330200" lvl="0" marL="457200" rtl="0" algn="l">
              <a:lnSpc>
                <a:spcPct val="115000"/>
              </a:lnSpc>
              <a:spcBef>
                <a:spcPts val="1000"/>
              </a:spcBef>
              <a:spcAft>
                <a:spcPts val="1000"/>
              </a:spcAft>
              <a:buSzPts val="1600"/>
              <a:buChar char="●"/>
            </a:pPr>
            <a:r>
              <a:rPr lang="en" sz="1600"/>
              <a:t>If None means no feature present and NA means information was not recorded, the ML model learns the difference.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5"/>
          <p:cNvSpPr txBox="1"/>
          <p:nvPr>
            <p:ph type="title"/>
          </p:nvPr>
        </p:nvSpPr>
        <p:spPr>
          <a:xfrm>
            <a:off x="213850" y="130475"/>
            <a:ext cx="89301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2 - </a:t>
            </a:r>
            <a:r>
              <a:rPr lang="en" sz="2800">
                <a:solidFill>
                  <a:srgbClr val="4A86E8"/>
                </a:solidFill>
              </a:rPr>
              <a:t>Remove noise from your data</a:t>
            </a:r>
            <a:endParaRPr sz="2800">
              <a:solidFill>
                <a:srgbClr val="4A86E8"/>
              </a:solidFill>
            </a:endParaRPr>
          </a:p>
        </p:txBody>
      </p:sp>
      <p:sp>
        <p:nvSpPr>
          <p:cNvPr id="275" name="Google Shape;275;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6" name="Google Shape;276;p45"/>
          <p:cNvSpPr txBox="1"/>
          <p:nvPr/>
        </p:nvSpPr>
        <p:spPr>
          <a:xfrm>
            <a:off x="283200" y="1164550"/>
            <a:ext cx="8577600" cy="2103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Treat noise similarly to errors. Identify and remove them as much as possible. </a:t>
            </a:r>
            <a:endParaRPr sz="1600"/>
          </a:p>
          <a:p>
            <a:pPr indent="-330200" lvl="0" marL="457200" rtl="0" algn="l">
              <a:lnSpc>
                <a:spcPct val="115000"/>
              </a:lnSpc>
              <a:spcBef>
                <a:spcPts val="1000"/>
              </a:spcBef>
              <a:spcAft>
                <a:spcPts val="0"/>
              </a:spcAft>
              <a:buSzPts val="1600"/>
              <a:buChar char="●"/>
            </a:pPr>
            <a:r>
              <a:rPr lang="en" sz="1600"/>
              <a:t>For example, you can </a:t>
            </a:r>
            <a:r>
              <a:rPr lang="en" sz="1600"/>
              <a:t>reduce periodic noise from images before doing image classification using some filters.</a:t>
            </a:r>
            <a:endParaRPr sz="1600"/>
          </a:p>
          <a:p>
            <a:pPr indent="-330200" lvl="0" marL="457200" rtl="0" algn="l">
              <a:lnSpc>
                <a:spcPct val="115000"/>
              </a:lnSpc>
              <a:spcBef>
                <a:spcPts val="1000"/>
              </a:spcBef>
              <a:spcAft>
                <a:spcPts val="1000"/>
              </a:spcAft>
              <a:buSzPts val="1600"/>
              <a:buChar char="●"/>
            </a:pPr>
            <a:r>
              <a:rPr lang="en" sz="1600"/>
              <a:t>When you</a:t>
            </a:r>
            <a:r>
              <a:rPr lang="en" sz="1600"/>
              <a:t> do NLP on scanned documents, you should first remove any scanning artifacts and irrelevant material (for example, a copier cover page) that is not useful for the ML model.</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