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8" r:id="rId2"/>
    <p:sldId id="259" r:id="rId3"/>
    <p:sldId id="260" r:id="rId4"/>
    <p:sldId id="263" r:id="rId5"/>
    <p:sldId id="264" r:id="rId6"/>
    <p:sldId id="266" r:id="rId7"/>
    <p:sldId id="317" r:id="rId8"/>
    <p:sldId id="318" r:id="rId9"/>
    <p:sldId id="319" r:id="rId10"/>
    <p:sldId id="320" r:id="rId11"/>
    <p:sldId id="272" r:id="rId12"/>
    <p:sldId id="274" r:id="rId13"/>
    <p:sldId id="275" r:id="rId14"/>
    <p:sldId id="321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80272"/>
  </p:normalViewPr>
  <p:slideViewPr>
    <p:cSldViewPr snapToObjects="1">
      <p:cViewPr varScale="1">
        <p:scale>
          <a:sx n="135" d="100"/>
          <a:sy n="135" d="100"/>
        </p:scale>
        <p:origin x="165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5CB7454-15C1-A944-AC37-5542B6D3ECE9}" type="datetime1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6CAD9EFA-3E97-9B4D-8EE7-720657CEF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7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1210EC45-414C-6A4E-BBBD-A09AEA33A371}" type="datetime1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FE6EDC6-DD80-2D48-A9E8-763FB51E6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406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65" charset="-128"/>
        <a:cs typeface="Geneva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70fbf5b7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70fbf5b7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1b5833a4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1b5833a4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1b5833a4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1b5833a4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1b5833a4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1b5833a4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1b5833a4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1b5833a4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0cd4518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0cd4518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0821d2d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0821d2d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13c07b4b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13c07b4b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1b5833a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1b5833a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1984a903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1984a903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1984a903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1984a903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1984a90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1984a90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1984a903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1984a903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1b5833a4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1b5833a4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001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459580"/>
            <a:ext cx="2514600" cy="664369"/>
          </a:xfrm>
        </p:spPr>
        <p:txBody>
          <a:bodyPr anchor="b"/>
          <a:lstStyle>
            <a:lvl1pPr algn="l">
              <a:defRPr sz="2000" b="1"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9580"/>
            <a:ext cx="5486400" cy="363616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0" y="1200150"/>
            <a:ext cx="25146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4742D8B-8594-4B44-80B0-BECC0F075D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8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742950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4950"/>
            <a:ext cx="8229600" cy="2651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F69E68-A1F7-A441-8DC9-1255D615AC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18930" y="515937"/>
            <a:ext cx="2057400" cy="3579813"/>
          </a:xfrm>
        </p:spPr>
        <p:txBody>
          <a:bodyPr vert="eaVert"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15937"/>
            <a:ext cx="6019800" cy="357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3528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D8FFC6-973B-2442-BCAF-B040FDE7B8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4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28A5-D74C-9248-B723-0EC6CD7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DA271-5D74-634F-9D21-C09B874B1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023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3050"/>
            <a:ext cx="8229600" cy="2651125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  <a:lvl2pPr>
              <a:defRPr>
                <a:solidFill>
                  <a:srgbClr val="006096"/>
                </a:solidFill>
              </a:defRPr>
            </a:lvl2pPr>
            <a:lvl3pPr>
              <a:defRPr>
                <a:solidFill>
                  <a:srgbClr val="006096"/>
                </a:solidFill>
              </a:defRPr>
            </a:lvl3pPr>
            <a:lvl4pPr>
              <a:defRPr>
                <a:solidFill>
                  <a:srgbClr val="006096"/>
                </a:solidFill>
              </a:defRPr>
            </a:lvl4pPr>
            <a:lvl5pPr>
              <a:defRPr>
                <a:solidFill>
                  <a:srgbClr val="00609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9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77691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5255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643EE7-E1E3-6A41-AED4-ADD0882BF9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8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1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1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F8EF95E-660F-6F48-9B3C-B3F93E20AC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8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4350"/>
            <a:ext cx="4040188" cy="7739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88255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514350"/>
            <a:ext cx="4041775" cy="7739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88255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7A9B1A9-890C-8B44-BE90-7CB4395EE4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0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88F1A38-2662-714D-BA55-F0640804B7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4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2766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524B65-BD56-BC42-A8D4-F7B262BC0E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3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38150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rgbClr val="0060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8151"/>
            <a:ext cx="5111750" cy="3657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28750"/>
            <a:ext cx="3008313" cy="2667001"/>
          </a:xfrm>
        </p:spPr>
        <p:txBody>
          <a:bodyPr/>
          <a:lstStyle>
            <a:lvl1pPr marL="0" indent="0">
              <a:buNone/>
              <a:defRPr sz="1400">
                <a:solidFill>
                  <a:srgbClr val="00609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63998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C045864-67DE-844A-AC03-EBD93572A56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3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43100"/>
            <a:ext cx="82296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Helvetica Neue" charset="0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80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alibri"/>
          <a:ea typeface="Geneva" pitchFamily="-65" charset="-128"/>
          <a:cs typeface="Calibri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2"/>
          </a:solidFill>
          <a:latin typeface="Calibri"/>
          <a:ea typeface="Geneva" pitchFamily="-65" charset="-128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2"/>
          </a:solidFill>
          <a:latin typeface="Calibri"/>
          <a:ea typeface="Geneva" pitchFamily="-65" charset="-128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2"/>
          </a:solidFill>
          <a:latin typeface="Calibri"/>
          <a:ea typeface="ヒラギノ角ゴ Pro W3" charset="-128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2"/>
          </a:solidFill>
          <a:latin typeface="Calibri"/>
          <a:ea typeface="ヒラギノ角ゴ Pro W3" charset="-128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2"/>
          </a:solidFill>
          <a:latin typeface="Calibri"/>
          <a:ea typeface="ヒラギノ角ゴ Pro W3" charset="-128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752600" y="1428750"/>
            <a:ext cx="5403300" cy="18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 dirty="0">
                <a:solidFill>
                  <a:srgbClr val="4A86E8"/>
                </a:solidFill>
              </a:rPr>
              <a:t>Model Tuning, Interpretation and Deployment</a:t>
            </a:r>
            <a:endParaRPr sz="3920" b="1" dirty="0">
              <a:solidFill>
                <a:srgbClr val="4A86E8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0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Model Interpretation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21" name="Google Shape;321;p52"/>
          <p:cNvSpPr txBox="1"/>
          <p:nvPr/>
        </p:nvSpPr>
        <p:spPr>
          <a:xfrm>
            <a:off x="311700" y="717650"/>
            <a:ext cx="86973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Some ML models use interpretable algorithms, for example a decision tree will give you importance of all the variables as an output.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Some ML models are interpretable in nature by default - e.g. generative model such as Bayesian Rule List.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ML models are black box and hard to interpret.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interpretation can help data scientists understand the interactions among features that can lead to better feature engineering and enhanced performance.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It can also help in model comparisons and explaining the results better to the stakeholders. </a:t>
            </a:r>
            <a:endParaRPr sz="1600"/>
          </a:p>
        </p:txBody>
      </p:sp>
      <p:sp>
        <p:nvSpPr>
          <p:cNvPr id="322" name="Google Shape;322;p5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23" name="Google Shape;323;p52"/>
          <p:cNvSpPr txBox="1"/>
          <p:nvPr/>
        </p:nvSpPr>
        <p:spPr>
          <a:xfrm>
            <a:off x="1489375" y="4525375"/>
            <a:ext cx="185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Skater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30" name="Google Shape;330;p53"/>
          <p:cNvSpPr txBox="1"/>
          <p:nvPr/>
        </p:nvSpPr>
        <p:spPr>
          <a:xfrm>
            <a:off x="69300" y="613850"/>
            <a:ext cx="87630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Open source Python framework to provide model agnostic interpretation of predictive models.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idea of Skater is to understand black box ML models by querying them and interpreting their learned decision policies.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Skater enables us to do both global and local interpretations.</a:t>
            </a:r>
            <a:endParaRPr sz="1500"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/>
          </a:p>
        </p:txBody>
      </p:sp>
      <p:sp>
        <p:nvSpPr>
          <p:cNvPr id="331" name="Google Shape;331;p5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32" name="Google Shape;33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2107362"/>
            <a:ext cx="5325400" cy="23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3"/>
          <p:cNvSpPr txBox="1"/>
          <p:nvPr/>
        </p:nvSpPr>
        <p:spPr>
          <a:xfrm>
            <a:off x="6858000" y="4195504"/>
            <a:ext cx="23823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source: Sarkar et al. 2018</a:t>
            </a:r>
            <a:endParaRPr sz="1000" i="1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86E8"/>
                </a:solidFill>
              </a:rPr>
              <a:t>Deployment: Model persistence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349" name="Google Shape;349;p55"/>
          <p:cNvSpPr txBox="1"/>
          <p:nvPr/>
        </p:nvSpPr>
        <p:spPr>
          <a:xfrm>
            <a:off x="421781" y="1276350"/>
            <a:ext cx="8313000" cy="23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The simplest way to deploy a model is to persist the final model on permanent media like hard drive and use it for making predictions in the future.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This deployment scheme performs the necessary data transformations on the raw data and then reads the model from the permanent data store.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Once we have the data and model, we then can make a prediction.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600" b="1" dirty="0"/>
              <a:t>FAIR</a:t>
            </a:r>
            <a:r>
              <a:rPr lang="en" sz="1600" dirty="0"/>
              <a:t> (Findable, Accessible, Interoperable, and Reusable) data practices.</a:t>
            </a:r>
            <a:endParaRPr sz="1700" dirty="0"/>
          </a:p>
        </p:txBody>
      </p:sp>
      <p:sp>
        <p:nvSpPr>
          <p:cNvPr id="350" name="Google Shape;350;p5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86E8"/>
                </a:solidFill>
              </a:rPr>
              <a:t>Deployment: Custom Development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357" name="Google Shape;357;p56"/>
          <p:cNvSpPr txBox="1"/>
          <p:nvPr/>
        </p:nvSpPr>
        <p:spPr>
          <a:xfrm>
            <a:off x="415650" y="1540475"/>
            <a:ext cx="8312700" cy="19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Another option to deploy a model is by developing the implementation of model prediction method separately.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output of most ML algorithms is the values of parameters that were learned.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We can extract these parameter values and use them for prediction by doing mathematical operation on new data using the extracted parameters.</a:t>
            </a:r>
            <a:endParaRPr sz="1700"/>
          </a:p>
        </p:txBody>
      </p:sp>
      <p:sp>
        <p:nvSpPr>
          <p:cNvPr id="358" name="Google Shape;358;p5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8"/>
          <p:cNvSpPr txBox="1">
            <a:spLocks noGrp="1"/>
          </p:cNvSpPr>
          <p:nvPr>
            <p:ph type="title"/>
          </p:nvPr>
        </p:nvSpPr>
        <p:spPr>
          <a:xfrm>
            <a:off x="311700" y="2270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References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84" name="Google Shape;384;p58"/>
          <p:cNvSpPr txBox="1"/>
          <p:nvPr/>
        </p:nvSpPr>
        <p:spPr>
          <a:xfrm>
            <a:off x="223350" y="1190475"/>
            <a:ext cx="869730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Dipanjan Sarkar, Raghav Bali and Tushar Sharma. 2018. Practical Machine Learning with Python. A Problem-Solver's Guide to Building Real-World Intelligent Systems. Apress. (https://doi.org/10.1007/978-1-4842-3207-1), Chapter 5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Rebecca Patro. Jan 25, 2021. Cross-Validation: K Fold vs Monte Carlo. (https://towardsdatascience.com/cross-validation-k-fold-vs-monte-carlo-e54df2fc179b)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IBM. Underfitting vs Overfitting. (https://www.ibm.com/cloud/learn/underfitting#toc-underfitti-FKaOZyJR)</a:t>
            </a:r>
            <a:endParaRPr sz="1600"/>
          </a:p>
        </p:txBody>
      </p:sp>
      <p:sp>
        <p:nvSpPr>
          <p:cNvPr id="385" name="Google Shape;385;p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86" name="Google Shape;38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750" y="0"/>
            <a:ext cx="1061900" cy="10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86E8"/>
                </a:solidFill>
              </a:rPr>
              <a:t>R</a:t>
            </a:r>
            <a:r>
              <a:rPr lang="en-US" dirty="0">
                <a:solidFill>
                  <a:srgbClr val="4A86E8"/>
                </a:solidFill>
              </a:rPr>
              <a:t>e</a:t>
            </a:r>
            <a:r>
              <a:rPr lang="en" dirty="0">
                <a:solidFill>
                  <a:srgbClr val="4A86E8"/>
                </a:solidFill>
              </a:rPr>
              <a:t>member about hyperparameters?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202" name="Google Shape;202;p40"/>
          <p:cNvSpPr txBox="1"/>
          <p:nvPr/>
        </p:nvSpPr>
        <p:spPr>
          <a:xfrm>
            <a:off x="4010300" y="1985813"/>
            <a:ext cx="5012400" cy="2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Hyperparameters are different from model parameters since they do not have dependency on the data.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Hyperparameters represent some high-level concepts or knobs that a data scientist can tweak and tune during the model training and building process to improve performance.</a:t>
            </a:r>
            <a:endParaRPr sz="1600"/>
          </a:p>
        </p:txBody>
      </p:sp>
      <p:sp>
        <p:nvSpPr>
          <p:cNvPr id="203" name="Google Shape;203;p4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40"/>
          <p:cNvSpPr txBox="1"/>
          <p:nvPr/>
        </p:nvSpPr>
        <p:spPr>
          <a:xfrm>
            <a:off x="1489375" y="4525375"/>
            <a:ext cx="185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50" y="1782950"/>
            <a:ext cx="3874749" cy="218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0"/>
          <p:cNvSpPr txBox="1"/>
          <p:nvPr/>
        </p:nvSpPr>
        <p:spPr>
          <a:xfrm>
            <a:off x="1188677" y="4088875"/>
            <a:ext cx="1932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(source: Prabhu,  2018)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1386575" y="805425"/>
            <a:ext cx="7069500" cy="714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Hyperparameters are </a:t>
            </a:r>
            <a:r>
              <a:rPr lang="en" sz="1600" b="1"/>
              <a:t>meta parameters</a:t>
            </a:r>
            <a:r>
              <a:rPr lang="en" sz="1600"/>
              <a:t> that are associated with any ML algorithm and are usually set before the model training and building process.</a:t>
            </a:r>
            <a:endParaRPr/>
          </a:p>
        </p:txBody>
      </p:sp>
      <p:pic>
        <p:nvPicPr>
          <p:cNvPr id="208" name="Google Shape;20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82475"/>
            <a:ext cx="1112259" cy="7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Example hyperparameters in ML algorithms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5" name="Google Shape;215;p41"/>
          <p:cNvSpPr txBox="1"/>
          <p:nvPr/>
        </p:nvSpPr>
        <p:spPr>
          <a:xfrm>
            <a:off x="2438400" y="798600"/>
            <a:ext cx="85206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Logistic regression</a:t>
            </a:r>
            <a:endParaRPr sz="1600" b="1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Regularization penalty</a:t>
            </a:r>
            <a:endParaRPr sz="1600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Optimization algorithm</a:t>
            </a:r>
            <a:endParaRPr sz="1600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 err="1"/>
              <a:t>Max_Iter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Support Vector Machine</a:t>
            </a:r>
            <a:endParaRPr sz="1600" b="1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Different Kernels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Neural networks</a:t>
            </a:r>
            <a:endParaRPr sz="1600" b="1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Number of hidden layers and units</a:t>
            </a:r>
            <a:endParaRPr sz="1600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Learning rate</a:t>
            </a:r>
            <a:endParaRPr sz="1600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Dropout rate</a:t>
            </a:r>
            <a:endParaRPr sz="1600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Number of epochs</a:t>
            </a:r>
            <a:endParaRPr sz="1600"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Batch size</a:t>
            </a:r>
            <a:endParaRPr sz="1600" dirty="0"/>
          </a:p>
        </p:txBody>
      </p:sp>
      <p:sp>
        <p:nvSpPr>
          <p:cNvPr id="216" name="Google Shape;216;p4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4501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86E8"/>
                </a:solidFill>
              </a:rPr>
              <a:t>Remember about Bias and Variance? 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239" name="Google Shape;239;p4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42" name="Google Shape;242;p44"/>
          <p:cNvSpPr txBox="1"/>
          <p:nvPr/>
        </p:nvSpPr>
        <p:spPr>
          <a:xfrm>
            <a:off x="337624" y="2693350"/>
            <a:ext cx="1728300" cy="1046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Good general structure of data patterns and relationships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4"/>
          <p:cNvSpPr txBox="1"/>
          <p:nvPr/>
        </p:nvSpPr>
        <p:spPr>
          <a:xfrm>
            <a:off x="6324600" y="2693350"/>
            <a:ext cx="1876800" cy="1046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Generalize to some extent and perform well on average but sensitive to data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4"/>
          <p:cNvSpPr txBox="1"/>
          <p:nvPr/>
        </p:nvSpPr>
        <p:spPr>
          <a:xfrm>
            <a:off x="337624" y="1123950"/>
            <a:ext cx="1728300" cy="1046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Make consistent predictions irrespective of datasets.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44"/>
          <p:cNvSpPr txBox="1"/>
          <p:nvPr/>
        </p:nvSpPr>
        <p:spPr>
          <a:xfrm>
            <a:off x="6329313" y="1126110"/>
            <a:ext cx="1876800" cy="1046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Not learn necessary relationships and sensitive to data, outliers and noise.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119;p8">
            <a:extLst>
              <a:ext uri="{FF2B5EF4-FFF2-40B4-BE49-F238E27FC236}">
                <a16:creationId xmlns:a16="http://schemas.microsoft.com/office/drawing/2014/main" id="{ADC14814-3015-F3AD-8FA0-A300EDBA81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1874" y="834424"/>
            <a:ext cx="3484125" cy="3323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1;p8">
            <a:extLst>
              <a:ext uri="{FF2B5EF4-FFF2-40B4-BE49-F238E27FC236}">
                <a16:creationId xmlns:a16="http://schemas.microsoft.com/office/drawing/2014/main" id="{9CB6B620-7B37-5AD4-14DF-A4DC699160D1}"/>
              </a:ext>
            </a:extLst>
          </p:cNvPr>
          <p:cNvSpPr txBox="1"/>
          <p:nvPr/>
        </p:nvSpPr>
        <p:spPr>
          <a:xfrm rot="-5400000">
            <a:off x="2088260" y="2636589"/>
            <a:ext cx="5950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BIAS</a:t>
            </a:r>
            <a:endParaRPr/>
          </a:p>
        </p:txBody>
      </p:sp>
      <p:sp>
        <p:nvSpPr>
          <p:cNvPr id="4" name="Google Shape;122;p8">
            <a:extLst>
              <a:ext uri="{FF2B5EF4-FFF2-40B4-BE49-F238E27FC236}">
                <a16:creationId xmlns:a16="http://schemas.microsoft.com/office/drawing/2014/main" id="{45D83F58-2858-4487-8E3A-334C54C7C5C0}"/>
              </a:ext>
            </a:extLst>
          </p:cNvPr>
          <p:cNvSpPr txBox="1"/>
          <p:nvPr/>
        </p:nvSpPr>
        <p:spPr>
          <a:xfrm>
            <a:off x="3930553" y="3961677"/>
            <a:ext cx="8915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Variance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77677-521E-64CB-1677-0531BFBDB065}"/>
              </a:ext>
            </a:extLst>
          </p:cNvPr>
          <p:cNvSpPr txBox="1"/>
          <p:nvPr/>
        </p:nvSpPr>
        <p:spPr>
          <a:xfrm>
            <a:off x="2385777" y="4123001"/>
            <a:ext cx="59242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Seth </a:t>
            </a:r>
            <a:r>
              <a:rPr lang="en-US" sz="10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Mottaghinejad</a:t>
            </a:r>
            <a:r>
              <a:rPr lang="en-US" sz="1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lang="en-US" sz="1000" i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0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towardsdatascience.com</a:t>
            </a:r>
            <a:r>
              <a:rPr lang="en-US" sz="1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/bias-and-variance-but-what-are-they-really-ac539817e171</a:t>
            </a:r>
            <a:endParaRPr lang="en-US" sz="10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Extreme Cases of Bias-Variance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53" name="Google Shape;253;p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45"/>
          <p:cNvSpPr txBox="1"/>
          <p:nvPr/>
        </p:nvSpPr>
        <p:spPr>
          <a:xfrm>
            <a:off x="7848600" y="4218438"/>
            <a:ext cx="13944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source: IBM</a:t>
            </a:r>
            <a:endParaRPr sz="1000" i="1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55" name="Google Shape;2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65470"/>
            <a:ext cx="5943600" cy="2677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The Bias-Variance Tradeoff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72" name="Google Shape;272;p47"/>
          <p:cNvSpPr txBox="1"/>
          <p:nvPr/>
        </p:nvSpPr>
        <p:spPr>
          <a:xfrm>
            <a:off x="3852050" y="1668000"/>
            <a:ext cx="5037600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Irreducible error is the error gets introduced due to noise in the training data itself and not much we can do about.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Every model needs to do a tradeoff:</a:t>
            </a:r>
            <a:endParaRPr sz="1500" dirty="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Making assumptions about the structure of data </a:t>
            </a:r>
            <a:endParaRPr sz="1500" dirty="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Fitting itself too closely to the data at hand.</a:t>
            </a:r>
            <a:endParaRPr sz="1500" dirty="0"/>
          </a:p>
        </p:txBody>
      </p:sp>
      <p:sp>
        <p:nvSpPr>
          <p:cNvPr id="273" name="Google Shape;273;p4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74" name="Google Shape;2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75" y="1763375"/>
            <a:ext cx="3349325" cy="235990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7"/>
          <p:cNvSpPr txBox="1"/>
          <p:nvPr/>
        </p:nvSpPr>
        <p:spPr>
          <a:xfrm>
            <a:off x="1023925" y="4123275"/>
            <a:ext cx="27198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source: Sarkar et al. 2018</a:t>
            </a:r>
            <a:endParaRPr sz="1000" i="1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76" name="Google Shape;27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925" y="969135"/>
            <a:ext cx="70961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86E8"/>
                </a:solidFill>
              </a:rPr>
              <a:t>Tuning  models: Cross Validation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283" name="Google Shape;283;p48"/>
          <p:cNvSpPr txBox="1"/>
          <p:nvPr/>
        </p:nvSpPr>
        <p:spPr>
          <a:xfrm>
            <a:off x="548700" y="766750"/>
            <a:ext cx="84012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Most prevalent practices for tuning ML models.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Uses the same data to build different models and also tune their hyperparameters using a simple data partitioning strategy.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 dirty="0"/>
              <a:t>Useful when we have less data observations and cannot segregate a specific partition of data as validation set.</a:t>
            </a:r>
            <a:endParaRPr sz="1800" dirty="0"/>
          </a:p>
        </p:txBody>
      </p:sp>
      <p:sp>
        <p:nvSpPr>
          <p:cNvPr id="284" name="Google Shape;284;p4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86" name="Google Shape;286;p48"/>
          <p:cNvSpPr txBox="1"/>
          <p:nvPr/>
        </p:nvSpPr>
        <p:spPr>
          <a:xfrm>
            <a:off x="5614529" y="3986025"/>
            <a:ext cx="25950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source: Greener et al. 2022</a:t>
            </a:r>
            <a:endParaRPr sz="10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grpSp>
        <p:nvGrpSpPr>
          <p:cNvPr id="2" name="Google Shape;420;p24">
            <a:extLst>
              <a:ext uri="{FF2B5EF4-FFF2-40B4-BE49-F238E27FC236}">
                <a16:creationId xmlns:a16="http://schemas.microsoft.com/office/drawing/2014/main" id="{813B2271-7FAC-005E-C115-6C525511E9F1}"/>
              </a:ext>
            </a:extLst>
          </p:cNvPr>
          <p:cNvGrpSpPr/>
          <p:nvPr/>
        </p:nvGrpSpPr>
        <p:grpSpPr>
          <a:xfrm>
            <a:off x="1447800" y="2715949"/>
            <a:ext cx="4457700" cy="1608600"/>
            <a:chOff x="76026" y="1647688"/>
            <a:chExt cx="3325025" cy="1848128"/>
          </a:xfrm>
        </p:grpSpPr>
        <p:pic>
          <p:nvPicPr>
            <p:cNvPr id="3" name="Google Shape;421;p24">
              <a:extLst>
                <a:ext uri="{FF2B5EF4-FFF2-40B4-BE49-F238E27FC236}">
                  <a16:creationId xmlns:a16="http://schemas.microsoft.com/office/drawing/2014/main" id="{E0436744-D940-1A90-EECF-7B8D2CB3FE0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026" y="1647688"/>
              <a:ext cx="3325025" cy="18481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422;p24">
              <a:extLst>
                <a:ext uri="{FF2B5EF4-FFF2-40B4-BE49-F238E27FC236}">
                  <a16:creationId xmlns:a16="http://schemas.microsoft.com/office/drawing/2014/main" id="{559DEEDF-C7DE-B5BF-1839-5E5E16596742}"/>
                </a:ext>
              </a:extLst>
            </p:cNvPr>
            <p:cNvSpPr/>
            <p:nvPr/>
          </p:nvSpPr>
          <p:spPr>
            <a:xfrm>
              <a:off x="198400" y="1724450"/>
              <a:ext cx="189300" cy="211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Cross-Validation Strategies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93" name="Google Shape;293;p49"/>
          <p:cNvSpPr txBox="1"/>
          <p:nvPr/>
        </p:nvSpPr>
        <p:spPr>
          <a:xfrm>
            <a:off x="519525" y="777175"/>
            <a:ext cx="83994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Leave One Out Cross-Validation</a:t>
            </a:r>
            <a:r>
              <a:rPr lang="en" sz="1600"/>
              <a:t>: 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have a single data point only in our validation set and the rest n-1 observations become the training set. Mostly suitable for small datasets.</a:t>
            </a:r>
            <a:endParaRPr sz="1600"/>
          </a:p>
        </p:txBody>
      </p:sp>
      <p:sp>
        <p:nvSpPr>
          <p:cNvPr id="294" name="Google Shape;294;p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49"/>
          <p:cNvSpPr txBox="1"/>
          <p:nvPr/>
        </p:nvSpPr>
        <p:spPr>
          <a:xfrm>
            <a:off x="527381" y="1688117"/>
            <a:ext cx="5502831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K-Fold Cross Validation</a:t>
            </a:r>
            <a:r>
              <a:rPr lang="en" sz="1600" dirty="0"/>
              <a:t>: </a:t>
            </a:r>
            <a:endParaRPr sz="1600" dirty="0"/>
          </a:p>
        </p:txBody>
      </p:sp>
      <p:pic>
        <p:nvPicPr>
          <p:cNvPr id="296" name="Google Shape;29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712" y="2104811"/>
            <a:ext cx="5749287" cy="226151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9"/>
          <p:cNvSpPr txBox="1"/>
          <p:nvPr/>
        </p:nvSpPr>
        <p:spPr>
          <a:xfrm>
            <a:off x="5715000" y="4197063"/>
            <a:ext cx="21453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source: Patro, 2021</a:t>
            </a:r>
            <a:endParaRPr sz="1000" i="1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86E8"/>
                </a:solidFill>
              </a:rPr>
              <a:t>Hyperparameter tuning strategies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304" name="Google Shape;304;p50"/>
          <p:cNvSpPr txBox="1"/>
          <p:nvPr/>
        </p:nvSpPr>
        <p:spPr>
          <a:xfrm>
            <a:off x="519525" y="777175"/>
            <a:ext cx="83994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Grid Search</a:t>
            </a:r>
            <a:r>
              <a:rPr lang="en" sz="1600"/>
              <a:t> 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specify the grid of values (of hyperparameters) we want to try out and optimize to get the best parameter combinations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then build models on each of those values using cross-validation and report the best parameters’ combination in the whole grid.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output will be the model using the best combination from the grid.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Drawback: user needs to manually provide the actual parameters, that may not be the most optimal parameters.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Randomized Search</a:t>
            </a:r>
            <a:endParaRPr sz="1600" b="1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modification to the grid search. It takes input for grid elements as in normal grid search but it can also take distributions as input.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get the parameter values from certain distribution and control the number of iterations.</a:t>
            </a:r>
            <a:endParaRPr sz="1600"/>
          </a:p>
        </p:txBody>
      </p:sp>
      <p:sp>
        <p:nvSpPr>
          <p:cNvPr id="305" name="Google Shape;305;p5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D Primary and Secondary">
      <a:dk1>
        <a:sysClr val="windowText" lastClr="000000"/>
      </a:dk1>
      <a:lt1>
        <a:sysClr val="window" lastClr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DA1DDEE-D062-174C-9BC5-A1B4EA858F2D}">
  <we:reference id="wa200006038" version="1.0.0.3" store="en-US" storeType="OMEX"/>
  <we:alternateReferences>
    <we:reference id="wa200006038" version="1.0.0.3" store="" storeType="OMEX"/>
  </we:alternateReferences>
  <we:properties>
    <we:property name="pptx_export_from_biorender" value="false"/>
  </we:properties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Metadata/LabelInfo.xml><?xml version="1.0" encoding="utf-8"?>
<clbl:labelList xmlns:clbl="http://schemas.microsoft.com/office/2020/mipLabelMetadata">
  <clbl:label id="{35879863-03e0-4f2c-9313-2d9b027a617f}" enabled="0" method="" siteId="{35879863-03e0-4f2c-9313-2d9b027a617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12280</TotalTime>
  <Words>874</Words>
  <Application>Microsoft Macintosh PowerPoint</Application>
  <PresentationFormat>On-screen Show (16:9)</PresentationFormat>
  <Paragraphs>95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 Neue</vt:lpstr>
      <vt:lpstr>Roboto</vt:lpstr>
      <vt:lpstr>Office Theme</vt:lpstr>
      <vt:lpstr>Model Tuning, Interpretation and Deployment</vt:lpstr>
      <vt:lpstr>Remember about hyperparameters?</vt:lpstr>
      <vt:lpstr>Example hyperparameters in ML algorithms</vt:lpstr>
      <vt:lpstr>Remember about Bias and Variance? </vt:lpstr>
      <vt:lpstr>Extreme Cases of Bias-Variance</vt:lpstr>
      <vt:lpstr>The Bias-Variance Tradeoff</vt:lpstr>
      <vt:lpstr>Tuning  models: Cross Validation</vt:lpstr>
      <vt:lpstr>Cross-Validation Strategies</vt:lpstr>
      <vt:lpstr>Hyperparameter tuning strategies</vt:lpstr>
      <vt:lpstr>Model Interpretation</vt:lpstr>
      <vt:lpstr>Skater</vt:lpstr>
      <vt:lpstr>Deployment: Model persistence</vt:lpstr>
      <vt:lpstr>Deployment: Custom Development</vt:lpstr>
      <vt:lpstr>References</vt:lpstr>
    </vt:vector>
  </TitlesOfParts>
  <Company>University of 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Gail Armstrong</dc:creator>
  <cp:lastModifiedBy>Cecilia Arighi</cp:lastModifiedBy>
  <cp:revision>124</cp:revision>
  <cp:lastPrinted>2024-11-13T19:52:58Z</cp:lastPrinted>
  <dcterms:created xsi:type="dcterms:W3CDTF">2014-12-16T17:00:44Z</dcterms:created>
  <dcterms:modified xsi:type="dcterms:W3CDTF">2025-04-10T20:06:00Z</dcterms:modified>
</cp:coreProperties>
</file>