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3" r:id="rId2"/>
    <p:sldId id="287" r:id="rId3"/>
    <p:sldId id="285" r:id="rId4"/>
    <p:sldId id="299" r:id="rId5"/>
    <p:sldId id="288" r:id="rId6"/>
    <p:sldId id="269" r:id="rId7"/>
    <p:sldId id="296" r:id="rId8"/>
    <p:sldId id="297" r:id="rId9"/>
    <p:sldId id="298" r:id="rId10"/>
    <p:sldId id="294" r:id="rId11"/>
    <p:sldId id="295" r:id="rId12"/>
  </p:sldIdLst>
  <p:sldSz cx="12190413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627"/>
    <a:srgbClr val="FF9900"/>
    <a:srgbClr val="FFFF66"/>
    <a:srgbClr val="FF9933"/>
    <a:srgbClr val="339966"/>
    <a:srgbClr val="8041B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1122" autoAdjust="0"/>
  </p:normalViewPr>
  <p:slideViewPr>
    <p:cSldViewPr>
      <p:cViewPr varScale="1">
        <p:scale>
          <a:sx n="62" d="100"/>
          <a:sy n="62" d="100"/>
        </p:scale>
        <p:origin x="9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31406-4CDF-4E16-8838-23F0F17C0FCE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9CA1-F185-475C-880F-CF7BC93A300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9CA1-F185-475C-880F-CF7BC93A3004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427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997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699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3220" y="274640"/>
            <a:ext cx="360633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113" y="274640"/>
            <a:ext cx="1061793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2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13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2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782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114" y="1600202"/>
            <a:ext cx="711107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6362" y="1600202"/>
            <a:ext cx="71131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6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79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30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22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63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248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6352"/>
            <a:ext cx="2844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753A-37E0-4411-8711-B5E294921144}" type="datetimeFigureOut">
              <a:rPr lang="id-ID" smtClean="0"/>
              <a:pPr/>
              <a:t>04/02/2023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2"/>
            <a:ext cx="386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2"/>
            <a:ext cx="2844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9F01-F325-430F-A61E-A54CD98A0D1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6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24230" y="6500834"/>
            <a:ext cx="2666183" cy="357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500859"/>
            <a:ext cx="9524230" cy="357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09652" y="5500702"/>
            <a:ext cx="4880761" cy="771814"/>
          </a:xfrm>
          <a:prstGeom prst="rect">
            <a:avLst/>
          </a:prstGeom>
          <a:solidFill>
            <a:schemeClr val="bg2">
              <a:lumMod val="90000"/>
              <a:alpha val="81000"/>
            </a:schemeClr>
          </a:solidFill>
          <a:ln w="28575">
            <a:noFill/>
            <a:prstDash val="sysDot"/>
          </a:ln>
        </p:spPr>
        <p:txBody>
          <a:bodyPr wrap="square">
            <a:spAutoFit/>
          </a:bodyPr>
          <a:lstStyle/>
          <a:p>
            <a:pPr indent="274320">
              <a:lnSpc>
                <a:spcPct val="115000"/>
              </a:lnSpc>
              <a:tabLst>
                <a:tab pos="914400" algn="l"/>
                <a:tab pos="1657350" algn="l"/>
                <a:tab pos="2625725" algn="ctr"/>
                <a:tab pos="3368040" algn="l"/>
              </a:tabLst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Eng. La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Agusu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S.Si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M.Si</a:t>
            </a:r>
            <a:r>
              <a:rPr lang="en-US" sz="2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>
              <a:lnSpc>
                <a:spcPct val="115000"/>
              </a:lnSpc>
              <a:tabLst>
                <a:tab pos="914400" algn="l"/>
                <a:tab pos="1657350" algn="l"/>
                <a:tab pos="2625725" algn="ctr"/>
                <a:tab pos="3368040" algn="l"/>
              </a:tabLst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19710817 1999903 1 001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00702"/>
            <a:ext cx="4809322" cy="707886"/>
          </a:xfrm>
          <a:prstGeom prst="rect">
            <a:avLst/>
          </a:prstGeom>
          <a:solidFill>
            <a:schemeClr val="bg2">
              <a:lumMod val="90000"/>
              <a:alpha val="78000"/>
            </a:schemeClr>
          </a:solidFill>
          <a:ln w="28575">
            <a:noFill/>
            <a:prstDash val="sysDot"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H. M. 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Jahiding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S.Si.,M.Si</a:t>
            </a: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NIP. 19670708 199412 1 002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143513"/>
            <a:ext cx="2857520" cy="3571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PEMBIMBING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9652" y="5143512"/>
            <a:ext cx="2720790" cy="3765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PEMBIMBING 2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0364" y="6472417"/>
            <a:ext cx="5289389" cy="385583"/>
          </a:xfrm>
          <a:prstGeom prst="rect">
            <a:avLst/>
          </a:prstGeom>
          <a:noFill/>
          <a:ln>
            <a:noFill/>
          </a:ln>
        </p:spPr>
        <p:txBody>
          <a:bodyPr wrap="none" lIns="107533" tIns="53767" rIns="107533" bIns="53767">
            <a:spAutoFit/>
          </a:bodyPr>
          <a:lstStyle/>
          <a:p>
            <a:pPr>
              <a:defRPr/>
            </a:pP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Universitas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Halu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Oleo,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Kendari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, Sulawesi Tenggara</a:t>
            </a:r>
            <a:endParaRPr lang="id-ID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57642" y="6486625"/>
            <a:ext cx="2359044" cy="385583"/>
          </a:xfrm>
          <a:prstGeom prst="rect">
            <a:avLst/>
          </a:prstGeom>
          <a:noFill/>
          <a:ln>
            <a:noFill/>
          </a:ln>
        </p:spPr>
        <p:txBody>
          <a:bodyPr wrap="square" lIns="107533" tIns="53767" rIns="107533" bIns="53767">
            <a:spAutoFit/>
          </a:bodyPr>
          <a:lstStyle/>
          <a:p>
            <a:pPr>
              <a:defRPr/>
            </a:pPr>
            <a:r>
              <a:rPr lang="en-US" b="1" dirty="0" smtClean="0">
                <a:latin typeface="Andalus" pitchFamily="18" charset="-78"/>
                <a:cs typeface="Andalus" pitchFamily="18" charset="-78"/>
              </a:rPr>
              <a:t>UHO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Bisa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Jagad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Kita</a:t>
            </a:r>
            <a:endParaRPr lang="id-ID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09322" y="1071546"/>
            <a:ext cx="7286676" cy="185569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775200" y="1291932"/>
            <a:ext cx="710648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PRODUKSI DAN KARAKTERISASI BIO-COKE HYBRID LIMBAH TEMPURUNG KELAPA YANG DIPRODUKSI DENGAN METODE LIQUID-SOLID MIXING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04313" y="3323512"/>
            <a:ext cx="2319486" cy="3241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OLEH: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9104311" y="3676110"/>
            <a:ext cx="3086101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(F1B1 19 039)</a:t>
            </a:r>
          </a:p>
        </p:txBody>
      </p:sp>
      <p:pic>
        <p:nvPicPr>
          <p:cNvPr id="37" name="Picture 36" descr="rektorat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65852" y="1142984"/>
            <a:ext cx="4071966" cy="2940207"/>
          </a:xfrm>
          <a:prstGeom prst="rect">
            <a:avLst/>
          </a:prstGeom>
          <a:ln cap="flat" cmpd="sng">
            <a:noFill/>
            <a:prstDash val="solid"/>
            <a:round/>
          </a:ln>
          <a:effectLst>
            <a:outerShdw blurRad="279400" dist="419100" dir="3780000" sx="30000" sy="30000" rotWithShape="0">
              <a:prstClr val="black">
                <a:alpha val="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38" name="Rectangle 37"/>
          <p:cNvSpPr/>
          <p:nvPr/>
        </p:nvSpPr>
        <p:spPr>
          <a:xfrm>
            <a:off x="1237422" y="428604"/>
            <a:ext cx="10952991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Description: Description: C:\Users\HP\Documents\kiki\Logo UHO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6" y="71438"/>
            <a:ext cx="951670" cy="92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671" y="157176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Diagram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Alir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endParaRPr lang="id-ID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6500859"/>
            <a:ext cx="9524230" cy="357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4230" y="6500834"/>
            <a:ext cx="2666183" cy="357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24296" y="6472417"/>
            <a:ext cx="2129549" cy="354805"/>
          </a:xfrm>
          <a:prstGeom prst="rect">
            <a:avLst/>
          </a:prstGeom>
          <a:noFill/>
          <a:ln>
            <a:noFill/>
          </a:ln>
        </p:spPr>
        <p:txBody>
          <a:bodyPr wrap="none" lIns="107533" tIns="53767" rIns="107533" bIns="53767">
            <a:spAutoFit/>
          </a:bodyPr>
          <a:lstStyle/>
          <a:p>
            <a:pPr lvl="0">
              <a:defRPr/>
            </a:pPr>
            <a:r>
              <a:rPr lang="en-US" sz="1600" b="1" dirty="0">
                <a:latin typeface="Andalus" pitchFamily="18" charset="-78"/>
                <a:cs typeface="Andalus" pitchFamily="18" charset="-78"/>
              </a:rPr>
              <a:t>UHO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Bisa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Jagad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Kita</a:t>
            </a:r>
            <a:endParaRPr lang="id-ID" b="1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3734" y="994757"/>
            <a:ext cx="6206876" cy="5400599"/>
            <a:chOff x="3141761" y="1662747"/>
            <a:chExt cx="4983857" cy="3532505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17" name="Group 116"/>
            <p:cNvGrpSpPr/>
            <p:nvPr/>
          </p:nvGrpSpPr>
          <p:grpSpPr>
            <a:xfrm>
              <a:off x="4064794" y="1662747"/>
              <a:ext cx="4060824" cy="3532505"/>
              <a:chOff x="956930" y="132187"/>
              <a:chExt cx="4061031" cy="3532848"/>
            </a:xfrm>
            <a:grpFill/>
          </p:grpSpPr>
          <p:sp>
            <p:nvSpPr>
              <p:cNvPr id="118" name="Rectangle 117"/>
              <p:cNvSpPr/>
              <p:nvPr/>
            </p:nvSpPr>
            <p:spPr>
              <a:xfrm>
                <a:off x="1751682" y="132187"/>
                <a:ext cx="1806765" cy="2678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Persiapan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Alat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Bahan</a:t>
                </a:r>
                <a:endPara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2555913" y="409435"/>
                <a:ext cx="0" cy="1525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1520328" y="514442"/>
                <a:ext cx="2203373" cy="2856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Limbah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Tempurung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Kelapa</a:t>
                </a:r>
                <a:endPara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2555913" y="799992"/>
                <a:ext cx="0" cy="8191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/>
              <p:cNvSpPr/>
              <p:nvPr/>
            </p:nvSpPr>
            <p:spPr>
              <a:xfrm>
                <a:off x="1520328" y="1247041"/>
                <a:ext cx="2137272" cy="2864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Dicacah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kecil-kecil</a:t>
                </a:r>
                <a:endPara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781300" y="2465839"/>
                <a:ext cx="2179511" cy="50557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Didestilasi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suhu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70-90 </a:t>
                </a:r>
                <a:r>
                  <a:rPr lang="en-US" sz="14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lalu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diukur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sebanyak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20 ml.</a:t>
                </a:r>
                <a:endPara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2565739" y="1533581"/>
                <a:ext cx="0" cy="14776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124"/>
              <p:cNvSpPr/>
              <p:nvPr/>
            </p:nvSpPr>
            <p:spPr>
              <a:xfrm>
                <a:off x="956930" y="3209900"/>
                <a:ext cx="3466214" cy="4551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Pencampuran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gram bio-char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tempurung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kelapa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20 ml LVM</a:t>
                </a:r>
                <a:endPara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Straight Arrow Connector 125"/>
              <p:cNvCxnSpPr/>
              <p:nvPr/>
            </p:nvCxnSpPr>
            <p:spPr>
              <a:xfrm>
                <a:off x="2721307" y="3057153"/>
                <a:ext cx="0" cy="15262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1240806" y="881919"/>
                <a:ext cx="2886418" cy="2552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Dikeringkan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dibawah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sinar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matahari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104900" y="1703737"/>
                <a:ext cx="3055922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100430" y="1701815"/>
                <a:ext cx="0" cy="1129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4151775" y="1713255"/>
                <a:ext cx="4023" cy="10155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2781300" y="1814822"/>
                <a:ext cx="2236661" cy="5518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Pembuatan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LVM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tempurung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kelapa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dengan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metode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pirolisis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1100430" y="2371811"/>
                <a:ext cx="0" cy="9393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2565739" y="1137157"/>
                <a:ext cx="0" cy="11053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127224" y="2369363"/>
                <a:ext cx="0" cy="8694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104900" y="3056206"/>
                <a:ext cx="3022324" cy="61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104900" y="2971520"/>
                <a:ext cx="0" cy="8550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127224" y="2971319"/>
                <a:ext cx="0" cy="8290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Rectangle 137"/>
            <p:cNvSpPr/>
            <p:nvPr/>
          </p:nvSpPr>
          <p:spPr>
            <a:xfrm>
              <a:off x="3153954" y="3354566"/>
              <a:ext cx="2665730" cy="5518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Pembuatan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bio-char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metode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pirolisi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variasi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suhu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400, 500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600</a:t>
              </a:r>
              <a:r>
                <a:rPr lang="en-US" sz="14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41761" y="3997602"/>
              <a:ext cx="2687320" cy="5060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Bio-char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dihaluskan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lalu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disaring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dengan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ukuran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60 mesh,100 mesh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200 mesh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178022" y="2514159"/>
            <a:ext cx="4558030" cy="3762082"/>
            <a:chOff x="286325" y="4099777"/>
            <a:chExt cx="4558326" cy="1616037"/>
          </a:xfrm>
        </p:grpSpPr>
        <p:sp>
          <p:nvSpPr>
            <p:cNvPr id="141" name="Rounded Rectangle 140"/>
            <p:cNvSpPr/>
            <p:nvPr/>
          </p:nvSpPr>
          <p:spPr>
            <a:xfrm>
              <a:off x="1114917" y="4252270"/>
              <a:ext cx="3112770" cy="34798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Analisis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bio-coke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hybrid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Tempurung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Kelapa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2712594" y="4099777"/>
              <a:ext cx="0" cy="1308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712594" y="4598438"/>
              <a:ext cx="0" cy="89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131013" y="4681409"/>
              <a:ext cx="3096674" cy="2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114917" y="4702439"/>
              <a:ext cx="0" cy="136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4227687" y="4698340"/>
              <a:ext cx="0" cy="135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ounded Rectangle 146"/>
            <p:cNvSpPr/>
            <p:nvPr/>
          </p:nvSpPr>
          <p:spPr>
            <a:xfrm>
              <a:off x="286325" y="4855457"/>
              <a:ext cx="1674495" cy="32004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Analisis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Proximate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3093321" y="4838650"/>
              <a:ext cx="1751330" cy="3054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Analisis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Nilai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Kalor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1100430" y="5264934"/>
              <a:ext cx="31418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100430" y="5175994"/>
              <a:ext cx="0" cy="8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242233" y="5143738"/>
              <a:ext cx="0" cy="116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2691714" y="5264682"/>
              <a:ext cx="0" cy="128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679191" y="5393234"/>
              <a:ext cx="1795145" cy="3225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Kesimpulan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15" name="Elbow Connector 14"/>
          <p:cNvCxnSpPr>
            <a:stCxn id="125" idx="3"/>
          </p:cNvCxnSpPr>
          <p:nvPr/>
        </p:nvCxnSpPr>
        <p:spPr>
          <a:xfrm flipV="1">
            <a:off x="5859865" y="2514136"/>
            <a:ext cx="3753800" cy="3533342"/>
          </a:xfrm>
          <a:prstGeom prst="bentConnector3">
            <a:avLst>
              <a:gd name="adj1" fmla="val 3142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10830" y="5355805"/>
            <a:ext cx="7595405" cy="12144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36698" y="5447071"/>
            <a:ext cx="6143668" cy="1031914"/>
          </a:xfrm>
          <a:prstGeom prst="rect">
            <a:avLst/>
          </a:prstGeom>
          <a:noFill/>
          <a:ln>
            <a:noFill/>
          </a:ln>
        </p:spPr>
        <p:txBody>
          <a:bodyPr wrap="square" lIns="107533" tIns="53767" rIns="107533" bIns="53767">
            <a:spAutoFit/>
          </a:bodyPr>
          <a:lstStyle/>
          <a:p>
            <a:pPr>
              <a:defRPr/>
            </a:pPr>
            <a:r>
              <a:rPr lang="en-US" sz="6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TERIMA KASIH</a:t>
            </a:r>
            <a:endParaRPr lang="id-ID" sz="60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3" name="Picture 2" descr="D:\DATA FILE IVHAL\kuliah ival\2 - skripsi ani\palm-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6" y="724553"/>
            <a:ext cx="4123010" cy="41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785794"/>
            <a:ext cx="12190413" cy="714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TextBox 35"/>
          <p:cNvSpPr txBox="1"/>
          <p:nvPr/>
        </p:nvSpPr>
        <p:spPr>
          <a:xfrm>
            <a:off x="380166" y="142852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LATAR BELAKANG</a:t>
            </a:r>
            <a:endParaRPr lang="id-ID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6500859"/>
            <a:ext cx="9524230" cy="3571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4230" y="6500834"/>
            <a:ext cx="2666183" cy="357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805291" y="6500810"/>
            <a:ext cx="2129549" cy="354805"/>
          </a:xfrm>
          <a:prstGeom prst="rect">
            <a:avLst/>
          </a:prstGeom>
          <a:noFill/>
          <a:ln>
            <a:noFill/>
          </a:ln>
        </p:spPr>
        <p:txBody>
          <a:bodyPr wrap="none" lIns="107533" tIns="53767" rIns="107533" bIns="53767">
            <a:spAutoFit/>
          </a:bodyPr>
          <a:lstStyle/>
          <a:p>
            <a:pPr>
              <a:defRPr/>
            </a:pPr>
            <a:r>
              <a:rPr lang="en-US" sz="1600" b="1" dirty="0">
                <a:latin typeface="Andalus" pitchFamily="18" charset="-78"/>
                <a:cs typeface="Andalus" pitchFamily="18" charset="-78"/>
              </a:rPr>
              <a:t>UHO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Bisa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Jagad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Kita</a:t>
            </a:r>
            <a:endParaRPr lang="id-ID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599509" y="1902883"/>
            <a:ext cx="744827" cy="38576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27" name="Group 26"/>
          <p:cNvGrpSpPr/>
          <p:nvPr/>
        </p:nvGrpSpPr>
        <p:grpSpPr>
          <a:xfrm>
            <a:off x="190550" y="1156474"/>
            <a:ext cx="2979656" cy="2021549"/>
            <a:chOff x="8532361" y="1652714"/>
            <a:chExt cx="3302489" cy="2274547"/>
          </a:xfrm>
        </p:grpSpPr>
        <p:sp>
          <p:nvSpPr>
            <p:cNvPr id="28" name="TextBox 27"/>
            <p:cNvSpPr txBox="1"/>
            <p:nvPr/>
          </p:nvSpPr>
          <p:spPr>
            <a:xfrm>
              <a:off x="8613978" y="3531142"/>
              <a:ext cx="3220872" cy="39611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Energi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Alternatif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Biomassa</a:t>
              </a:r>
              <a:endParaRPr lang="en-US" sz="1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9" name="Picture 2" descr="F:\IMG_20220104_20104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0" b="2670"/>
            <a:stretch/>
          </p:blipFill>
          <p:spPr bwMode="auto">
            <a:xfrm>
              <a:off x="8532361" y="1652714"/>
              <a:ext cx="3302489" cy="1833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ight Arrow 52"/>
          <p:cNvSpPr/>
          <p:nvPr/>
        </p:nvSpPr>
        <p:spPr>
          <a:xfrm>
            <a:off x="7395852" y="1902883"/>
            <a:ext cx="637694" cy="38576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4538074" y="1023306"/>
            <a:ext cx="2812667" cy="2154717"/>
            <a:chOff x="4538074" y="1023306"/>
            <a:chExt cx="2812667" cy="2154717"/>
          </a:xfrm>
        </p:grpSpPr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4586449" y="2839469"/>
              <a:ext cx="2698780" cy="338554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Limbah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Tempurung</a:t>
              </a:r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Kelapa</a:t>
              </a:r>
              <a:endParaRPr lang="id-ID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0" name="Picture 29" descr="C:\Users\HP\Pictures\Screenshots\Screenshot (337).png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90" t="57149" r="40085" b="16966"/>
            <a:stretch/>
          </p:blipFill>
          <p:spPr bwMode="auto">
            <a:xfrm>
              <a:off x="4624561" y="1105871"/>
              <a:ext cx="2726180" cy="173218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538074" y="1023306"/>
              <a:ext cx="2812667" cy="17629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8240186" y="1023306"/>
            <a:ext cx="3568220" cy="2170027"/>
            <a:chOff x="4558998" y="1228300"/>
            <a:chExt cx="2520001" cy="1969741"/>
          </a:xfrm>
        </p:grpSpPr>
        <p:sp>
          <p:nvSpPr>
            <p:cNvPr id="35" name="TextBox 34"/>
            <p:cNvSpPr txBox="1"/>
            <p:nvPr/>
          </p:nvSpPr>
          <p:spPr>
            <a:xfrm>
              <a:off x="4558998" y="2890734"/>
              <a:ext cx="2520001" cy="307307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</a:ln>
            <a:effectLst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맑은 고딕" panose="020B0503020000020004" pitchFamily="34" charset="-127"/>
                  <a:cs typeface="Times New Roman" pitchFamily="18" charset="0"/>
                </a:rPr>
                <a:t>Metode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맑은 고딕" panose="020B0503020000020004" pitchFamily="34" charset="-127"/>
                  <a:cs typeface="Times New Roman" pitchFamily="18" charset="0"/>
                </a:rPr>
                <a:t> </a:t>
              </a:r>
              <a:r>
                <a:rPr kumimoji="0" lang="en-US" altLang="ko-K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맑은 고딕" panose="020B0503020000020004" pitchFamily="34" charset="-127"/>
                  <a:cs typeface="Times New Roman" pitchFamily="18" charset="0"/>
                </a:rPr>
                <a:t>Pirolisis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34" charset="-127"/>
                <a:cs typeface="Times New Roman" pitchFamily="18" charset="0"/>
              </a:endParaRPr>
            </a:p>
          </p:txBody>
        </p:sp>
        <p:pic>
          <p:nvPicPr>
            <p:cNvPr id="37" name="Picture 2" descr="C:\Users\ASUS\Pictures\IMG-20190306-WA0001.jpe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58999" y="1228300"/>
              <a:ext cx="2520000" cy="1636640"/>
            </a:xfrm>
            <a:prstGeom prst="rect">
              <a:avLst/>
            </a:prstGeom>
            <a:noFill/>
          </p:spPr>
        </p:pic>
      </p:grpSp>
      <p:grpSp>
        <p:nvGrpSpPr>
          <p:cNvPr id="4" name="Group 3"/>
          <p:cNvGrpSpPr/>
          <p:nvPr/>
        </p:nvGrpSpPr>
        <p:grpSpPr>
          <a:xfrm>
            <a:off x="278538" y="3573016"/>
            <a:ext cx="4968552" cy="2608755"/>
            <a:chOff x="278538" y="3573016"/>
            <a:chExt cx="4968552" cy="2608755"/>
          </a:xfrm>
        </p:grpSpPr>
        <p:sp>
          <p:nvSpPr>
            <p:cNvPr id="3" name="Rounded Rectangle 2"/>
            <p:cNvSpPr/>
            <p:nvPr/>
          </p:nvSpPr>
          <p:spPr>
            <a:xfrm>
              <a:off x="278538" y="3573016"/>
              <a:ext cx="4968552" cy="260875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73539" y="4153060"/>
              <a:ext cx="4659640" cy="1903130"/>
              <a:chOff x="7412230" y="1080564"/>
              <a:chExt cx="4659640" cy="1903130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0218" y="1080565"/>
                <a:ext cx="1994333" cy="1415134"/>
              </a:xfrm>
              <a:prstGeom prst="rect">
                <a:avLst/>
              </a:prstGeom>
            </p:spPr>
          </p:pic>
          <p:sp>
            <p:nvSpPr>
              <p:cNvPr id="6" name="Cross 5"/>
              <p:cNvSpPr/>
              <p:nvPr/>
            </p:nvSpPr>
            <p:spPr>
              <a:xfrm>
                <a:off x="9623598" y="1855660"/>
                <a:ext cx="396219" cy="424063"/>
              </a:xfrm>
              <a:prstGeom prst="plus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412230" y="2626458"/>
                <a:ext cx="2000264" cy="357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Biochar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Tempurung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Kelapa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2" name="Picture 5" descr="C:\Users\Asus\Downloads\bio oil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0121606" y="1104682"/>
                <a:ext cx="1734240" cy="154315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10071606" y="2608291"/>
                <a:ext cx="2000264" cy="357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LVM </a:t>
                </a:r>
                <a:r>
                  <a:rPr lang="en-US" sz="14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Tempurung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Kelapa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165383" y="1080564"/>
                <a:ext cx="1690463" cy="1421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982816" y="3692073"/>
              <a:ext cx="3600400" cy="432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Hasil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Pirolisis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Tempurung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Kelapa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54247" y="3839784"/>
            <a:ext cx="2534570" cy="1976792"/>
            <a:chOff x="4295463" y="4062768"/>
            <a:chExt cx="2268860" cy="1677038"/>
          </a:xfrm>
        </p:grpSpPr>
        <p:pic>
          <p:nvPicPr>
            <p:cNvPr id="44" name="image6.jpeg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0031" y="4062768"/>
              <a:ext cx="2264292" cy="137046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295463" y="5452589"/>
              <a:ext cx="2268859" cy="287217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</a:ln>
            <a:effectLst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Bio-coke Hybrid</a:t>
              </a:r>
            </a:p>
          </p:txBody>
        </p:sp>
      </p:grpSp>
      <p:sp>
        <p:nvSpPr>
          <p:cNvPr id="48" name="Equal 47"/>
          <p:cNvSpPr/>
          <p:nvPr/>
        </p:nvSpPr>
        <p:spPr>
          <a:xfrm>
            <a:off x="5402394" y="4540520"/>
            <a:ext cx="853771" cy="557429"/>
          </a:xfrm>
          <a:prstGeom prst="mathEqual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9124416" y="3563172"/>
            <a:ext cx="2683990" cy="1033071"/>
          </a:xfrm>
          <a:prstGeom prst="wedgeRoundRectCallout">
            <a:avLst>
              <a:gd name="adj1" fmla="val -45085"/>
              <a:gd name="adj2" fmla="val 77502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Bio-coke hybrid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bio-coke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4" grpId="0" animBg="1"/>
      <p:bldP spid="53" grpId="0" animBg="1"/>
      <p:bldP spid="4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48855"/>
            <a:ext cx="12190413" cy="3571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642918"/>
            <a:ext cx="12190413" cy="71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0" y="88516"/>
            <a:ext cx="823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PENELITIAN SEBELUMNYA YANG RELEVAN </a:t>
            </a:r>
            <a:endParaRPr lang="id-ID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">
            <a:extLst/>
          </p:cNvPr>
          <p:cNvSpPr/>
          <p:nvPr/>
        </p:nvSpPr>
        <p:spPr>
          <a:xfrm>
            <a:off x="1510336" y="1880621"/>
            <a:ext cx="8708260" cy="703456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592148" y="1868878"/>
            <a:ext cx="86790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Bio-Coke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Cangkang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Terinjeksi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Jahiding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6">
            <a:extLst/>
          </p:cNvPr>
          <p:cNvSpPr/>
          <p:nvPr/>
        </p:nvSpPr>
        <p:spPr>
          <a:xfrm>
            <a:off x="1554254" y="2735043"/>
            <a:ext cx="8678708" cy="667313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1695233" y="2725273"/>
            <a:ext cx="7980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“Conversion and characterization of Bio-Coke from abundant biomass waste in Malaysia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51670" y="1874063"/>
            <a:ext cx="3609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Baskerville Old Face" pitchFamily="18" charset="0"/>
                <a:cs typeface="Times New Roman" pitchFamily="18" charset="0"/>
              </a:rPr>
              <a:t>1</a:t>
            </a:r>
            <a:endParaRPr lang="en-US" sz="2800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500834"/>
            <a:ext cx="9524230" cy="357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4230" y="6459217"/>
            <a:ext cx="2666183" cy="357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853776" y="6500481"/>
            <a:ext cx="2129549" cy="631804"/>
          </a:xfrm>
          <a:prstGeom prst="rect">
            <a:avLst/>
          </a:prstGeom>
          <a:noFill/>
          <a:ln>
            <a:noFill/>
          </a:ln>
        </p:spPr>
        <p:txBody>
          <a:bodyPr wrap="none" lIns="107533" tIns="53767" rIns="107533" bIns="53767">
            <a:spAutoFit/>
          </a:bodyPr>
          <a:lstStyle/>
          <a:p>
            <a:pPr>
              <a:defRPr/>
            </a:pPr>
            <a:r>
              <a:rPr lang="en-US" sz="1600" b="1" dirty="0">
                <a:latin typeface="Andalus" pitchFamily="18" charset="-78"/>
                <a:cs typeface="Andalus" pitchFamily="18" charset="-78"/>
              </a:rPr>
              <a:t>UHO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Bisa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Jagad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Kita</a:t>
            </a:r>
            <a:endParaRPr lang="id-ID" sz="1600" b="1" dirty="0">
              <a:latin typeface="Andalus" pitchFamily="18" charset="-78"/>
              <a:cs typeface="Andalus" pitchFamily="18" charset="-78"/>
            </a:endParaRPr>
          </a:p>
          <a:p>
            <a:pPr>
              <a:defRPr/>
            </a:pPr>
            <a:endParaRPr lang="id-ID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51670" y="2753101"/>
            <a:ext cx="3609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Baskerville Old Face" pitchFamily="18" charset="0"/>
                <a:cs typeface="Times New Roman" pitchFamily="18" charset="0"/>
              </a:rPr>
              <a:t>2</a:t>
            </a:r>
            <a:endParaRPr lang="en-US" sz="2800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34" name="Rectangle 6">
            <a:extLst/>
          </p:cNvPr>
          <p:cNvSpPr/>
          <p:nvPr/>
        </p:nvSpPr>
        <p:spPr>
          <a:xfrm>
            <a:off x="1539888" y="3601233"/>
            <a:ext cx="8678708" cy="667313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680867" y="3591463"/>
            <a:ext cx="79800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“Analysis of the Quality of Mixed Coconut Shell Waste Briquettes with Various Biomass Additives as Alternative Fuels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Dalimunthe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(2021)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7905" y="3591463"/>
            <a:ext cx="3609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latin typeface="Baskerville Old Face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27905" y="4613547"/>
            <a:ext cx="360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Baskerville Old Face" pitchFamily="18" charset="0"/>
                <a:cs typeface="Times New Roman" pitchFamily="18" charset="0"/>
              </a:rPr>
              <a:t>4</a:t>
            </a:r>
            <a:endParaRPr lang="en-US" sz="2800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49" name="Rectangle 6">
            <a:extLst/>
          </p:cNvPr>
          <p:cNvSpPr/>
          <p:nvPr/>
        </p:nvSpPr>
        <p:spPr>
          <a:xfrm>
            <a:off x="1512603" y="5494284"/>
            <a:ext cx="8838142" cy="91137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622259" y="5633614"/>
            <a:ext cx="8268842" cy="58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pirolisis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Wibowo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Imam. (2017)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46716" y="5557487"/>
            <a:ext cx="360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Baskerville Old Face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3" name="Rectangle 6">
            <a:extLst/>
          </p:cNvPr>
          <p:cNvSpPr/>
          <p:nvPr/>
        </p:nvSpPr>
        <p:spPr>
          <a:xfrm>
            <a:off x="1541914" y="4391236"/>
            <a:ext cx="8689953" cy="1001055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723577" y="4385295"/>
            <a:ext cx="7951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Proximate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(Brown Coal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Durian)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Liquid Volatile Matter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Yang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Pirolisis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  <p:bldP spid="29" grpId="0"/>
      <p:bldP spid="36" grpId="0"/>
      <p:bldP spid="45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48855"/>
            <a:ext cx="12190413" cy="3571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642918"/>
            <a:ext cx="12190413" cy="71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165852" y="119698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RUMUSAN MASALAH</a:t>
            </a:r>
            <a:endParaRPr lang="id-ID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ardrop 60"/>
          <p:cNvSpPr/>
          <p:nvPr/>
        </p:nvSpPr>
        <p:spPr>
          <a:xfrm rot="5400000">
            <a:off x="617887" y="1618182"/>
            <a:ext cx="1023668" cy="903556"/>
          </a:xfrm>
          <a:prstGeom prst="teardrop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2" name="Oval 61"/>
          <p:cNvSpPr/>
          <p:nvPr/>
        </p:nvSpPr>
        <p:spPr>
          <a:xfrm>
            <a:off x="814814" y="1634586"/>
            <a:ext cx="768580" cy="87074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6" name="Rectangle 6">
            <a:extLst/>
          </p:cNvPr>
          <p:cNvSpPr/>
          <p:nvPr/>
        </p:nvSpPr>
        <p:spPr>
          <a:xfrm>
            <a:off x="1941975" y="1912767"/>
            <a:ext cx="8708260" cy="703456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086437" y="1882823"/>
            <a:ext cx="85637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bio-coke hybrid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tempurung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liquid-solid mixing?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96299" y="3375324"/>
            <a:ext cx="8678708" cy="677083"/>
            <a:chOff x="2917067" y="3527068"/>
            <a:chExt cx="8893179" cy="990201"/>
          </a:xfrm>
          <a:solidFill>
            <a:srgbClr val="00B050"/>
          </a:solidFill>
        </p:grpSpPr>
        <p:sp>
          <p:nvSpPr>
            <p:cNvPr id="76" name="Rectangle 6">
              <a:extLst/>
            </p:cNvPr>
            <p:cNvSpPr/>
            <p:nvPr/>
          </p:nvSpPr>
          <p:spPr>
            <a:xfrm>
              <a:off x="2917067" y="3541356"/>
              <a:ext cx="8893179" cy="975913"/>
            </a:xfrm>
            <a:prstGeom prst="homePlat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061530" y="3527068"/>
              <a:ext cx="8177212" cy="792767"/>
            </a:xfrm>
            <a:prstGeom prst="rect">
              <a:avLst/>
            </a:prstGeom>
            <a:grpFill/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Bagaiman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pengaruh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pirolisis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terhadap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nilai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proximate bio-coke hybrid?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951670" y="1874063"/>
            <a:ext cx="3609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Baskerville Old Face" pitchFamily="18" charset="0"/>
                <a:cs typeface="Times New Roman" pitchFamily="18" charset="0"/>
              </a:rPr>
              <a:t>1</a:t>
            </a:r>
            <a:endParaRPr lang="en-US" sz="2800" dirty="0">
              <a:latin typeface="Baskerville Old Face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0357" y="3139619"/>
            <a:ext cx="742284" cy="1052249"/>
            <a:chOff x="707520" y="3824482"/>
            <a:chExt cx="833322" cy="1081007"/>
          </a:xfrm>
        </p:grpSpPr>
        <p:sp>
          <p:nvSpPr>
            <p:cNvPr id="73" name="Teardrop 72"/>
            <p:cNvSpPr/>
            <p:nvPr/>
          </p:nvSpPr>
          <p:spPr>
            <a:xfrm rot="5400000">
              <a:off x="583677" y="3948325"/>
              <a:ext cx="1081007" cy="833322"/>
            </a:xfrm>
            <a:prstGeom prst="teardrop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02297" y="3905224"/>
              <a:ext cx="708838" cy="919523"/>
              <a:chOff x="1556364" y="2801895"/>
              <a:chExt cx="708838" cy="91952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556364" y="2801895"/>
                <a:ext cx="708838" cy="9195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693310" y="2919859"/>
                <a:ext cx="3609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smtClean="0">
                    <a:latin typeface="Baskerville Old Face" pitchFamily="18" charset="0"/>
                    <a:cs typeface="Times New Roman" pitchFamily="18" charset="0"/>
                  </a:rPr>
                  <a:t>2</a:t>
                </a:r>
                <a:endParaRPr lang="en-US" sz="2800" dirty="0">
                  <a:latin typeface="Baskerville Old Face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0" y="6500834"/>
            <a:ext cx="9524230" cy="357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4230" y="6459217"/>
            <a:ext cx="2666183" cy="357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853776" y="6500481"/>
            <a:ext cx="2129549" cy="631804"/>
          </a:xfrm>
          <a:prstGeom prst="rect">
            <a:avLst/>
          </a:prstGeom>
          <a:noFill/>
          <a:ln>
            <a:noFill/>
          </a:ln>
        </p:spPr>
        <p:txBody>
          <a:bodyPr wrap="none" lIns="107533" tIns="53767" rIns="107533" bIns="53767">
            <a:spAutoFit/>
          </a:bodyPr>
          <a:lstStyle/>
          <a:p>
            <a:pPr>
              <a:defRPr/>
            </a:pPr>
            <a:r>
              <a:rPr lang="en-US" sz="1600" b="1" dirty="0">
                <a:latin typeface="Andalus" pitchFamily="18" charset="-78"/>
                <a:cs typeface="Andalus" pitchFamily="18" charset="-78"/>
              </a:rPr>
              <a:t>UHO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Bisa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Jagad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Kita</a:t>
            </a:r>
            <a:endParaRPr lang="id-ID" sz="1600" b="1" dirty="0">
              <a:latin typeface="Andalus" pitchFamily="18" charset="-78"/>
              <a:cs typeface="Andalus" pitchFamily="18" charset="-78"/>
            </a:endParaRPr>
          </a:p>
          <a:p>
            <a:pPr>
              <a:defRPr/>
            </a:pPr>
            <a:endParaRPr lang="id-ID" b="1" dirty="0"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97253" y="4965865"/>
            <a:ext cx="8678708" cy="707886"/>
            <a:chOff x="2917067" y="3527068"/>
            <a:chExt cx="8893179" cy="1035249"/>
          </a:xfrm>
          <a:solidFill>
            <a:srgbClr val="00B050"/>
          </a:solidFill>
        </p:grpSpPr>
        <p:sp>
          <p:nvSpPr>
            <p:cNvPr id="31" name="Rectangle 6">
              <a:extLst/>
            </p:cNvPr>
            <p:cNvSpPr/>
            <p:nvPr/>
          </p:nvSpPr>
          <p:spPr>
            <a:xfrm>
              <a:off x="2917067" y="3541356"/>
              <a:ext cx="8893179" cy="975913"/>
            </a:xfrm>
            <a:prstGeom prst="homePlat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061530" y="3527068"/>
              <a:ext cx="8177213" cy="1035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Bagaiman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pengaruh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pirolisis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terhadap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nilai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kalor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bio-coke hybrid?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15295" y="4569546"/>
            <a:ext cx="742284" cy="1052249"/>
            <a:chOff x="707520" y="3824482"/>
            <a:chExt cx="833322" cy="1081007"/>
          </a:xfrm>
        </p:grpSpPr>
        <p:sp>
          <p:nvSpPr>
            <p:cNvPr id="39" name="Teardrop 38"/>
            <p:cNvSpPr/>
            <p:nvPr/>
          </p:nvSpPr>
          <p:spPr>
            <a:xfrm rot="5400000">
              <a:off x="583677" y="3948325"/>
              <a:ext cx="1081007" cy="833322"/>
            </a:xfrm>
            <a:prstGeom prst="teardrop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02297" y="3905224"/>
              <a:ext cx="708838" cy="919523"/>
              <a:chOff x="1556364" y="2801895"/>
              <a:chExt cx="708838" cy="91952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556364" y="2801895"/>
                <a:ext cx="708838" cy="9195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671172" y="2919859"/>
                <a:ext cx="405270" cy="537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>
                    <a:latin typeface="Baskerville Old Face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0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6" grpId="0" animBg="1"/>
      <p:bldP spid="6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4356"/>
            <a:ext cx="12190413" cy="71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380166" y="11969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id-ID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PENELITIAN</a:t>
            </a:r>
            <a:endParaRPr lang="id-ID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6500859"/>
            <a:ext cx="9524230" cy="357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4230" y="6500834"/>
            <a:ext cx="2666183" cy="357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708698" y="6497249"/>
            <a:ext cx="2129549" cy="354805"/>
          </a:xfrm>
          <a:prstGeom prst="rect">
            <a:avLst/>
          </a:prstGeom>
          <a:noFill/>
          <a:ln>
            <a:noFill/>
          </a:ln>
        </p:spPr>
        <p:txBody>
          <a:bodyPr wrap="none" lIns="107533" tIns="53767" rIns="107533" bIns="53767">
            <a:spAutoFit/>
          </a:bodyPr>
          <a:lstStyle/>
          <a:p>
            <a:pPr>
              <a:defRPr/>
            </a:pPr>
            <a:r>
              <a:rPr lang="en-US" sz="1600" b="1" dirty="0">
                <a:latin typeface="Andalus" pitchFamily="18" charset="-78"/>
                <a:cs typeface="Andalus" pitchFamily="18" charset="-78"/>
              </a:rPr>
              <a:t>UHO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Bisa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Jagad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Kita</a:t>
            </a:r>
            <a:endParaRPr lang="id-ID" sz="16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80364" y="1785926"/>
            <a:ext cx="8001056" cy="798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1961327" y="1938326"/>
            <a:ext cx="7715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bio-coke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tempurung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liquid-solid mixing.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782" y="3240637"/>
            <a:ext cx="8001056" cy="864115"/>
            <a:chOff x="2237554" y="3722958"/>
            <a:chExt cx="8001056" cy="928694"/>
          </a:xfrm>
        </p:grpSpPr>
        <p:sp>
          <p:nvSpPr>
            <p:cNvPr id="59" name="Rectangle 58"/>
            <p:cNvSpPr/>
            <p:nvPr/>
          </p:nvSpPr>
          <p:spPr>
            <a:xfrm>
              <a:off x="2237554" y="3722958"/>
              <a:ext cx="8001056" cy="9286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37554" y="3935560"/>
              <a:ext cx="7858180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Menganalisa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pengaruh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pirolisis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terhadap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nilai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proximate bio-coke hybrid.</a:t>
              </a:r>
            </a:p>
          </p:txBody>
        </p:sp>
      </p:grpSp>
      <p:sp>
        <p:nvSpPr>
          <p:cNvPr id="61" name="Oval 60"/>
          <p:cNvSpPr/>
          <p:nvPr/>
        </p:nvSpPr>
        <p:spPr>
          <a:xfrm>
            <a:off x="880232" y="1857364"/>
            <a:ext cx="449263" cy="436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" name="Oval 61"/>
          <p:cNvSpPr/>
          <p:nvPr/>
        </p:nvSpPr>
        <p:spPr>
          <a:xfrm>
            <a:off x="1329495" y="3234652"/>
            <a:ext cx="449263" cy="436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1736695" y="4544201"/>
            <a:ext cx="449263" cy="436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10830" y="4585779"/>
            <a:ext cx="8001056" cy="864115"/>
            <a:chOff x="2237554" y="3722958"/>
            <a:chExt cx="8001056" cy="928694"/>
          </a:xfrm>
        </p:grpSpPr>
        <p:sp>
          <p:nvSpPr>
            <p:cNvPr id="16" name="Rectangle 15"/>
            <p:cNvSpPr/>
            <p:nvPr/>
          </p:nvSpPr>
          <p:spPr>
            <a:xfrm>
              <a:off x="2237554" y="3722958"/>
              <a:ext cx="8001056" cy="9286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37554" y="3935560"/>
              <a:ext cx="7858180" cy="39693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Menganalisa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pengaruh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pirolisis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terhadap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nilai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kalor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bio-coke hybrid.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 animBg="1"/>
      <p:bldP spid="58" grpId="0"/>
      <p:bldP spid="61" grpId="0" animBg="1"/>
      <p:bldP spid="6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8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03484" y="264318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METODE PENELITIAN</a:t>
            </a:r>
            <a:endParaRPr lang="id-ID" sz="4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31856"/>
            <a:ext cx="9524230" cy="3571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24230" y="6528218"/>
            <a:ext cx="2666183" cy="357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67614" y="6472417"/>
            <a:ext cx="2129549" cy="354805"/>
          </a:xfrm>
          <a:prstGeom prst="rect">
            <a:avLst/>
          </a:prstGeom>
          <a:noFill/>
          <a:ln>
            <a:noFill/>
          </a:ln>
        </p:spPr>
        <p:txBody>
          <a:bodyPr wrap="none" lIns="107533" tIns="53767" rIns="107533" bIns="53767">
            <a:spAutoFit/>
          </a:bodyPr>
          <a:lstStyle/>
          <a:p>
            <a:pPr>
              <a:defRPr/>
            </a:pPr>
            <a:r>
              <a:rPr lang="en-US" sz="1600" b="1" dirty="0">
                <a:latin typeface="Andalus" pitchFamily="18" charset="-78"/>
                <a:cs typeface="Andalus" pitchFamily="18" charset="-78"/>
              </a:rPr>
              <a:t>UHO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Bisa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Jagad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Kita</a:t>
            </a:r>
            <a:endParaRPr lang="id-ID" sz="1600" b="1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336084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58902" y="35716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WAKTU DAN LOKASI PENELITIAN</a:t>
            </a:r>
            <a:endParaRPr lang="id-ID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E723FC-F78C-4A50-9606-1B32ADDF4FB4}"/>
              </a:ext>
            </a:extLst>
          </p:cNvPr>
          <p:cNvSpPr txBox="1"/>
          <p:nvPr/>
        </p:nvSpPr>
        <p:spPr>
          <a:xfrm>
            <a:off x="1737488" y="1643050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Waktu penelitian :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Penelitian dilaksanakan mulai bulan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November</a:t>
            </a:r>
            <a:r>
              <a:rPr lang="id-ID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2022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000" dirty="0" smtClean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61540E-856A-4B72-BEE1-4CB90DFBD7ED}"/>
              </a:ext>
            </a:extLst>
          </p:cNvPr>
          <p:cNvSpPr txBox="1"/>
          <p:nvPr/>
        </p:nvSpPr>
        <p:spPr>
          <a:xfrm>
            <a:off x="2637799" y="4771267"/>
            <a:ext cx="3295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altLang="ko-KR" sz="2000" b="1" dirty="0" smtClean="0">
                <a:latin typeface="Times New Roman" pitchFamily="18" charset="0"/>
                <a:cs typeface="Times New Roman" pitchFamily="18" charset="0"/>
              </a:rPr>
              <a:t>Jenis Penelitian : </a:t>
            </a:r>
          </a:p>
          <a:p>
            <a:pPr algn="just"/>
            <a:r>
              <a:rPr lang="id-ID" altLang="ko-KR" sz="2000" dirty="0" smtClean="0">
                <a:latin typeface="Times New Roman" pitchFamily="18" charset="0"/>
                <a:cs typeface="Times New Roman" pitchFamily="18" charset="0"/>
              </a:rPr>
              <a:t>Penelitian Eksperimental</a:t>
            </a:r>
            <a:endParaRPr lang="ko-KR" alt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0D1778-7343-43FA-B149-697E690F60C0}"/>
              </a:ext>
            </a:extLst>
          </p:cNvPr>
          <p:cNvSpPr txBox="1"/>
          <p:nvPr/>
        </p:nvSpPr>
        <p:spPr>
          <a:xfrm>
            <a:off x="2523306" y="2786058"/>
            <a:ext cx="503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Lokasi Penelitian </a:t>
            </a:r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20">
            <a:extLst/>
          </p:cNvPr>
          <p:cNvSpPr>
            <a:spLocks noChangeAspect="1"/>
          </p:cNvSpPr>
          <p:nvPr/>
        </p:nvSpPr>
        <p:spPr>
          <a:xfrm rot="2160000">
            <a:off x="1073264" y="1648398"/>
            <a:ext cx="777306" cy="840087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ardrop 6">
            <a:extLst/>
          </p:cNvPr>
          <p:cNvSpPr/>
          <p:nvPr/>
        </p:nvSpPr>
        <p:spPr>
          <a:xfrm rot="8100000">
            <a:off x="1857683" y="2786682"/>
            <a:ext cx="659922" cy="61330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2451868" y="3214686"/>
            <a:ext cx="3286147" cy="46994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Laboratorium Fisika Material dan Energi FMIPA, UHO</a:t>
            </a:r>
            <a:endParaRPr lang="id-ID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09454" y="3173371"/>
            <a:ext cx="3000396" cy="54138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Laboratorium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Nanoteknologi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FMIPA, </a:t>
            </a:r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UHO</a:t>
            </a:r>
            <a:endParaRPr lang="id-ID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rapezoid 28">
            <a:extLst/>
          </p:cNvPr>
          <p:cNvSpPr>
            <a:spLocks noChangeAspect="1"/>
          </p:cNvSpPr>
          <p:nvPr/>
        </p:nvSpPr>
        <p:spPr>
          <a:xfrm>
            <a:off x="1799983" y="4543622"/>
            <a:ext cx="651885" cy="791764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31856"/>
            <a:ext cx="9524230" cy="3571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24230" y="6528217"/>
            <a:ext cx="2666183" cy="360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UHO </a:t>
            </a:r>
            <a:r>
              <a:rPr lang="en-US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Bisa</a:t>
            </a:r>
            <a:r>
              <a:rPr lang="en-US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Jagad</a:t>
            </a:r>
            <a:r>
              <a:rPr lang="en-US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Kita</a:t>
            </a:r>
            <a:endParaRPr lang="id-ID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9109005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  <p:bldP spid="31" grpId="0"/>
      <p:bldP spid="32" grpId="0"/>
      <p:bldP spid="33" grpId="0" animBg="1"/>
      <p:bldP spid="40" grpId="0" animBg="1"/>
      <p:bldP spid="44" grpId="0" animBg="1"/>
      <p:bldP spid="45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08729" y="214290"/>
            <a:ext cx="11501517" cy="5000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ALAT PENELITIAN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2" name="Group 21"/>
          <p:cNvGrpSpPr>
            <a:grpSpLocks noChangeAspect="1"/>
          </p:cNvGrpSpPr>
          <p:nvPr/>
        </p:nvGrpSpPr>
        <p:grpSpPr bwMode="auto">
          <a:xfrm>
            <a:off x="11163602" y="0"/>
            <a:ext cx="1026811" cy="782398"/>
            <a:chOff x="3488" y="1814"/>
            <a:chExt cx="752" cy="573"/>
          </a:xfrm>
          <a:solidFill>
            <a:srgbClr val="00B0F0"/>
          </a:solidFill>
        </p:grpSpPr>
        <p:sp>
          <p:nvSpPr>
            <p:cNvPr id="73" name="Freeform 22"/>
            <p:cNvSpPr>
              <a:spLocks/>
            </p:cNvSpPr>
            <p:nvPr/>
          </p:nvSpPr>
          <p:spPr bwMode="auto">
            <a:xfrm>
              <a:off x="3488" y="1814"/>
              <a:ext cx="723" cy="325"/>
            </a:xfrm>
            <a:custGeom>
              <a:avLst/>
              <a:gdLst>
                <a:gd name="T0" fmla="*/ 359 w 723"/>
                <a:gd name="T1" fmla="*/ 325 h 325"/>
                <a:gd name="T2" fmla="*/ 0 w 723"/>
                <a:gd name="T3" fmla="*/ 163 h 325"/>
                <a:gd name="T4" fmla="*/ 368 w 723"/>
                <a:gd name="T5" fmla="*/ 0 h 325"/>
                <a:gd name="T6" fmla="*/ 723 w 723"/>
                <a:gd name="T7" fmla="*/ 159 h 325"/>
                <a:gd name="T8" fmla="*/ 359 w 723"/>
                <a:gd name="T9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" h="325">
                  <a:moveTo>
                    <a:pt x="359" y="325"/>
                  </a:moveTo>
                  <a:lnTo>
                    <a:pt x="0" y="163"/>
                  </a:lnTo>
                  <a:lnTo>
                    <a:pt x="368" y="0"/>
                  </a:lnTo>
                  <a:lnTo>
                    <a:pt x="723" y="159"/>
                  </a:lnTo>
                  <a:lnTo>
                    <a:pt x="359" y="325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4181" y="1968"/>
              <a:ext cx="22" cy="23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val 24"/>
            <p:cNvSpPr>
              <a:spLocks noChangeArrowheads="1"/>
            </p:cNvSpPr>
            <p:nvPr/>
          </p:nvSpPr>
          <p:spPr bwMode="auto">
            <a:xfrm>
              <a:off x="4156" y="2178"/>
              <a:ext cx="72" cy="72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25"/>
            <p:cNvSpPr>
              <a:spLocks/>
            </p:cNvSpPr>
            <p:nvPr/>
          </p:nvSpPr>
          <p:spPr bwMode="auto">
            <a:xfrm>
              <a:off x="4147" y="2217"/>
              <a:ext cx="54" cy="159"/>
            </a:xfrm>
            <a:custGeom>
              <a:avLst/>
              <a:gdLst>
                <a:gd name="T0" fmla="*/ 27 w 49"/>
                <a:gd name="T1" fmla="*/ 8 h 144"/>
                <a:gd name="T2" fmla="*/ 11 w 49"/>
                <a:gd name="T3" fmla="*/ 144 h 144"/>
                <a:gd name="T4" fmla="*/ 49 w 49"/>
                <a:gd name="T5" fmla="*/ 144 h 144"/>
                <a:gd name="T6" fmla="*/ 49 w 49"/>
                <a:gd name="T7" fmla="*/ 0 h 144"/>
                <a:gd name="T8" fmla="*/ 27 w 49"/>
                <a:gd name="T9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44">
                  <a:moveTo>
                    <a:pt x="27" y="8"/>
                  </a:moveTo>
                  <a:cubicBezTo>
                    <a:pt x="27" y="8"/>
                    <a:pt x="0" y="61"/>
                    <a:pt x="11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27" y="12"/>
                    <a:pt x="27" y="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4180" y="2217"/>
              <a:ext cx="60" cy="159"/>
            </a:xfrm>
            <a:custGeom>
              <a:avLst/>
              <a:gdLst>
                <a:gd name="T0" fmla="*/ 25 w 54"/>
                <a:gd name="T1" fmla="*/ 8 h 144"/>
                <a:gd name="T2" fmla="*/ 44 w 54"/>
                <a:gd name="T3" fmla="*/ 144 h 144"/>
                <a:gd name="T4" fmla="*/ 0 w 54"/>
                <a:gd name="T5" fmla="*/ 144 h 144"/>
                <a:gd name="T6" fmla="*/ 0 w 54"/>
                <a:gd name="T7" fmla="*/ 0 h 144"/>
                <a:gd name="T8" fmla="*/ 25 w 54"/>
                <a:gd name="T9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44">
                  <a:moveTo>
                    <a:pt x="25" y="8"/>
                  </a:moveTo>
                  <a:cubicBezTo>
                    <a:pt x="25" y="8"/>
                    <a:pt x="54" y="61"/>
                    <a:pt x="44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5" y="12"/>
                    <a:pt x="25" y="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Freeform 27"/>
            <p:cNvSpPr>
              <a:spLocks/>
            </p:cNvSpPr>
            <p:nvPr/>
          </p:nvSpPr>
          <p:spPr bwMode="auto">
            <a:xfrm>
              <a:off x="3632" y="2074"/>
              <a:ext cx="418" cy="313"/>
            </a:xfrm>
            <a:custGeom>
              <a:avLst/>
              <a:gdLst>
                <a:gd name="T0" fmla="*/ 379 w 379"/>
                <a:gd name="T1" fmla="*/ 0 h 283"/>
                <a:gd name="T2" fmla="*/ 189 w 379"/>
                <a:gd name="T3" fmla="*/ 89 h 283"/>
                <a:gd name="T4" fmla="*/ 0 w 379"/>
                <a:gd name="T5" fmla="*/ 0 h 283"/>
                <a:gd name="T6" fmla="*/ 0 w 379"/>
                <a:gd name="T7" fmla="*/ 218 h 283"/>
                <a:gd name="T8" fmla="*/ 184 w 379"/>
                <a:gd name="T9" fmla="*/ 283 h 283"/>
                <a:gd name="T10" fmla="*/ 184 w 379"/>
                <a:gd name="T11" fmla="*/ 283 h 283"/>
                <a:gd name="T12" fmla="*/ 189 w 379"/>
                <a:gd name="T13" fmla="*/ 283 h 283"/>
                <a:gd name="T14" fmla="*/ 195 w 379"/>
                <a:gd name="T15" fmla="*/ 283 h 283"/>
                <a:gd name="T16" fmla="*/ 195 w 379"/>
                <a:gd name="T17" fmla="*/ 283 h 283"/>
                <a:gd name="T18" fmla="*/ 379 w 379"/>
                <a:gd name="T19" fmla="*/ 218 h 283"/>
                <a:gd name="T20" fmla="*/ 379 w 379"/>
                <a:gd name="T2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83">
                  <a:moveTo>
                    <a:pt x="379" y="0"/>
                  </a:moveTo>
                  <a:cubicBezTo>
                    <a:pt x="379" y="1"/>
                    <a:pt x="220" y="75"/>
                    <a:pt x="189" y="89"/>
                  </a:cubicBezTo>
                  <a:cubicBezTo>
                    <a:pt x="159" y="75"/>
                    <a:pt x="0" y="1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51" y="273"/>
                    <a:pt x="152" y="282"/>
                    <a:pt x="184" y="283"/>
                  </a:cubicBezTo>
                  <a:cubicBezTo>
                    <a:pt x="184" y="283"/>
                    <a:pt x="184" y="283"/>
                    <a:pt x="184" y="283"/>
                  </a:cubicBezTo>
                  <a:cubicBezTo>
                    <a:pt x="184" y="283"/>
                    <a:pt x="186" y="283"/>
                    <a:pt x="189" y="283"/>
                  </a:cubicBezTo>
                  <a:cubicBezTo>
                    <a:pt x="193" y="283"/>
                    <a:pt x="195" y="283"/>
                    <a:pt x="195" y="283"/>
                  </a:cubicBezTo>
                  <a:cubicBezTo>
                    <a:pt x="195" y="283"/>
                    <a:pt x="195" y="283"/>
                    <a:pt x="195" y="283"/>
                  </a:cubicBezTo>
                  <a:cubicBezTo>
                    <a:pt x="227" y="282"/>
                    <a:pt x="328" y="273"/>
                    <a:pt x="379" y="218"/>
                  </a:cubicBezTo>
                  <a:lnTo>
                    <a:pt x="379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6500859"/>
            <a:ext cx="9524230" cy="357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4230" y="6500834"/>
            <a:ext cx="2666183" cy="357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4296" y="6472417"/>
            <a:ext cx="2129549" cy="354805"/>
          </a:xfrm>
          <a:prstGeom prst="rect">
            <a:avLst/>
          </a:prstGeom>
          <a:noFill/>
          <a:ln>
            <a:noFill/>
          </a:ln>
        </p:spPr>
        <p:txBody>
          <a:bodyPr wrap="none" lIns="107533" tIns="53767" rIns="107533" bIns="53767">
            <a:spAutoFit/>
          </a:bodyPr>
          <a:lstStyle/>
          <a:p>
            <a:pPr lvl="0">
              <a:defRPr/>
            </a:pPr>
            <a:r>
              <a:rPr lang="en-US" sz="1600" b="1" dirty="0">
                <a:latin typeface="Andalus" pitchFamily="18" charset="-78"/>
                <a:cs typeface="Andalus" pitchFamily="18" charset="-78"/>
              </a:rPr>
              <a:t>UHO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Bisa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Jagad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Kita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us" pitchFamily="18" charset="-78"/>
              <a:ea typeface="+mn-ea"/>
              <a:cs typeface="Andalus" pitchFamily="18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15985"/>
              </p:ext>
            </p:extLst>
          </p:nvPr>
        </p:nvGraphicFramePr>
        <p:xfrm>
          <a:off x="351824" y="850688"/>
          <a:ext cx="11143982" cy="52831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21829">
                  <a:extLst>
                    <a:ext uri="{9D8B030D-6E8A-4147-A177-3AD203B41FA5}">
                      <a16:colId xmlns:a16="http://schemas.microsoft.com/office/drawing/2014/main" val="4223540792"/>
                    </a:ext>
                  </a:extLst>
                </a:gridCol>
                <a:gridCol w="7622153">
                  <a:extLst>
                    <a:ext uri="{9D8B030D-6E8A-4147-A177-3AD203B41FA5}">
                      <a16:colId xmlns:a16="http://schemas.microsoft.com/office/drawing/2014/main" val="1030290275"/>
                    </a:ext>
                  </a:extLst>
                </a:gridCol>
              </a:tblGrid>
              <a:tr h="434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Alat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Fungsi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56849"/>
                  </a:ext>
                </a:extLst>
              </a:tr>
              <a:tr h="43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Timbangan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menimbang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sampel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tempurung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kelapa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4058161558"/>
                  </a:ext>
                </a:extLst>
              </a:tr>
              <a:tr h="43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Cluser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menghaluskan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sampel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2910054550"/>
                  </a:ext>
                </a:extLst>
              </a:tr>
              <a:tr h="43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Cetakan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mencetak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bio-coke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2226010486"/>
                  </a:ext>
                </a:extLst>
              </a:tr>
              <a:tr h="43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Alat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pirolisis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tempurung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kelapa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menjadi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bio-coke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636660654"/>
                  </a:ext>
                </a:extLst>
              </a:tr>
              <a:tr h="43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Ayakan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menyaring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sampel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ukuran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tertentu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1468911867"/>
                  </a:ext>
                </a:extLst>
              </a:tr>
              <a:tr h="43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Tanur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menentukan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volatile matter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kadar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3768374367"/>
                  </a:ext>
                </a:extLst>
              </a:tr>
              <a:tr h="934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 calorimeter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mengukur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kalor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dibebaskan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pembakaran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sempurna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oksigen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berlebih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suatu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sampel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1682629307"/>
                  </a:ext>
                </a:extLst>
              </a:tr>
              <a:tr h="43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Cawan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porselin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wadah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sampel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dianalisis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208544159"/>
                  </a:ext>
                </a:extLst>
              </a:tr>
              <a:tr h="43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Gegep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mengangkat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cawan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tanur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oven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135960555"/>
                  </a:ext>
                </a:extLst>
              </a:tr>
              <a:tr h="43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Pipet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tetes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memindahkan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LVM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tempurung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kelapa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6" marR="36896" marT="0" marB="0"/>
                </a:tc>
                <a:extLst>
                  <a:ext uri="{0D108BD9-81ED-4DB2-BD59-A6C34878D82A}">
                    <a16:rowId xmlns:a16="http://schemas.microsoft.com/office/drawing/2014/main" val="107983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750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08729" y="214290"/>
            <a:ext cx="11501517" cy="5000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BAHAN PENELITIAN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2" name="Group 21"/>
          <p:cNvGrpSpPr>
            <a:grpSpLocks noChangeAspect="1"/>
          </p:cNvGrpSpPr>
          <p:nvPr/>
        </p:nvGrpSpPr>
        <p:grpSpPr bwMode="auto">
          <a:xfrm>
            <a:off x="11163602" y="0"/>
            <a:ext cx="1026811" cy="782398"/>
            <a:chOff x="3488" y="1814"/>
            <a:chExt cx="752" cy="573"/>
          </a:xfrm>
          <a:solidFill>
            <a:schemeClr val="tx2"/>
          </a:solidFill>
        </p:grpSpPr>
        <p:sp>
          <p:nvSpPr>
            <p:cNvPr id="73" name="Freeform 22"/>
            <p:cNvSpPr>
              <a:spLocks/>
            </p:cNvSpPr>
            <p:nvPr/>
          </p:nvSpPr>
          <p:spPr bwMode="auto">
            <a:xfrm>
              <a:off x="3488" y="1814"/>
              <a:ext cx="723" cy="325"/>
            </a:xfrm>
            <a:custGeom>
              <a:avLst/>
              <a:gdLst>
                <a:gd name="T0" fmla="*/ 359 w 723"/>
                <a:gd name="T1" fmla="*/ 325 h 325"/>
                <a:gd name="T2" fmla="*/ 0 w 723"/>
                <a:gd name="T3" fmla="*/ 163 h 325"/>
                <a:gd name="T4" fmla="*/ 368 w 723"/>
                <a:gd name="T5" fmla="*/ 0 h 325"/>
                <a:gd name="T6" fmla="*/ 723 w 723"/>
                <a:gd name="T7" fmla="*/ 159 h 325"/>
                <a:gd name="T8" fmla="*/ 359 w 723"/>
                <a:gd name="T9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" h="325">
                  <a:moveTo>
                    <a:pt x="359" y="325"/>
                  </a:moveTo>
                  <a:lnTo>
                    <a:pt x="0" y="163"/>
                  </a:lnTo>
                  <a:lnTo>
                    <a:pt x="368" y="0"/>
                  </a:lnTo>
                  <a:lnTo>
                    <a:pt x="723" y="159"/>
                  </a:lnTo>
                  <a:lnTo>
                    <a:pt x="359" y="325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4181" y="1968"/>
              <a:ext cx="22" cy="23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val 24"/>
            <p:cNvSpPr>
              <a:spLocks noChangeArrowheads="1"/>
            </p:cNvSpPr>
            <p:nvPr/>
          </p:nvSpPr>
          <p:spPr bwMode="auto">
            <a:xfrm>
              <a:off x="4156" y="2178"/>
              <a:ext cx="72" cy="72"/>
            </a:xfrm>
            <a:prstGeom prst="ellipse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25"/>
            <p:cNvSpPr>
              <a:spLocks/>
            </p:cNvSpPr>
            <p:nvPr/>
          </p:nvSpPr>
          <p:spPr bwMode="auto">
            <a:xfrm>
              <a:off x="4147" y="2217"/>
              <a:ext cx="54" cy="159"/>
            </a:xfrm>
            <a:custGeom>
              <a:avLst/>
              <a:gdLst>
                <a:gd name="T0" fmla="*/ 27 w 49"/>
                <a:gd name="T1" fmla="*/ 8 h 144"/>
                <a:gd name="T2" fmla="*/ 11 w 49"/>
                <a:gd name="T3" fmla="*/ 144 h 144"/>
                <a:gd name="T4" fmla="*/ 49 w 49"/>
                <a:gd name="T5" fmla="*/ 144 h 144"/>
                <a:gd name="T6" fmla="*/ 49 w 49"/>
                <a:gd name="T7" fmla="*/ 0 h 144"/>
                <a:gd name="T8" fmla="*/ 27 w 49"/>
                <a:gd name="T9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44">
                  <a:moveTo>
                    <a:pt x="27" y="8"/>
                  </a:moveTo>
                  <a:cubicBezTo>
                    <a:pt x="27" y="8"/>
                    <a:pt x="0" y="61"/>
                    <a:pt x="11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27" y="12"/>
                    <a:pt x="27" y="8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4180" y="2217"/>
              <a:ext cx="60" cy="159"/>
            </a:xfrm>
            <a:custGeom>
              <a:avLst/>
              <a:gdLst>
                <a:gd name="T0" fmla="*/ 25 w 54"/>
                <a:gd name="T1" fmla="*/ 8 h 144"/>
                <a:gd name="T2" fmla="*/ 44 w 54"/>
                <a:gd name="T3" fmla="*/ 144 h 144"/>
                <a:gd name="T4" fmla="*/ 0 w 54"/>
                <a:gd name="T5" fmla="*/ 144 h 144"/>
                <a:gd name="T6" fmla="*/ 0 w 54"/>
                <a:gd name="T7" fmla="*/ 0 h 144"/>
                <a:gd name="T8" fmla="*/ 25 w 54"/>
                <a:gd name="T9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44">
                  <a:moveTo>
                    <a:pt x="25" y="8"/>
                  </a:moveTo>
                  <a:cubicBezTo>
                    <a:pt x="25" y="8"/>
                    <a:pt x="54" y="61"/>
                    <a:pt x="44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5" y="12"/>
                    <a:pt x="25" y="8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Freeform 27"/>
            <p:cNvSpPr>
              <a:spLocks/>
            </p:cNvSpPr>
            <p:nvPr/>
          </p:nvSpPr>
          <p:spPr bwMode="auto">
            <a:xfrm>
              <a:off x="3632" y="2074"/>
              <a:ext cx="418" cy="313"/>
            </a:xfrm>
            <a:custGeom>
              <a:avLst/>
              <a:gdLst>
                <a:gd name="T0" fmla="*/ 379 w 379"/>
                <a:gd name="T1" fmla="*/ 0 h 283"/>
                <a:gd name="T2" fmla="*/ 189 w 379"/>
                <a:gd name="T3" fmla="*/ 89 h 283"/>
                <a:gd name="T4" fmla="*/ 0 w 379"/>
                <a:gd name="T5" fmla="*/ 0 h 283"/>
                <a:gd name="T6" fmla="*/ 0 w 379"/>
                <a:gd name="T7" fmla="*/ 218 h 283"/>
                <a:gd name="T8" fmla="*/ 184 w 379"/>
                <a:gd name="T9" fmla="*/ 283 h 283"/>
                <a:gd name="T10" fmla="*/ 184 w 379"/>
                <a:gd name="T11" fmla="*/ 283 h 283"/>
                <a:gd name="T12" fmla="*/ 189 w 379"/>
                <a:gd name="T13" fmla="*/ 283 h 283"/>
                <a:gd name="T14" fmla="*/ 195 w 379"/>
                <a:gd name="T15" fmla="*/ 283 h 283"/>
                <a:gd name="T16" fmla="*/ 195 w 379"/>
                <a:gd name="T17" fmla="*/ 283 h 283"/>
                <a:gd name="T18" fmla="*/ 379 w 379"/>
                <a:gd name="T19" fmla="*/ 218 h 283"/>
                <a:gd name="T20" fmla="*/ 379 w 379"/>
                <a:gd name="T2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83">
                  <a:moveTo>
                    <a:pt x="379" y="0"/>
                  </a:moveTo>
                  <a:cubicBezTo>
                    <a:pt x="379" y="1"/>
                    <a:pt x="220" y="75"/>
                    <a:pt x="189" y="89"/>
                  </a:cubicBezTo>
                  <a:cubicBezTo>
                    <a:pt x="159" y="75"/>
                    <a:pt x="0" y="1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51" y="273"/>
                    <a:pt x="152" y="282"/>
                    <a:pt x="184" y="283"/>
                  </a:cubicBezTo>
                  <a:cubicBezTo>
                    <a:pt x="184" y="283"/>
                    <a:pt x="184" y="283"/>
                    <a:pt x="184" y="283"/>
                  </a:cubicBezTo>
                  <a:cubicBezTo>
                    <a:pt x="184" y="283"/>
                    <a:pt x="186" y="283"/>
                    <a:pt x="189" y="283"/>
                  </a:cubicBezTo>
                  <a:cubicBezTo>
                    <a:pt x="193" y="283"/>
                    <a:pt x="195" y="283"/>
                    <a:pt x="195" y="283"/>
                  </a:cubicBezTo>
                  <a:cubicBezTo>
                    <a:pt x="195" y="283"/>
                    <a:pt x="195" y="283"/>
                    <a:pt x="195" y="283"/>
                  </a:cubicBezTo>
                  <a:cubicBezTo>
                    <a:pt x="227" y="282"/>
                    <a:pt x="328" y="273"/>
                    <a:pt x="379" y="218"/>
                  </a:cubicBezTo>
                  <a:lnTo>
                    <a:pt x="379" y="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6500859"/>
            <a:ext cx="9524230" cy="3571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4230" y="6500834"/>
            <a:ext cx="2666183" cy="357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4296" y="6472417"/>
            <a:ext cx="2129549" cy="354805"/>
          </a:xfrm>
          <a:prstGeom prst="rect">
            <a:avLst/>
          </a:prstGeom>
          <a:noFill/>
          <a:ln>
            <a:noFill/>
          </a:ln>
        </p:spPr>
        <p:txBody>
          <a:bodyPr wrap="none" lIns="107533" tIns="53767" rIns="107533" bIns="53767">
            <a:spAutoFit/>
          </a:bodyPr>
          <a:lstStyle/>
          <a:p>
            <a:pPr lvl="0">
              <a:defRPr/>
            </a:pPr>
            <a:r>
              <a:rPr lang="en-US" sz="1600" b="1" dirty="0">
                <a:latin typeface="Andalus" pitchFamily="18" charset="-78"/>
                <a:cs typeface="Andalus" pitchFamily="18" charset="-78"/>
              </a:rPr>
              <a:t>UHO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Bisa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600" b="1" dirty="0" err="1">
                <a:latin typeface="Andalus" pitchFamily="18" charset="-78"/>
                <a:cs typeface="Andalus" pitchFamily="18" charset="-78"/>
              </a:rPr>
              <a:t>Jagad</a:t>
            </a:r>
            <a:r>
              <a:rPr lang="en-US" sz="1600" b="1" dirty="0">
                <a:latin typeface="Andalus" pitchFamily="18" charset="-78"/>
                <a:cs typeface="Andalus" pitchFamily="18" charset="-78"/>
              </a:rPr>
              <a:t> Kita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18" name="Plus 17"/>
          <p:cNvSpPr/>
          <p:nvPr/>
        </p:nvSpPr>
        <p:spPr>
          <a:xfrm>
            <a:off x="5654226" y="3187624"/>
            <a:ext cx="810521" cy="811524"/>
          </a:xfrm>
          <a:prstGeom prst="mathPlus">
            <a:avLst/>
          </a:prstGeom>
          <a:solidFill>
            <a:srgbClr val="00B050"/>
          </a:solidFill>
          <a:ln w="38100" cap="flat" cmpd="sng" algn="ctr">
            <a:solidFill>
              <a:srgbClr val="00B050"/>
            </a:solidFill>
            <a:prstDash val="solid"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14688" y="1916832"/>
            <a:ext cx="3825682" cy="3671687"/>
            <a:chOff x="1414688" y="1991187"/>
            <a:chExt cx="3825682" cy="3671687"/>
          </a:xfrm>
        </p:grpSpPr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1414688" y="5324320"/>
              <a:ext cx="3586598" cy="338554"/>
            </a:xfrm>
            <a:prstGeom prst="rect">
              <a:avLst/>
            </a:prstGeom>
            <a:noFill/>
            <a:ln w="285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Limbah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Tempurung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Kelapa</a:t>
              </a:r>
              <a:endParaRPr lang="id-ID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67962" y="1991187"/>
              <a:ext cx="3672408" cy="2737208"/>
              <a:chOff x="1567962" y="1991187"/>
              <a:chExt cx="3672408" cy="2737208"/>
            </a:xfrm>
          </p:grpSpPr>
          <p:pic>
            <p:nvPicPr>
              <p:cNvPr id="23" name="Picture 22" descr="C:\Users\HP\Pictures\Screenshots\Screenshot (337).png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90" t="57149" r="42134" b="18638"/>
              <a:stretch/>
            </p:blipFill>
            <p:spPr bwMode="auto">
              <a:xfrm>
                <a:off x="1567962" y="1991187"/>
                <a:ext cx="3672408" cy="2737208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567962" y="1991187"/>
                <a:ext cx="3672408" cy="2737208"/>
              </a:xfrm>
              <a:prstGeom prst="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43278" y="2051772"/>
            <a:ext cx="4114043" cy="3611077"/>
            <a:chOff x="6743278" y="2051772"/>
            <a:chExt cx="4114043" cy="3611077"/>
          </a:xfrm>
        </p:grpSpPr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270723" y="5324295"/>
              <a:ext cx="3586598" cy="338554"/>
            </a:xfrm>
            <a:prstGeom prst="rect">
              <a:avLst/>
            </a:prstGeom>
            <a:noFill/>
            <a:ln w="285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LVM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Limbah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Tempurung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Kelapa</a:t>
              </a:r>
              <a:endParaRPr lang="id-ID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3278" y="2051772"/>
              <a:ext cx="4114043" cy="300843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6964094" y="2089489"/>
              <a:ext cx="3739623" cy="273720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656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40441</TotalTime>
  <Words>563</Words>
  <Application>Microsoft Office PowerPoint</Application>
  <PresentationFormat>Custom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Andalus</vt:lpstr>
      <vt:lpstr>Arial</vt:lpstr>
      <vt:lpstr>Baskerville Old Face</vt:lpstr>
      <vt:lpstr>Calibri</vt:lpstr>
      <vt:lpstr>Perpetua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189</cp:revision>
  <dcterms:created xsi:type="dcterms:W3CDTF">2020-10-16T06:26:52Z</dcterms:created>
  <dcterms:modified xsi:type="dcterms:W3CDTF">2023-02-04T03:36:13Z</dcterms:modified>
</cp:coreProperties>
</file>