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312" r:id="rId2"/>
    <p:sldId id="316" r:id="rId3"/>
    <p:sldId id="313" r:id="rId4"/>
    <p:sldId id="318" r:id="rId5"/>
    <p:sldId id="317" r:id="rId6"/>
    <p:sldId id="319" r:id="rId7"/>
    <p:sldId id="320" r:id="rId8"/>
    <p:sldId id="321" r:id="rId9"/>
    <p:sldId id="322" r:id="rId10"/>
    <p:sldId id="323" r:id="rId11"/>
    <p:sldId id="325" r:id="rId12"/>
    <p:sldId id="324" r:id="rId13"/>
    <p:sldId id="326" r:id="rId14"/>
    <p:sldId id="327" r:id="rId15"/>
    <p:sldId id="328" r:id="rId16"/>
    <p:sldId id="329" r:id="rId17"/>
    <p:sldId id="330" r:id="rId18"/>
    <p:sldId id="331" r:id="rId19"/>
    <p:sldId id="332" r:id="rId20"/>
    <p:sldId id="333" r:id="rId21"/>
    <p:sldId id="334" r:id="rId22"/>
    <p:sldId id="335" r:id="rId23"/>
    <p:sldId id="336" r:id="rId24"/>
    <p:sldId id="338" r:id="rId25"/>
    <p:sldId id="337" r:id="rId26"/>
    <p:sldId id="339" r:id="rId27"/>
    <p:sldId id="340" r:id="rId28"/>
    <p:sldId id="341" r:id="rId29"/>
    <p:sldId id="342" r:id="rId30"/>
    <p:sldId id="344" r:id="rId31"/>
    <p:sldId id="343" r:id="rId32"/>
    <p:sldId id="345" r:id="rId33"/>
    <p:sldId id="346" r:id="rId34"/>
    <p:sldId id="348" r:id="rId35"/>
    <p:sldId id="347" r:id="rId36"/>
    <p:sldId id="349" r:id="rId3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60"/>
  </p:normalViewPr>
  <p:slideViewPr>
    <p:cSldViewPr>
      <p:cViewPr varScale="1">
        <p:scale>
          <a:sx n="106" d="100"/>
          <a:sy n="106" d="100"/>
        </p:scale>
        <p:origin x="1728" y="17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4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2E4E82-69AC-4D48-BEEF-B4D0B6100C7F}" type="datetimeFigureOut">
              <a:rPr lang="es-MX" smtClean="0"/>
              <a:t>31/10/2017</a:t>
            </a:fld>
            <a:endParaRPr lang="es-MX"/>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E1202B-9A36-4B5E-A0B0-EC0B989F52A7}" type="slidenum">
              <a:rPr lang="es-MX" smtClean="0"/>
              <a:t>‹#›</a:t>
            </a:fld>
            <a:endParaRPr lang="es-MX"/>
          </a:p>
        </p:txBody>
      </p:sp>
    </p:spTree>
    <p:extLst>
      <p:ext uri="{BB962C8B-B14F-4D97-AF65-F5344CB8AC3E}">
        <p14:creationId xmlns:p14="http://schemas.microsoft.com/office/powerpoint/2010/main" val="3465745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1157CC8-2A61-4FE5-80C3-E9E5E343BC54}" type="datetimeFigureOut">
              <a:rPr lang="es-MX" smtClean="0"/>
              <a:t>31/10/2017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950BB7-4FDC-4583-BB5B-1209D7157BC6}" type="slidenum">
              <a:rPr lang="es-MX" smtClean="0"/>
              <a:t>‹#›</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91157CC8-2A61-4FE5-80C3-E9E5E343BC54}" type="datetimeFigureOut">
              <a:rPr lang="es-MX" smtClean="0"/>
              <a:t>31/10/2017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950BB7-4FDC-4583-BB5B-1209D7157BC6}" type="slidenum">
              <a:rPr lang="es-MX" smtClean="0"/>
              <a:t>‹#›</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91157CC8-2A61-4FE5-80C3-E9E5E343BC54}" type="datetimeFigureOut">
              <a:rPr lang="es-MX" smtClean="0"/>
              <a:t>31/10/2017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950BB7-4FDC-4583-BB5B-1209D7157BC6}" type="slidenum">
              <a:rPr lang="es-MX" smtClean="0"/>
              <a:t>‹#›</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91157CC8-2A61-4FE5-80C3-E9E5E343BC54}" type="datetimeFigureOut">
              <a:rPr lang="es-MX" smtClean="0"/>
              <a:t>31/10/2017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950BB7-4FDC-4583-BB5B-1209D7157BC6}" type="slidenum">
              <a:rPr lang="es-MX" smtClean="0"/>
              <a:t>‹#›</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91157CC8-2A61-4FE5-80C3-E9E5E343BC54}" type="datetimeFigureOut">
              <a:rPr lang="es-MX" smtClean="0"/>
              <a:t>31/10/2017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950BB7-4FDC-4583-BB5B-1209D7157BC6}" type="slidenum">
              <a:rPr lang="es-MX" smtClean="0"/>
              <a:t>‹#›</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1157CC8-2A61-4FE5-80C3-E9E5E343BC54}" type="datetimeFigureOut">
              <a:rPr lang="es-MX" smtClean="0"/>
              <a:t>31/10/2017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D950BB7-4FDC-4583-BB5B-1209D7157BC6}" type="slidenum">
              <a:rPr lang="es-MX" smtClean="0"/>
              <a:t>‹#›</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91157CC8-2A61-4FE5-80C3-E9E5E343BC54}" type="datetimeFigureOut">
              <a:rPr lang="es-MX" smtClean="0"/>
              <a:t>31/10/2017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D950BB7-4FDC-4583-BB5B-1209D7157BC6}" type="slidenum">
              <a:rPr lang="es-MX" smtClean="0"/>
              <a:t>‹#›</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91157CC8-2A61-4FE5-80C3-E9E5E343BC54}" type="datetimeFigureOut">
              <a:rPr lang="es-MX" smtClean="0"/>
              <a:t>31/10/2017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D950BB7-4FDC-4583-BB5B-1209D7157BC6}" type="slidenum">
              <a:rPr lang="es-MX" smtClean="0"/>
              <a:t>‹#›</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157CC8-2A61-4FE5-80C3-E9E5E343BC54}" type="datetimeFigureOut">
              <a:rPr lang="es-MX" smtClean="0"/>
              <a:t>31/10/2017</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2D950BB7-4FDC-4583-BB5B-1209D7157BC6}" type="slidenum">
              <a:rPr lang="es-MX" smtClean="0"/>
              <a:t>‹#›</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91157CC8-2A61-4FE5-80C3-E9E5E343BC54}" type="datetimeFigureOut">
              <a:rPr lang="es-MX" smtClean="0"/>
              <a:t>31/10/2017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D950BB7-4FDC-4583-BB5B-1209D7157BC6}" type="slidenum">
              <a:rPr lang="es-MX" smtClean="0"/>
              <a:t>‹#›</a:t>
            </a:fld>
            <a:endParaRPr lang="es-MX"/>
          </a:p>
        </p:txBody>
      </p:sp>
      <p:sp>
        <p:nvSpPr>
          <p:cNvPr id="9" name="Content Placeholder 8"/>
          <p:cNvSpPr>
            <a:spLocks noGrp="1"/>
          </p:cNvSpPr>
          <p:nvPr>
            <p:ph sz="quarter" idx="13"/>
          </p:nvPr>
        </p:nvSpPr>
        <p:spPr>
          <a:xfrm>
            <a:off x="304800" y="381000"/>
            <a:ext cx="7772400" cy="494284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8" name="Date Placeholder 7"/>
          <p:cNvSpPr>
            <a:spLocks noGrp="1"/>
          </p:cNvSpPr>
          <p:nvPr>
            <p:ph type="dt" sz="half" idx="10"/>
          </p:nvPr>
        </p:nvSpPr>
        <p:spPr/>
        <p:txBody>
          <a:bodyPr/>
          <a:lstStyle/>
          <a:p>
            <a:fld id="{91157CC8-2A61-4FE5-80C3-E9E5E343BC54}" type="datetimeFigureOut">
              <a:rPr lang="es-MX" smtClean="0"/>
              <a:t>31/10/2017</a:t>
            </a:fld>
            <a:endParaRPr lang="es-MX"/>
          </a:p>
        </p:txBody>
      </p:sp>
      <p:sp>
        <p:nvSpPr>
          <p:cNvPr id="9" name="Slide Number Placeholder 8"/>
          <p:cNvSpPr>
            <a:spLocks noGrp="1"/>
          </p:cNvSpPr>
          <p:nvPr>
            <p:ph type="sldNum" sz="quarter" idx="11"/>
          </p:nvPr>
        </p:nvSpPr>
        <p:spPr/>
        <p:txBody>
          <a:bodyPr/>
          <a:lstStyle/>
          <a:p>
            <a:fld id="{2D950BB7-4FDC-4583-BB5B-1209D7157BC6}" type="slidenum">
              <a:rPr lang="es-MX" smtClean="0"/>
              <a:t>‹#›</a:t>
            </a:fld>
            <a:endParaRPr lang="es-MX"/>
          </a:p>
        </p:txBody>
      </p:sp>
      <p:sp>
        <p:nvSpPr>
          <p:cNvPr id="10" name="Footer Placeholder 9"/>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D950BB7-4FDC-4583-BB5B-1209D7157BC6}" type="slidenum">
              <a:rPr lang="es-MX" smtClean="0"/>
              <a:t>‹#›</a:t>
            </a:fld>
            <a:endParaRPr lang="es-MX"/>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s-MX"/>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1157CC8-2A61-4FE5-80C3-E9E5E343BC54}" type="datetimeFigureOut">
              <a:rPr lang="es-MX" smtClean="0"/>
              <a:t>31/10/2017</a:t>
            </a:fld>
            <a:endParaRPr lang="es-MX"/>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xmlns="" id="{90F03BC2-819D-4E58-BBC4-2DE7A586928A}"/>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571" y="0"/>
            <a:ext cx="8392995" cy="6858000"/>
          </a:xfrm>
          <a:prstGeom prst="rect">
            <a:avLst/>
          </a:prstGeom>
          <a:effectLst>
            <a:glow rad="127000">
              <a:schemeClr val="accent1">
                <a:alpha val="50000"/>
              </a:schemeClr>
            </a:glow>
          </a:effectLst>
          <a:scene3d>
            <a:camera prst="orthographicFront"/>
            <a:lightRig rig="chilly" dir="t"/>
          </a:scene3d>
        </p:spPr>
      </p:pic>
      <p:sp>
        <p:nvSpPr>
          <p:cNvPr id="2" name="1 Título"/>
          <p:cNvSpPr>
            <a:spLocks noGrp="1"/>
          </p:cNvSpPr>
          <p:nvPr>
            <p:ph type="ctrTitle"/>
          </p:nvPr>
        </p:nvSpPr>
        <p:spPr/>
        <p:txBody>
          <a:bodyPr/>
          <a:lstStyle/>
          <a:p>
            <a:r>
              <a:rPr lang="es-MX" b="1" dirty="0" smtClean="0">
                <a:solidFill>
                  <a:schemeClr val="tx2">
                    <a:lumMod val="75000"/>
                  </a:schemeClr>
                </a:solidFill>
                <a:effectLst>
                  <a:outerShdw blurRad="38100" dist="38100" dir="2700000" algn="tl">
                    <a:srgbClr val="000000">
                      <a:alpha val="43137"/>
                    </a:srgbClr>
                  </a:outerShdw>
                </a:effectLst>
              </a:rPr>
              <a:t>Java 8</a:t>
            </a:r>
            <a:endParaRPr lang="es-MX" sz="2500" b="1" dirty="0">
              <a:solidFill>
                <a:schemeClr val="tx2">
                  <a:lumMod val="75000"/>
                </a:schemeClr>
              </a:solidFill>
              <a:effectLst>
                <a:outerShdw blurRad="38100" dist="38100" dir="2700000" algn="tl">
                  <a:srgbClr val="000000">
                    <a:alpha val="43137"/>
                  </a:srgbClr>
                </a:outerShdw>
              </a:effectLst>
            </a:endParaRPr>
          </a:p>
        </p:txBody>
      </p:sp>
      <p:pic>
        <p:nvPicPr>
          <p:cNvPr id="1028" name="Picture 4" descr="http://www.petervandevoorde.com/wp-content/uploads/2012/10/javade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760"/>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4">
            <a:extLst>
              <a:ext uri="{FF2B5EF4-FFF2-40B4-BE49-F238E27FC236}">
                <a16:creationId xmlns:a16="http://schemas.microsoft.com/office/drawing/2014/main" xmlns="" id="{33852605-F878-4C31-BACC-4D2621031298}"/>
              </a:ext>
            </a:extLst>
          </p:cNvPr>
          <p:cNvSpPr>
            <a:spLocks noGrp="1"/>
          </p:cNvSpPr>
          <p:nvPr>
            <p:ph type="subTitle" idx="1"/>
          </p:nvPr>
        </p:nvSpPr>
        <p:spPr/>
        <p:txBody>
          <a:bodyPr/>
          <a:lstStyle/>
          <a:p>
            <a:r>
              <a:rPr lang="es-MX" dirty="0" smtClean="0">
                <a:solidFill>
                  <a:schemeClr val="tx2">
                    <a:lumMod val="50000"/>
                  </a:schemeClr>
                </a:solidFill>
              </a:rPr>
              <a:t>Programación Funcional</a:t>
            </a:r>
            <a:endParaRPr lang="es-MX" dirty="0">
              <a:solidFill>
                <a:schemeClr val="tx2">
                  <a:lumMod val="50000"/>
                </a:schemeClr>
              </a:solidFill>
            </a:endParaRPr>
          </a:p>
        </p:txBody>
      </p:sp>
    </p:spTree>
    <p:extLst>
      <p:ext uri="{BB962C8B-B14F-4D97-AF65-F5344CB8AC3E}">
        <p14:creationId xmlns:p14="http://schemas.microsoft.com/office/powerpoint/2010/main" val="20797708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Facilidad para las pruebas y la depuración</a:t>
            </a:r>
            <a:endParaRPr lang="es-MX" dirty="0"/>
          </a:p>
        </p:txBody>
      </p:sp>
      <p:sp>
        <p:nvSpPr>
          <p:cNvPr id="3" name="Marcador de contenido 2"/>
          <p:cNvSpPr>
            <a:spLocks noGrp="1"/>
          </p:cNvSpPr>
          <p:nvPr>
            <p:ph idx="1"/>
          </p:nvPr>
        </p:nvSpPr>
        <p:spPr/>
        <p:txBody>
          <a:bodyPr/>
          <a:lstStyle/>
          <a:p>
            <a:r>
              <a:rPr lang="es-ES" dirty="0"/>
              <a:t>Gracias a la transparencia referencial, hacer </a:t>
            </a:r>
            <a:r>
              <a:rPr lang="es-ES" i="1" dirty="0" err="1"/>
              <a:t>unit</a:t>
            </a:r>
            <a:r>
              <a:rPr lang="es-ES" i="1" dirty="0"/>
              <a:t> </a:t>
            </a:r>
            <a:r>
              <a:rPr lang="es-ES" i="1" dirty="0" err="1"/>
              <a:t>testing</a:t>
            </a:r>
            <a:r>
              <a:rPr lang="es-ES" dirty="0"/>
              <a:t> en lenguajes imperativos es trivial. Además, el alto nivel hace que los errores lo tengan difícil para esconderse por el código, por lo que suelen salir </a:t>
            </a:r>
            <a:r>
              <a:rPr lang="es-ES" b="1" dirty="0"/>
              <a:t>programas muy fiables</a:t>
            </a:r>
            <a:r>
              <a:rPr lang="es-ES" dirty="0"/>
              <a:t>.</a:t>
            </a:r>
            <a:endParaRPr lang="es-ES" dirty="0"/>
          </a:p>
        </p:txBody>
      </p:sp>
    </p:spTree>
    <p:extLst>
      <p:ext uri="{BB962C8B-B14F-4D97-AF65-F5344CB8AC3E}">
        <p14:creationId xmlns:p14="http://schemas.microsoft.com/office/powerpoint/2010/main" val="2418773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574032"/>
            <a:ext cx="7620000" cy="1143000"/>
          </a:xfrm>
        </p:spPr>
        <p:txBody>
          <a:bodyPr/>
          <a:lstStyle/>
          <a:p>
            <a:pPr algn="ctr"/>
            <a:r>
              <a:rPr lang="es-MX" b="1" dirty="0" smtClean="0"/>
              <a:t>Java 8</a:t>
            </a:r>
            <a:br>
              <a:rPr lang="es-MX" b="1" dirty="0" smtClean="0"/>
            </a:br>
            <a:r>
              <a:rPr lang="es-MX" b="1" dirty="0" smtClean="0"/>
              <a:t>Programación Funcional</a:t>
            </a:r>
            <a:endParaRPr lang="es-MX" b="1" dirty="0"/>
          </a:p>
        </p:txBody>
      </p:sp>
      <p:pic>
        <p:nvPicPr>
          <p:cNvPr id="3" name="Picture 4" descr="http://www.petervandevoorde.com/wp-content/uploads/2012/10/javade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6632"/>
            <a:ext cx="136815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6130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Lambda</a:t>
            </a:r>
            <a:endParaRPr lang="es-MX" dirty="0"/>
          </a:p>
        </p:txBody>
      </p:sp>
      <p:sp>
        <p:nvSpPr>
          <p:cNvPr id="3" name="Marcador de contenido 2"/>
          <p:cNvSpPr>
            <a:spLocks noGrp="1"/>
          </p:cNvSpPr>
          <p:nvPr>
            <p:ph idx="1"/>
          </p:nvPr>
        </p:nvSpPr>
        <p:spPr/>
        <p:txBody>
          <a:bodyPr/>
          <a:lstStyle/>
          <a:p>
            <a:pPr marL="0" indent="0">
              <a:buNone/>
            </a:pPr>
            <a:r>
              <a:rPr lang="es-ES" dirty="0"/>
              <a:t>Con la adición de expresiones lambda podemos crear código más conciso y significativo, además de abrir la puerta hacia la programación funcional en Java, en donde las funciones juegan un papel fundamental. </a:t>
            </a:r>
            <a:endParaRPr lang="es-ES" dirty="0"/>
          </a:p>
        </p:txBody>
      </p:sp>
    </p:spTree>
    <p:extLst>
      <p:ext uri="{BB962C8B-B14F-4D97-AF65-F5344CB8AC3E}">
        <p14:creationId xmlns:p14="http://schemas.microsoft.com/office/powerpoint/2010/main" val="3835145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Lambda</a:t>
            </a:r>
            <a:endParaRPr lang="es-MX" dirty="0"/>
          </a:p>
        </p:txBody>
      </p:sp>
      <p:sp>
        <p:nvSpPr>
          <p:cNvPr id="3" name="Marcador de contenido 2"/>
          <p:cNvSpPr>
            <a:spLocks noGrp="1"/>
          </p:cNvSpPr>
          <p:nvPr>
            <p:ph idx="1"/>
          </p:nvPr>
        </p:nvSpPr>
        <p:spPr/>
        <p:txBody>
          <a:bodyPr/>
          <a:lstStyle/>
          <a:p>
            <a:pPr marL="0" indent="0">
              <a:buNone/>
            </a:pPr>
            <a:r>
              <a:rPr lang="es-ES" b="1" dirty="0"/>
              <a:t>Funciones como entidades de primer nivel</a:t>
            </a:r>
            <a:r>
              <a:rPr lang="es-ES" dirty="0"/>
              <a:t> </a:t>
            </a:r>
            <a:br>
              <a:rPr lang="es-ES" dirty="0"/>
            </a:br>
            <a:r>
              <a:rPr lang="es-ES" dirty="0"/>
              <a:t>Uno de los  conceptos  de la programación funcional habla de que las  funciones  (métodos) sean definidas como entidades de primer nivel, es decir, que puedan aparecer en partes del código donde otras entidades de primer nivel, como valores primitivos u objetos, aparecen. Esto significa poder pasar funciones, en tiempo de ejecución, como valores de variables, valores de retorno o parámetros de otras funciones. Este es un concepto muy poderoso que se puede entender como la posibilidad de </a:t>
            </a:r>
            <a:r>
              <a:rPr lang="es-ES" b="1" dirty="0"/>
              <a:t>pasar comportamiento </a:t>
            </a:r>
            <a:r>
              <a:rPr lang="es-ES" dirty="0"/>
              <a:t>como valor y es precisamente lo que podemos lograr con la adición de expresiones lambda al lenguaje Java.</a:t>
            </a:r>
            <a:endParaRPr lang="es-ES" dirty="0"/>
          </a:p>
        </p:txBody>
      </p:sp>
    </p:spTree>
    <p:extLst>
      <p:ext uri="{BB962C8B-B14F-4D97-AF65-F5344CB8AC3E}">
        <p14:creationId xmlns:p14="http://schemas.microsoft.com/office/powerpoint/2010/main" val="126030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Lambda</a:t>
            </a:r>
            <a:endParaRPr lang="es-MX" dirty="0"/>
          </a:p>
        </p:txBody>
      </p:sp>
      <p:sp>
        <p:nvSpPr>
          <p:cNvPr id="3" name="Marcador de contenido 2"/>
          <p:cNvSpPr>
            <a:spLocks noGrp="1"/>
          </p:cNvSpPr>
          <p:nvPr>
            <p:ph idx="1"/>
          </p:nvPr>
        </p:nvSpPr>
        <p:spPr/>
        <p:txBody>
          <a:bodyPr/>
          <a:lstStyle/>
          <a:p>
            <a:pPr marL="0" indent="0">
              <a:buNone/>
            </a:pPr>
            <a:r>
              <a:rPr lang="es-ES" b="1" dirty="0"/>
              <a:t>Paso de comportamiento como valor/parámetro</a:t>
            </a:r>
            <a:r>
              <a:rPr lang="es-ES" dirty="0"/>
              <a:t> </a:t>
            </a:r>
            <a:br>
              <a:rPr lang="es-ES" dirty="0"/>
            </a:br>
            <a:r>
              <a:rPr lang="es-ES" dirty="0"/>
              <a:t>Para entender mejor el concepto de funciones como entidades de primer nivel, analicemos el siguiente caso con ayuda de la clase </a:t>
            </a:r>
            <a:r>
              <a:rPr lang="es-ES" i="1" dirty="0"/>
              <a:t>Camisa </a:t>
            </a:r>
            <a:r>
              <a:rPr lang="es-ES" dirty="0"/>
              <a:t>definida a continuación:</a:t>
            </a:r>
            <a:endParaRPr lang="es-ES" dirty="0"/>
          </a:p>
        </p:txBody>
      </p:sp>
      <p:pic>
        <p:nvPicPr>
          <p:cNvPr id="4" name="Picture 3"/>
          <p:cNvPicPr>
            <a:picLocks noChangeAspect="1"/>
          </p:cNvPicPr>
          <p:nvPr/>
        </p:nvPicPr>
        <p:blipFill>
          <a:blip r:embed="rId2"/>
          <a:stretch>
            <a:fillRect/>
          </a:stretch>
        </p:blipFill>
        <p:spPr>
          <a:xfrm>
            <a:off x="1475656" y="3212976"/>
            <a:ext cx="2565400" cy="2695197"/>
          </a:xfrm>
          <a:prstGeom prst="rect">
            <a:avLst/>
          </a:prstGeom>
        </p:spPr>
      </p:pic>
    </p:spTree>
    <p:extLst>
      <p:ext uri="{BB962C8B-B14F-4D97-AF65-F5344CB8AC3E}">
        <p14:creationId xmlns:p14="http://schemas.microsoft.com/office/powerpoint/2010/main" val="39260270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Lambda</a:t>
            </a:r>
            <a:endParaRPr lang="es-MX" dirty="0"/>
          </a:p>
        </p:txBody>
      </p:sp>
      <p:sp>
        <p:nvSpPr>
          <p:cNvPr id="3" name="Marcador de contenido 2"/>
          <p:cNvSpPr>
            <a:spLocks noGrp="1"/>
          </p:cNvSpPr>
          <p:nvPr>
            <p:ph idx="1"/>
          </p:nvPr>
        </p:nvSpPr>
        <p:spPr/>
        <p:txBody>
          <a:bodyPr/>
          <a:lstStyle/>
          <a:p>
            <a:pPr marL="0" indent="0">
              <a:buNone/>
            </a:pPr>
            <a:r>
              <a:rPr lang="es-ES" dirty="0"/>
              <a:t>Se nos solicita obtener un subconjunto de las camisas de color ROJO, para lo cuál podríamos pensar en crear un método como sigue:</a:t>
            </a:r>
            <a:endParaRPr lang="es-ES" dirty="0"/>
          </a:p>
        </p:txBody>
      </p:sp>
      <p:pic>
        <p:nvPicPr>
          <p:cNvPr id="5" name="Picture 4"/>
          <p:cNvPicPr>
            <a:picLocks noChangeAspect="1"/>
          </p:cNvPicPr>
          <p:nvPr/>
        </p:nvPicPr>
        <p:blipFill>
          <a:blip r:embed="rId2"/>
          <a:stretch>
            <a:fillRect/>
          </a:stretch>
        </p:blipFill>
        <p:spPr>
          <a:xfrm>
            <a:off x="1547664" y="2996952"/>
            <a:ext cx="4924425" cy="1543050"/>
          </a:xfrm>
          <a:prstGeom prst="rect">
            <a:avLst/>
          </a:prstGeom>
        </p:spPr>
      </p:pic>
    </p:spTree>
    <p:extLst>
      <p:ext uri="{BB962C8B-B14F-4D97-AF65-F5344CB8AC3E}">
        <p14:creationId xmlns:p14="http://schemas.microsoft.com/office/powerpoint/2010/main" val="42572970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Lambda</a:t>
            </a:r>
            <a:endParaRPr lang="es-MX" dirty="0"/>
          </a:p>
        </p:txBody>
      </p:sp>
      <p:sp>
        <p:nvSpPr>
          <p:cNvPr id="3" name="Marcador de contenido 2"/>
          <p:cNvSpPr>
            <a:spLocks noGrp="1"/>
          </p:cNvSpPr>
          <p:nvPr>
            <p:ph idx="1"/>
          </p:nvPr>
        </p:nvSpPr>
        <p:spPr/>
        <p:txBody>
          <a:bodyPr/>
          <a:lstStyle/>
          <a:p>
            <a:pPr marL="0" indent="0">
              <a:buNone/>
            </a:pPr>
            <a:r>
              <a:rPr lang="es-ES" dirty="0"/>
              <a:t>Pronto sentimos la necesidad de hacer el método más genérico, por lo que adicionamos un segundo parámetro que nos indica el color a filtrar:</a:t>
            </a:r>
            <a:endParaRPr lang="es-ES" dirty="0"/>
          </a:p>
        </p:txBody>
      </p:sp>
      <p:pic>
        <p:nvPicPr>
          <p:cNvPr id="6" name="Picture 5"/>
          <p:cNvPicPr>
            <a:picLocks noChangeAspect="1"/>
          </p:cNvPicPr>
          <p:nvPr/>
        </p:nvPicPr>
        <p:blipFill>
          <a:blip r:embed="rId2"/>
          <a:stretch>
            <a:fillRect/>
          </a:stretch>
        </p:blipFill>
        <p:spPr>
          <a:xfrm>
            <a:off x="1403648" y="3068960"/>
            <a:ext cx="5934075" cy="1543050"/>
          </a:xfrm>
          <a:prstGeom prst="rect">
            <a:avLst/>
          </a:prstGeom>
        </p:spPr>
      </p:pic>
    </p:spTree>
    <p:extLst>
      <p:ext uri="{BB962C8B-B14F-4D97-AF65-F5344CB8AC3E}">
        <p14:creationId xmlns:p14="http://schemas.microsoft.com/office/powerpoint/2010/main" val="5095491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Lambda</a:t>
            </a:r>
            <a:endParaRPr lang="es-MX" dirty="0"/>
          </a:p>
        </p:txBody>
      </p:sp>
      <p:sp>
        <p:nvSpPr>
          <p:cNvPr id="3" name="Marcador de contenido 2"/>
          <p:cNvSpPr>
            <a:spLocks noGrp="1"/>
          </p:cNvSpPr>
          <p:nvPr>
            <p:ph idx="1"/>
          </p:nvPr>
        </p:nvSpPr>
        <p:spPr/>
        <p:txBody>
          <a:bodyPr/>
          <a:lstStyle/>
          <a:p>
            <a:pPr marL="0" indent="0">
              <a:buNone/>
            </a:pPr>
            <a:r>
              <a:rPr lang="es-ES" dirty="0"/>
              <a:t>Pero a medida que los requerimientos crecen, y se nos solicita filtrar por otras características de nuestra clase, podríamos caer en el error de crear métodos como el que sigue, que intenta filtrar el listado basado en alguna de las dos características definidas en nuestra clase </a:t>
            </a:r>
            <a:r>
              <a:rPr lang="es-ES" i="1" dirty="0"/>
              <a:t>Camisa</a:t>
            </a:r>
            <a:r>
              <a:rPr lang="es-ES" dirty="0"/>
              <a:t>:</a:t>
            </a:r>
            <a:endParaRPr lang="es-ES" dirty="0"/>
          </a:p>
        </p:txBody>
      </p:sp>
      <p:pic>
        <p:nvPicPr>
          <p:cNvPr id="5" name="Picture 4"/>
          <p:cNvPicPr>
            <a:picLocks noChangeAspect="1"/>
          </p:cNvPicPr>
          <p:nvPr/>
        </p:nvPicPr>
        <p:blipFill>
          <a:blip r:embed="rId2"/>
          <a:stretch>
            <a:fillRect/>
          </a:stretch>
        </p:blipFill>
        <p:spPr>
          <a:xfrm>
            <a:off x="899592" y="3717032"/>
            <a:ext cx="6840760" cy="1446285"/>
          </a:xfrm>
          <a:prstGeom prst="rect">
            <a:avLst/>
          </a:prstGeom>
        </p:spPr>
      </p:pic>
    </p:spTree>
    <p:extLst>
      <p:ext uri="{BB962C8B-B14F-4D97-AF65-F5344CB8AC3E}">
        <p14:creationId xmlns:p14="http://schemas.microsoft.com/office/powerpoint/2010/main" val="36792900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s://ceblog.s3.amazonaws.com/wp-content/uploads/2013/09/fear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8463036" cy="4725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8668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204864"/>
            <a:ext cx="7620000" cy="2808312"/>
          </a:xfrm>
        </p:spPr>
        <p:txBody>
          <a:bodyPr/>
          <a:lstStyle/>
          <a:p>
            <a:pPr algn="ctr"/>
            <a:r>
              <a:rPr lang="es-ES" b="1" dirty="0" smtClean="0"/>
              <a:t>¿Es </a:t>
            </a:r>
            <a:r>
              <a:rPr lang="es-ES" b="1" dirty="0"/>
              <a:t>claro que ninguna ha escrito código como el anterior verdad</a:t>
            </a:r>
            <a:r>
              <a:rPr lang="es-ES" b="1" dirty="0" smtClean="0"/>
              <a:t>?</a:t>
            </a:r>
            <a:endParaRPr lang="en-US" b="1" dirty="0"/>
          </a:p>
        </p:txBody>
      </p:sp>
    </p:spTree>
    <p:extLst>
      <p:ext uri="{BB962C8B-B14F-4D97-AF65-F5344CB8AC3E}">
        <p14:creationId xmlns:p14="http://schemas.microsoft.com/office/powerpoint/2010/main" val="850551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574032"/>
            <a:ext cx="7620000" cy="1143000"/>
          </a:xfrm>
        </p:spPr>
        <p:txBody>
          <a:bodyPr/>
          <a:lstStyle/>
          <a:p>
            <a:pPr algn="ctr"/>
            <a:r>
              <a:rPr lang="es-MX" b="1" dirty="0" smtClean="0"/>
              <a:t>Introducción</a:t>
            </a:r>
            <a:endParaRPr lang="es-MX" b="1" dirty="0"/>
          </a:p>
        </p:txBody>
      </p:sp>
      <p:pic>
        <p:nvPicPr>
          <p:cNvPr id="3" name="Picture 4" descr="http://www.petervandevoorde.com/wp-content/uploads/2012/10/javade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6632"/>
            <a:ext cx="136815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2353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Lambda</a:t>
            </a:r>
            <a:endParaRPr lang="es-MX" dirty="0"/>
          </a:p>
        </p:txBody>
      </p:sp>
      <p:sp>
        <p:nvSpPr>
          <p:cNvPr id="3" name="Marcador de contenido 2"/>
          <p:cNvSpPr>
            <a:spLocks noGrp="1"/>
          </p:cNvSpPr>
          <p:nvPr>
            <p:ph idx="1"/>
          </p:nvPr>
        </p:nvSpPr>
        <p:spPr/>
        <p:txBody>
          <a:bodyPr/>
          <a:lstStyle/>
          <a:p>
            <a:pPr marL="0" indent="0">
              <a:buNone/>
            </a:pPr>
            <a:r>
              <a:rPr lang="es-ES" dirty="0"/>
              <a:t>El problema se hace más evidente cuando tenemos más de dos características por las cuales filtrar, el código se vuelve inmanejable y muy difícil de mantener. Pero gracias a la programación orientada a objetos y los patrones de diseño, podríamos crear una solución más genérica basada en una jerarquía y haciendo uso del patrón </a:t>
            </a:r>
            <a:r>
              <a:rPr lang="es-ES" b="1" dirty="0"/>
              <a:t>Estrategia</a:t>
            </a:r>
            <a:r>
              <a:rPr lang="es-ES" dirty="0" smtClean="0"/>
              <a:t>:</a:t>
            </a:r>
            <a:endParaRPr lang="es-ES" dirty="0"/>
          </a:p>
        </p:txBody>
      </p:sp>
    </p:spTree>
    <p:extLst>
      <p:ext uri="{BB962C8B-B14F-4D97-AF65-F5344CB8AC3E}">
        <p14:creationId xmlns:p14="http://schemas.microsoft.com/office/powerpoint/2010/main" val="568723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Lambda</a:t>
            </a:r>
            <a:endParaRPr lang="es-MX" dirty="0"/>
          </a:p>
        </p:txBody>
      </p:sp>
      <p:sp>
        <p:nvSpPr>
          <p:cNvPr id="3" name="Marcador de contenido 2"/>
          <p:cNvSpPr>
            <a:spLocks noGrp="1"/>
          </p:cNvSpPr>
          <p:nvPr>
            <p:ph idx="1"/>
          </p:nvPr>
        </p:nvSpPr>
        <p:spPr/>
        <p:txBody>
          <a:bodyPr/>
          <a:lstStyle/>
          <a:p>
            <a:pPr marL="0" indent="0">
              <a:buNone/>
            </a:pPr>
            <a:r>
              <a:rPr lang="es-ES" dirty="0"/>
              <a:t>Con el anterior diseño, ahora podemos encapsular nuestro filtro en un objeto de tipo </a:t>
            </a:r>
            <a:r>
              <a:rPr lang="es-ES" b="1" dirty="0" err="1"/>
              <a:t>CamisaPredicate</a:t>
            </a:r>
            <a:r>
              <a:rPr lang="es-ES" dirty="0"/>
              <a:t>, el cual tiene un método que permitirá establecer si se cumplen o no nuestras condiciones. Veamos algunos ejemplos de las clases concretas que se pueden definir gracias al diseño anterior</a:t>
            </a:r>
            <a:r>
              <a:rPr lang="es-ES" dirty="0" smtClean="0"/>
              <a:t>:</a:t>
            </a:r>
            <a:endParaRPr lang="es-ES" dirty="0"/>
          </a:p>
        </p:txBody>
      </p:sp>
      <p:pic>
        <p:nvPicPr>
          <p:cNvPr id="4" name="Picture 3"/>
          <p:cNvPicPr>
            <a:picLocks noChangeAspect="1"/>
          </p:cNvPicPr>
          <p:nvPr/>
        </p:nvPicPr>
        <p:blipFill>
          <a:blip r:embed="rId2"/>
          <a:stretch>
            <a:fillRect/>
          </a:stretch>
        </p:blipFill>
        <p:spPr>
          <a:xfrm>
            <a:off x="1475656" y="3789040"/>
            <a:ext cx="4686300" cy="1162050"/>
          </a:xfrm>
          <a:prstGeom prst="rect">
            <a:avLst/>
          </a:prstGeom>
        </p:spPr>
      </p:pic>
    </p:spTree>
    <p:extLst>
      <p:ext uri="{BB962C8B-B14F-4D97-AF65-F5344CB8AC3E}">
        <p14:creationId xmlns:p14="http://schemas.microsoft.com/office/powerpoint/2010/main" val="35243854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Lambda</a:t>
            </a:r>
            <a:endParaRPr lang="es-MX" dirty="0"/>
          </a:p>
        </p:txBody>
      </p:sp>
      <p:sp>
        <p:nvSpPr>
          <p:cNvPr id="3" name="Marcador de contenido 2"/>
          <p:cNvSpPr>
            <a:spLocks noGrp="1"/>
          </p:cNvSpPr>
          <p:nvPr>
            <p:ph idx="1"/>
          </p:nvPr>
        </p:nvSpPr>
        <p:spPr/>
        <p:txBody>
          <a:bodyPr/>
          <a:lstStyle/>
          <a:p>
            <a:pPr marL="0" indent="0">
              <a:buNone/>
            </a:pPr>
            <a:r>
              <a:rPr lang="es-ES" b="1" dirty="0"/>
              <a:t>Y si agregamos m</a:t>
            </a:r>
            <a:r>
              <a:rPr lang="es-MX" b="1" dirty="0"/>
              <a:t>ás  filtros</a:t>
            </a:r>
            <a:r>
              <a:rPr lang="es-MX" b="1" dirty="0" smtClean="0"/>
              <a:t>?</a:t>
            </a:r>
            <a:endParaRPr lang="es-ES" b="1" dirty="0"/>
          </a:p>
        </p:txBody>
      </p:sp>
      <p:pic>
        <p:nvPicPr>
          <p:cNvPr id="5" name="Picture 4"/>
          <p:cNvPicPr>
            <a:picLocks noChangeAspect="1"/>
          </p:cNvPicPr>
          <p:nvPr/>
        </p:nvPicPr>
        <p:blipFill>
          <a:blip r:embed="rId2"/>
          <a:stretch>
            <a:fillRect/>
          </a:stretch>
        </p:blipFill>
        <p:spPr>
          <a:xfrm>
            <a:off x="1115616" y="2420888"/>
            <a:ext cx="4867275" cy="1171575"/>
          </a:xfrm>
          <a:prstGeom prst="rect">
            <a:avLst/>
          </a:prstGeom>
        </p:spPr>
      </p:pic>
      <p:pic>
        <p:nvPicPr>
          <p:cNvPr id="6" name="Picture 5"/>
          <p:cNvPicPr>
            <a:picLocks noChangeAspect="1"/>
          </p:cNvPicPr>
          <p:nvPr/>
        </p:nvPicPr>
        <p:blipFill>
          <a:blip r:embed="rId3"/>
          <a:stretch>
            <a:fillRect/>
          </a:stretch>
        </p:blipFill>
        <p:spPr>
          <a:xfrm>
            <a:off x="1115616" y="3993465"/>
            <a:ext cx="6362700" cy="1209675"/>
          </a:xfrm>
          <a:prstGeom prst="rect">
            <a:avLst/>
          </a:prstGeom>
        </p:spPr>
      </p:pic>
    </p:spTree>
    <p:extLst>
      <p:ext uri="{BB962C8B-B14F-4D97-AF65-F5344CB8AC3E}">
        <p14:creationId xmlns:p14="http://schemas.microsoft.com/office/powerpoint/2010/main" val="40348669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Lambda</a:t>
            </a:r>
            <a:endParaRPr lang="es-MX" dirty="0"/>
          </a:p>
        </p:txBody>
      </p:sp>
      <p:sp>
        <p:nvSpPr>
          <p:cNvPr id="3" name="Marcador de contenido 2"/>
          <p:cNvSpPr>
            <a:spLocks noGrp="1"/>
          </p:cNvSpPr>
          <p:nvPr>
            <p:ph idx="1"/>
          </p:nvPr>
        </p:nvSpPr>
        <p:spPr/>
        <p:txBody>
          <a:bodyPr/>
          <a:lstStyle/>
          <a:p>
            <a:pPr marL="0" indent="0">
              <a:buNone/>
            </a:pPr>
            <a:r>
              <a:rPr lang="es-ES" dirty="0"/>
              <a:t>Y por lo tanto, en nuestro código podemos definir un método que filtre de una manera muy genérica. Nótese que el siguiente método recibe un comportamiento como parámetro (predicado) que le indica cuando adicionar la camisa al subconjunto</a:t>
            </a:r>
            <a:r>
              <a:rPr lang="es-ES" dirty="0" smtClean="0"/>
              <a:t>:</a:t>
            </a:r>
            <a:endParaRPr lang="es-ES" dirty="0"/>
          </a:p>
        </p:txBody>
      </p:sp>
      <p:pic>
        <p:nvPicPr>
          <p:cNvPr id="5" name="Picture 4"/>
          <p:cNvPicPr>
            <a:picLocks noChangeAspect="1"/>
          </p:cNvPicPr>
          <p:nvPr/>
        </p:nvPicPr>
        <p:blipFill>
          <a:blip r:embed="rId2"/>
          <a:stretch>
            <a:fillRect/>
          </a:stretch>
        </p:blipFill>
        <p:spPr>
          <a:xfrm>
            <a:off x="971600" y="3429000"/>
            <a:ext cx="6696075" cy="1543050"/>
          </a:xfrm>
          <a:prstGeom prst="rect">
            <a:avLst/>
          </a:prstGeom>
        </p:spPr>
      </p:pic>
    </p:spTree>
    <p:extLst>
      <p:ext uri="{BB962C8B-B14F-4D97-AF65-F5344CB8AC3E}">
        <p14:creationId xmlns:p14="http://schemas.microsoft.com/office/powerpoint/2010/main" val="42068584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204864"/>
            <a:ext cx="7620000" cy="2808312"/>
          </a:xfrm>
        </p:spPr>
        <p:txBody>
          <a:bodyPr/>
          <a:lstStyle/>
          <a:p>
            <a:pPr algn="ctr"/>
            <a:r>
              <a:rPr lang="es-ES" b="1" dirty="0"/>
              <a:t>¿Cuál es el inconveniente de esta solución?</a:t>
            </a:r>
          </a:p>
        </p:txBody>
      </p:sp>
    </p:spTree>
    <p:extLst>
      <p:ext uri="{BB962C8B-B14F-4D97-AF65-F5344CB8AC3E}">
        <p14:creationId xmlns:p14="http://schemas.microsoft.com/office/powerpoint/2010/main" val="42381997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Lambda</a:t>
            </a:r>
            <a:endParaRPr lang="es-MX" dirty="0"/>
          </a:p>
        </p:txBody>
      </p:sp>
      <p:sp>
        <p:nvSpPr>
          <p:cNvPr id="3" name="Marcador de contenido 2"/>
          <p:cNvSpPr>
            <a:spLocks noGrp="1"/>
          </p:cNvSpPr>
          <p:nvPr>
            <p:ph idx="1"/>
          </p:nvPr>
        </p:nvSpPr>
        <p:spPr/>
        <p:txBody>
          <a:bodyPr/>
          <a:lstStyle/>
          <a:p>
            <a:pPr marL="0" indent="0">
              <a:buNone/>
            </a:pPr>
            <a:r>
              <a:rPr lang="es-ES" dirty="0"/>
              <a:t>Algunos podrán argumentar que no es necesario crear tantas clases como filtros sean necesarios, sino que podríamos usar clases anónimas desde nuestros programas cliente y así reducir la cantidad de clases creadas. Esto es cierto y funciona como se puede ver a continuación</a:t>
            </a:r>
            <a:r>
              <a:rPr lang="es-ES" dirty="0" smtClean="0"/>
              <a:t>:</a:t>
            </a:r>
            <a:endParaRPr lang="es-ES" dirty="0"/>
          </a:p>
        </p:txBody>
      </p:sp>
      <p:pic>
        <p:nvPicPr>
          <p:cNvPr id="6" name="Picture 5"/>
          <p:cNvPicPr>
            <a:picLocks noChangeAspect="1"/>
          </p:cNvPicPr>
          <p:nvPr/>
        </p:nvPicPr>
        <p:blipFill>
          <a:blip r:embed="rId2"/>
          <a:stretch>
            <a:fillRect/>
          </a:stretch>
        </p:blipFill>
        <p:spPr>
          <a:xfrm>
            <a:off x="1115616" y="3573016"/>
            <a:ext cx="6686550" cy="2400300"/>
          </a:xfrm>
          <a:prstGeom prst="rect">
            <a:avLst/>
          </a:prstGeom>
        </p:spPr>
      </p:pic>
    </p:spTree>
    <p:extLst>
      <p:ext uri="{BB962C8B-B14F-4D97-AF65-F5344CB8AC3E}">
        <p14:creationId xmlns:p14="http://schemas.microsoft.com/office/powerpoint/2010/main" val="35026958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Lambda</a:t>
            </a:r>
            <a:endParaRPr lang="es-MX" dirty="0"/>
          </a:p>
        </p:txBody>
      </p:sp>
      <p:sp>
        <p:nvSpPr>
          <p:cNvPr id="3" name="Marcador de contenido 2"/>
          <p:cNvSpPr>
            <a:spLocks noGrp="1"/>
          </p:cNvSpPr>
          <p:nvPr>
            <p:ph idx="1"/>
          </p:nvPr>
        </p:nvSpPr>
        <p:spPr/>
        <p:txBody>
          <a:bodyPr/>
          <a:lstStyle/>
          <a:p>
            <a:pPr marL="0" indent="0">
              <a:buNone/>
            </a:pPr>
            <a:r>
              <a:rPr lang="es-ES" dirty="0"/>
              <a:t>Algunos podrán argumentar que no es necesario crear tantas clases como filtros sean necesarios, sino que podríamos usar clases anónimas desde nuestros programas cliente y así reducir la cantidad de clases creadas. Esto es cierto y funciona como se puede ver a continuación</a:t>
            </a:r>
            <a:r>
              <a:rPr lang="es-ES" dirty="0" smtClean="0"/>
              <a:t>:</a:t>
            </a:r>
            <a:endParaRPr lang="es-ES" dirty="0"/>
          </a:p>
        </p:txBody>
      </p:sp>
      <p:pic>
        <p:nvPicPr>
          <p:cNvPr id="5" name="Picture 4"/>
          <p:cNvPicPr>
            <a:picLocks noChangeAspect="1"/>
          </p:cNvPicPr>
          <p:nvPr/>
        </p:nvPicPr>
        <p:blipFill>
          <a:blip r:embed="rId2"/>
          <a:stretch>
            <a:fillRect/>
          </a:stretch>
        </p:blipFill>
        <p:spPr>
          <a:xfrm>
            <a:off x="1115616" y="3573016"/>
            <a:ext cx="6686550" cy="2400300"/>
          </a:xfrm>
          <a:prstGeom prst="rect">
            <a:avLst/>
          </a:prstGeom>
        </p:spPr>
      </p:pic>
    </p:spTree>
    <p:extLst>
      <p:ext uri="{BB962C8B-B14F-4D97-AF65-F5344CB8AC3E}">
        <p14:creationId xmlns:p14="http://schemas.microsoft.com/office/powerpoint/2010/main" val="40223885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Lambda</a:t>
            </a:r>
            <a:endParaRPr lang="es-MX" dirty="0"/>
          </a:p>
        </p:txBody>
      </p:sp>
      <p:sp>
        <p:nvSpPr>
          <p:cNvPr id="3" name="Marcador de contenido 2"/>
          <p:cNvSpPr>
            <a:spLocks noGrp="1"/>
          </p:cNvSpPr>
          <p:nvPr>
            <p:ph idx="1"/>
          </p:nvPr>
        </p:nvSpPr>
        <p:spPr/>
        <p:txBody>
          <a:bodyPr/>
          <a:lstStyle/>
          <a:p>
            <a:pPr marL="0" indent="0">
              <a:buNone/>
            </a:pPr>
            <a:r>
              <a:rPr lang="es-ES" dirty="0"/>
              <a:t>Aunque esto reduce la cantidad de clases creadas y el paso de comportamiento como parámetro se mantiene, aún se puede detectar mucho código repetido. La evolución del ejemplo anterior, desde nuestros métodos con parámetros para filtrar un listado hasta el paso de comportamiento como parámetro, pero sin código repetido, se muestra a continuación haciendo uso de </a:t>
            </a:r>
            <a:r>
              <a:rPr lang="es-ES" b="1" dirty="0"/>
              <a:t>expresiones lambda</a:t>
            </a:r>
            <a:r>
              <a:rPr lang="es-ES" dirty="0" smtClean="0"/>
              <a:t>:</a:t>
            </a:r>
            <a:endParaRPr lang="es-ES" dirty="0"/>
          </a:p>
        </p:txBody>
      </p:sp>
      <p:pic>
        <p:nvPicPr>
          <p:cNvPr id="6" name="Picture 5"/>
          <p:cNvPicPr>
            <a:picLocks noChangeAspect="1"/>
          </p:cNvPicPr>
          <p:nvPr/>
        </p:nvPicPr>
        <p:blipFill>
          <a:blip r:embed="rId2"/>
          <a:stretch>
            <a:fillRect/>
          </a:stretch>
        </p:blipFill>
        <p:spPr>
          <a:xfrm>
            <a:off x="611560" y="4653136"/>
            <a:ext cx="7629525" cy="390525"/>
          </a:xfrm>
          <a:prstGeom prst="rect">
            <a:avLst/>
          </a:prstGeom>
        </p:spPr>
      </p:pic>
      <p:sp>
        <p:nvSpPr>
          <p:cNvPr id="7" name="Right Brace 6"/>
          <p:cNvSpPr/>
          <p:nvPr/>
        </p:nvSpPr>
        <p:spPr>
          <a:xfrm rot="5400000">
            <a:off x="5936353" y="3157711"/>
            <a:ext cx="274320" cy="4046220"/>
          </a:xfrm>
          <a:prstGeom prst="rightBrace">
            <a:avLst>
              <a:gd name="adj1" fmla="val 8333"/>
              <a:gd name="adj2" fmla="val 512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582408" y="5273412"/>
            <a:ext cx="944489" cy="369332"/>
          </a:xfrm>
          <a:prstGeom prst="rect">
            <a:avLst/>
          </a:prstGeom>
          <a:noFill/>
        </p:spPr>
        <p:txBody>
          <a:bodyPr wrap="none" rtlCol="0">
            <a:spAutoFit/>
          </a:bodyPr>
          <a:lstStyle/>
          <a:p>
            <a:r>
              <a:rPr lang="en-US" b="1" dirty="0" smtClean="0"/>
              <a:t>Lambda</a:t>
            </a:r>
            <a:endParaRPr lang="en-US" b="1" dirty="0"/>
          </a:p>
        </p:txBody>
      </p:sp>
    </p:spTree>
    <p:extLst>
      <p:ext uri="{BB962C8B-B14F-4D97-AF65-F5344CB8AC3E}">
        <p14:creationId xmlns:p14="http://schemas.microsoft.com/office/powerpoint/2010/main" val="2034468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Lambda</a:t>
            </a:r>
            <a:endParaRPr lang="es-MX" dirty="0"/>
          </a:p>
        </p:txBody>
      </p:sp>
      <p:sp>
        <p:nvSpPr>
          <p:cNvPr id="3" name="Marcador de contenido 2"/>
          <p:cNvSpPr>
            <a:spLocks noGrp="1"/>
          </p:cNvSpPr>
          <p:nvPr>
            <p:ph idx="1"/>
          </p:nvPr>
        </p:nvSpPr>
        <p:spPr/>
        <p:txBody>
          <a:bodyPr/>
          <a:lstStyle/>
          <a:p>
            <a:pPr marL="0" indent="0">
              <a:buNone/>
            </a:pPr>
            <a:r>
              <a:rPr lang="es-ES" dirty="0"/>
              <a:t>Por medio de expresiones lambda podemos referenciar métodos anónimos o métodos sin nombre, lo que nos permite escribir código más claro y conciso que  cuando usamos clases anónimas. Una expresión lambda se compone de:</a:t>
            </a:r>
          </a:p>
          <a:p>
            <a:pPr indent="-90488">
              <a:buFont typeface="Wingdings" panose="05000000000000000000" pitchFamily="2" charset="2"/>
              <a:buChar char="Ø"/>
            </a:pPr>
            <a:r>
              <a:rPr lang="es-ES" dirty="0"/>
              <a:t> Listado de parámetros separados por comas y encerrados en paréntesis, por ejemplo: (</a:t>
            </a:r>
            <a:r>
              <a:rPr lang="es-ES" dirty="0" err="1"/>
              <a:t>a,b</a:t>
            </a:r>
            <a:r>
              <a:rPr lang="es-ES" dirty="0"/>
              <a:t>).</a:t>
            </a:r>
          </a:p>
          <a:p>
            <a:pPr indent="-90488">
              <a:buFont typeface="Wingdings" panose="05000000000000000000" pitchFamily="2" charset="2"/>
              <a:buChar char="Ø"/>
            </a:pPr>
            <a:r>
              <a:rPr lang="es-ES" dirty="0"/>
              <a:t> El símbolo de flecha hacia la derecha: -&gt;</a:t>
            </a:r>
          </a:p>
          <a:p>
            <a:pPr indent="-90488">
              <a:buFont typeface="Wingdings" panose="05000000000000000000" pitchFamily="2" charset="2"/>
              <a:buChar char="Ø"/>
            </a:pPr>
            <a:r>
              <a:rPr lang="es-ES" dirty="0"/>
              <a:t> Un cuerpo que puede ser un bloque de código encerrado entre llaves o una sola expresión</a:t>
            </a:r>
            <a:r>
              <a:rPr lang="es-ES" dirty="0" smtClean="0"/>
              <a:t>.</a:t>
            </a:r>
            <a:endParaRPr lang="es-ES" dirty="0"/>
          </a:p>
        </p:txBody>
      </p:sp>
    </p:spTree>
    <p:extLst>
      <p:ext uri="{BB962C8B-B14F-4D97-AF65-F5344CB8AC3E}">
        <p14:creationId xmlns:p14="http://schemas.microsoft.com/office/powerpoint/2010/main" val="14063387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Lambda</a:t>
            </a:r>
            <a:endParaRPr lang="es-MX" dirty="0"/>
          </a:p>
        </p:txBody>
      </p:sp>
      <p:sp>
        <p:nvSpPr>
          <p:cNvPr id="3" name="Marcador de contenido 2"/>
          <p:cNvSpPr>
            <a:spLocks noGrp="1"/>
          </p:cNvSpPr>
          <p:nvPr>
            <p:ph idx="1"/>
          </p:nvPr>
        </p:nvSpPr>
        <p:spPr/>
        <p:txBody>
          <a:bodyPr/>
          <a:lstStyle/>
          <a:p>
            <a:pPr marL="0" indent="0">
              <a:buNone/>
            </a:pPr>
            <a:r>
              <a:rPr lang="es-ES" dirty="0"/>
              <a:t>A continuación algunos ejemplos de expresiones lambda</a:t>
            </a:r>
            <a:r>
              <a:rPr lang="es-ES" dirty="0" smtClean="0"/>
              <a:t>:</a:t>
            </a:r>
            <a:endParaRPr lang="es-ES" dirty="0"/>
          </a:p>
        </p:txBody>
      </p:sp>
      <p:pic>
        <p:nvPicPr>
          <p:cNvPr id="4" name="Picture 3"/>
          <p:cNvPicPr>
            <a:picLocks noChangeAspect="1"/>
          </p:cNvPicPr>
          <p:nvPr/>
        </p:nvPicPr>
        <p:blipFill>
          <a:blip r:embed="rId2"/>
          <a:stretch>
            <a:fillRect/>
          </a:stretch>
        </p:blipFill>
        <p:spPr>
          <a:xfrm>
            <a:off x="1403648" y="2348880"/>
            <a:ext cx="3286125" cy="1924050"/>
          </a:xfrm>
          <a:prstGeom prst="rect">
            <a:avLst/>
          </a:prstGeom>
        </p:spPr>
      </p:pic>
    </p:spTree>
    <p:extLst>
      <p:ext uri="{BB962C8B-B14F-4D97-AF65-F5344CB8AC3E}">
        <p14:creationId xmlns:p14="http://schemas.microsoft.com/office/powerpoint/2010/main" val="3280702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a:t>
            </a:r>
            <a:endParaRPr lang="es-MX" dirty="0"/>
          </a:p>
        </p:txBody>
      </p:sp>
      <p:sp>
        <p:nvSpPr>
          <p:cNvPr id="3" name="Marcador de contenido 2"/>
          <p:cNvSpPr>
            <a:spLocks noGrp="1"/>
          </p:cNvSpPr>
          <p:nvPr>
            <p:ph idx="1"/>
          </p:nvPr>
        </p:nvSpPr>
        <p:spPr/>
        <p:txBody>
          <a:bodyPr/>
          <a:lstStyle/>
          <a:p>
            <a:r>
              <a:rPr lang="es-ES" dirty="0"/>
              <a:t>Los lenguajes habituales se basan, en mayor o menor medida, en realizar una serie de pasos, en definir lo que las cosas hacen; esto se conoce como programación imperativa. En programación funcional, definiremos más bien lo que las cosas son</a:t>
            </a:r>
            <a:r>
              <a:rPr lang="es-ES" dirty="0" smtClean="0"/>
              <a:t>.</a:t>
            </a:r>
            <a:endParaRPr lang="es-ES" dirty="0"/>
          </a:p>
        </p:txBody>
      </p:sp>
    </p:spTree>
    <p:extLst>
      <p:ext uri="{BB962C8B-B14F-4D97-AF65-F5344CB8AC3E}">
        <p14:creationId xmlns:p14="http://schemas.microsoft.com/office/powerpoint/2010/main" val="20269431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574032"/>
            <a:ext cx="7620000" cy="1143000"/>
          </a:xfrm>
        </p:spPr>
        <p:txBody>
          <a:bodyPr/>
          <a:lstStyle/>
          <a:p>
            <a:pPr algn="ctr"/>
            <a:r>
              <a:rPr lang="es-MX" b="1" dirty="0" smtClean="0"/>
              <a:t>Interfaces Funcionales</a:t>
            </a:r>
            <a:endParaRPr lang="es-MX" b="1" dirty="0"/>
          </a:p>
        </p:txBody>
      </p:sp>
      <p:pic>
        <p:nvPicPr>
          <p:cNvPr id="3" name="Picture 4" descr="http://www.petervandevoorde.com/wp-content/uploads/2012/10/javade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6632"/>
            <a:ext cx="136815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9007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Interfaces Funcionales</a:t>
            </a:r>
            <a:endParaRPr lang="es-MX" dirty="0"/>
          </a:p>
        </p:txBody>
      </p:sp>
      <p:sp>
        <p:nvSpPr>
          <p:cNvPr id="3" name="Marcador de contenido 2"/>
          <p:cNvSpPr>
            <a:spLocks noGrp="1"/>
          </p:cNvSpPr>
          <p:nvPr>
            <p:ph idx="1"/>
          </p:nvPr>
        </p:nvSpPr>
        <p:spPr/>
        <p:txBody>
          <a:bodyPr/>
          <a:lstStyle/>
          <a:p>
            <a:pPr marL="0" indent="0">
              <a:buNone/>
            </a:pPr>
            <a:r>
              <a:rPr lang="es-ES" dirty="0"/>
              <a:t>Concepto nuevo en Java SE 8 y que es la base para que podamos escribir expresiones lambda. Una interface funcional se define como una interface que tiene uno y solo un método abstracto y que éste sea diferente a los métodos definidos en </a:t>
            </a:r>
            <a:r>
              <a:rPr lang="es-ES" dirty="0" err="1"/>
              <a:t>java.lang.Object</a:t>
            </a:r>
            <a:r>
              <a:rPr lang="es-ES" dirty="0"/>
              <a:t> (a saber: </a:t>
            </a:r>
            <a:r>
              <a:rPr lang="es-ES" dirty="0" err="1"/>
              <a:t>equals</a:t>
            </a:r>
            <a:r>
              <a:rPr lang="es-ES" dirty="0"/>
              <a:t>, </a:t>
            </a:r>
            <a:r>
              <a:rPr lang="es-ES" dirty="0" err="1"/>
              <a:t>hashcode</a:t>
            </a:r>
            <a:r>
              <a:rPr lang="es-ES" dirty="0"/>
              <a:t>, clone, etc.). La interface puede tener métodos por defecto y estáticos sin que esto afecte su condición de ser interface funcional.</a:t>
            </a:r>
          </a:p>
        </p:txBody>
      </p:sp>
    </p:spTree>
    <p:extLst>
      <p:ext uri="{BB962C8B-B14F-4D97-AF65-F5344CB8AC3E}">
        <p14:creationId xmlns:p14="http://schemas.microsoft.com/office/powerpoint/2010/main" val="10140428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Interfaces Funcionales</a:t>
            </a:r>
            <a:endParaRPr lang="es-MX" dirty="0"/>
          </a:p>
        </p:txBody>
      </p:sp>
      <p:sp>
        <p:nvSpPr>
          <p:cNvPr id="3" name="Marcador de contenido 2"/>
          <p:cNvSpPr>
            <a:spLocks noGrp="1"/>
          </p:cNvSpPr>
          <p:nvPr>
            <p:ph idx="1"/>
          </p:nvPr>
        </p:nvSpPr>
        <p:spPr/>
        <p:txBody>
          <a:bodyPr/>
          <a:lstStyle/>
          <a:p>
            <a:pPr marL="0" indent="0">
              <a:buNone/>
            </a:pPr>
            <a:r>
              <a:rPr lang="es-ES" dirty="0"/>
              <a:t>Existe una nueva anotación denominada </a:t>
            </a:r>
            <a:r>
              <a:rPr lang="es-ES" b="1" dirty="0"/>
              <a:t>@</a:t>
            </a:r>
            <a:r>
              <a:rPr lang="es-ES" b="1" dirty="0" err="1"/>
              <a:t>FunctionalInterface</a:t>
            </a:r>
            <a:r>
              <a:rPr lang="es-ES" b="1" dirty="0"/>
              <a:t> </a:t>
            </a:r>
            <a:r>
              <a:rPr lang="es-ES" dirty="0"/>
              <a:t>que permite al compilador realizar la validación de que la interface tenga solamente un método abstracto. A continuación se muestra un código que no compilará, debido a que la interface define más de un método abstracto</a:t>
            </a:r>
            <a:r>
              <a:rPr lang="es-ES" dirty="0" smtClean="0"/>
              <a:t>:</a:t>
            </a:r>
            <a:endParaRPr lang="es-ES" dirty="0"/>
          </a:p>
        </p:txBody>
      </p:sp>
      <p:pic>
        <p:nvPicPr>
          <p:cNvPr id="4" name="Picture 3"/>
          <p:cNvPicPr>
            <a:picLocks noChangeAspect="1"/>
          </p:cNvPicPr>
          <p:nvPr/>
        </p:nvPicPr>
        <p:blipFill>
          <a:blip r:embed="rId2"/>
          <a:stretch>
            <a:fillRect/>
          </a:stretch>
        </p:blipFill>
        <p:spPr>
          <a:xfrm>
            <a:off x="1902926" y="4221088"/>
            <a:ext cx="2390775" cy="695325"/>
          </a:xfrm>
          <a:prstGeom prst="rect">
            <a:avLst/>
          </a:prstGeom>
        </p:spPr>
      </p:pic>
    </p:spTree>
    <p:extLst>
      <p:ext uri="{BB962C8B-B14F-4D97-AF65-F5344CB8AC3E}">
        <p14:creationId xmlns:p14="http://schemas.microsoft.com/office/powerpoint/2010/main" val="36986187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Interfaces Funcionales</a:t>
            </a:r>
            <a:endParaRPr lang="es-MX" dirty="0"/>
          </a:p>
        </p:txBody>
      </p:sp>
      <p:sp>
        <p:nvSpPr>
          <p:cNvPr id="3" name="Marcador de contenido 2"/>
          <p:cNvSpPr>
            <a:spLocks noGrp="1"/>
          </p:cNvSpPr>
          <p:nvPr>
            <p:ph idx="1"/>
          </p:nvPr>
        </p:nvSpPr>
        <p:spPr/>
        <p:txBody>
          <a:bodyPr>
            <a:normAutofit lnSpcReduction="10000"/>
          </a:bodyPr>
          <a:lstStyle/>
          <a:p>
            <a:pPr marL="0" indent="0">
              <a:buNone/>
            </a:pPr>
            <a:r>
              <a:rPr lang="es-ES" dirty="0"/>
              <a:t>Java SE 8 define cuatro (4) grandes grupos de interfaces funcionales agrupadas en el paquete</a:t>
            </a:r>
            <a:br>
              <a:rPr lang="es-ES" dirty="0"/>
            </a:br>
            <a:r>
              <a:rPr lang="es-ES" i="1" dirty="0" err="1"/>
              <a:t>java.util.function</a:t>
            </a:r>
            <a:r>
              <a:rPr lang="es-ES" dirty="0"/>
              <a:t>. A continuación veremos las principales de cada grupo:</a:t>
            </a:r>
          </a:p>
          <a:p>
            <a:pPr marL="685800" indent="-342900">
              <a:buFont typeface="Wingdings" panose="05000000000000000000" pitchFamily="2" charset="2"/>
              <a:buChar char="Ø"/>
            </a:pPr>
            <a:r>
              <a:rPr lang="es-ES" b="1" dirty="0" err="1"/>
              <a:t>java.util.function.Predicate</a:t>
            </a:r>
            <a:r>
              <a:rPr lang="es-ES" b="1" dirty="0"/>
              <a:t>&lt;T&gt;</a:t>
            </a:r>
            <a:r>
              <a:rPr lang="es-ES" dirty="0"/>
              <a:t>: Define  el  método  </a:t>
            </a:r>
            <a:r>
              <a:rPr lang="es-ES" i="1" dirty="0"/>
              <a:t>+test(T):</a:t>
            </a:r>
            <a:r>
              <a:rPr lang="es-ES" i="1" dirty="0" err="1"/>
              <a:t>boolean</a:t>
            </a:r>
            <a:r>
              <a:rPr lang="es-ES" i="1" dirty="0"/>
              <a:t>  </a:t>
            </a:r>
            <a:r>
              <a:rPr lang="es-ES" dirty="0"/>
              <a:t>y  es  usada  para validación de criterios.</a:t>
            </a:r>
          </a:p>
          <a:p>
            <a:pPr marL="685800" indent="-342900">
              <a:buFont typeface="Wingdings" panose="05000000000000000000" pitchFamily="2" charset="2"/>
              <a:buChar char="Ø"/>
            </a:pPr>
            <a:r>
              <a:rPr lang="es-ES" b="1" dirty="0" err="1"/>
              <a:t>java.util.function.Supplier</a:t>
            </a:r>
            <a:r>
              <a:rPr lang="es-ES" b="1" dirty="0"/>
              <a:t>&lt;T&gt;</a:t>
            </a:r>
            <a:r>
              <a:rPr lang="es-ES" dirty="0"/>
              <a:t>: Define el método </a:t>
            </a:r>
            <a:r>
              <a:rPr lang="es-ES" i="1" dirty="0"/>
              <a:t>+</a:t>
            </a:r>
            <a:r>
              <a:rPr lang="es-ES" i="1" dirty="0" err="1"/>
              <a:t>get</a:t>
            </a:r>
            <a:r>
              <a:rPr lang="es-ES" i="1" dirty="0"/>
              <a:t>():T </a:t>
            </a:r>
            <a:r>
              <a:rPr lang="es-ES" dirty="0"/>
              <a:t>y es usada para la creación de </a:t>
            </a:r>
            <a:r>
              <a:rPr lang="es-ES" dirty="0" smtClean="0"/>
              <a:t>objetos</a:t>
            </a:r>
            <a:r>
              <a:rPr lang="es-ES" dirty="0"/>
              <a:t>.</a:t>
            </a:r>
          </a:p>
          <a:p>
            <a:pPr marL="685800" indent="-342900">
              <a:buFont typeface="Wingdings" panose="05000000000000000000" pitchFamily="2" charset="2"/>
              <a:buChar char="Ø"/>
            </a:pPr>
            <a:r>
              <a:rPr lang="es-ES" b="1" dirty="0" err="1"/>
              <a:t>java.util.function.Consumer</a:t>
            </a:r>
            <a:r>
              <a:rPr lang="es-ES" b="1" dirty="0"/>
              <a:t>&lt;T&gt;</a:t>
            </a:r>
            <a:r>
              <a:rPr lang="es-ES" dirty="0"/>
              <a:t>: Define </a:t>
            </a:r>
            <a:r>
              <a:rPr lang="es-ES" dirty="0" smtClean="0"/>
              <a:t>el método</a:t>
            </a:r>
            <a:r>
              <a:rPr lang="es-ES" dirty="0"/>
              <a:t> </a:t>
            </a:r>
            <a:r>
              <a:rPr lang="es-ES" i="1" dirty="0"/>
              <a:t>+</a:t>
            </a:r>
            <a:r>
              <a:rPr lang="es-ES" i="1" dirty="0" err="1"/>
              <a:t>accept</a:t>
            </a:r>
            <a:r>
              <a:rPr lang="es-ES" i="1" dirty="0"/>
              <a:t>(T):</a:t>
            </a:r>
            <a:r>
              <a:rPr lang="es-ES" i="1" dirty="0" err="1"/>
              <a:t>void</a:t>
            </a:r>
            <a:r>
              <a:rPr lang="es-ES" i="1" dirty="0"/>
              <a:t> </a:t>
            </a:r>
            <a:r>
              <a:rPr lang="es-ES" dirty="0"/>
              <a:t>y es usada para consumir métodos del parámetro T, causando posibles efectos secundarios.</a:t>
            </a:r>
          </a:p>
          <a:p>
            <a:pPr marL="685800" indent="-342900">
              <a:buFont typeface="Wingdings" panose="05000000000000000000" pitchFamily="2" charset="2"/>
              <a:buChar char="Ø"/>
            </a:pPr>
            <a:r>
              <a:rPr lang="es-ES" b="1" dirty="0" err="1"/>
              <a:t>java.util.function.Function</a:t>
            </a:r>
            <a:r>
              <a:rPr lang="es-ES" b="1" dirty="0"/>
              <a:t>&lt;T, R&gt;</a:t>
            </a:r>
            <a:r>
              <a:rPr lang="es-ES" dirty="0"/>
              <a:t>: Define el método </a:t>
            </a:r>
            <a:r>
              <a:rPr lang="es-ES" i="1" dirty="0"/>
              <a:t>+</a:t>
            </a:r>
            <a:r>
              <a:rPr lang="es-ES" i="1" dirty="0" err="1"/>
              <a:t>apply</a:t>
            </a:r>
            <a:r>
              <a:rPr lang="es-ES" i="1" dirty="0"/>
              <a:t>(T):R </a:t>
            </a:r>
            <a:r>
              <a:rPr lang="es-ES" dirty="0"/>
              <a:t>y es usada para convertir de un valor T a otro valor R</a:t>
            </a:r>
            <a:r>
              <a:rPr lang="es-ES" dirty="0" smtClean="0"/>
              <a:t>.</a:t>
            </a:r>
            <a:endParaRPr lang="es-ES" dirty="0"/>
          </a:p>
        </p:txBody>
      </p:sp>
    </p:spTree>
    <p:extLst>
      <p:ext uri="{BB962C8B-B14F-4D97-AF65-F5344CB8AC3E}">
        <p14:creationId xmlns:p14="http://schemas.microsoft.com/office/powerpoint/2010/main" val="9438354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574032"/>
            <a:ext cx="7620000" cy="1143000"/>
          </a:xfrm>
        </p:spPr>
        <p:txBody>
          <a:bodyPr/>
          <a:lstStyle/>
          <a:p>
            <a:pPr algn="ctr"/>
            <a:r>
              <a:rPr lang="es-MX" b="1" dirty="0" smtClean="0"/>
              <a:t>API </a:t>
            </a:r>
            <a:r>
              <a:rPr lang="es-MX" b="1" dirty="0" err="1" smtClean="0"/>
              <a:t>Stream</a:t>
            </a:r>
            <a:endParaRPr lang="es-MX" b="1" dirty="0"/>
          </a:p>
        </p:txBody>
      </p:sp>
      <p:pic>
        <p:nvPicPr>
          <p:cNvPr id="3" name="Picture 4" descr="http://www.petervandevoorde.com/wp-content/uploads/2012/10/javade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6632"/>
            <a:ext cx="136815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3538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API Stream</a:t>
            </a:r>
            <a:endParaRPr lang="es-MX" dirty="0"/>
          </a:p>
        </p:txBody>
      </p:sp>
      <p:sp>
        <p:nvSpPr>
          <p:cNvPr id="3" name="Marcador de contenido 2"/>
          <p:cNvSpPr>
            <a:spLocks noGrp="1"/>
          </p:cNvSpPr>
          <p:nvPr>
            <p:ph idx="1"/>
          </p:nvPr>
        </p:nvSpPr>
        <p:spPr/>
        <p:txBody>
          <a:bodyPr>
            <a:normAutofit/>
          </a:bodyPr>
          <a:lstStyle/>
          <a:p>
            <a:pPr marL="0" indent="0">
              <a:buNone/>
            </a:pPr>
            <a:r>
              <a:rPr lang="es-ES" dirty="0"/>
              <a:t>La API Stream nos permite realizar operaciones de tipo filtro/mapeo/reducción sobre colecciones de datos de forma secuencial o paralela y que su implementación sea transparente para el desarrollador. </a:t>
            </a:r>
          </a:p>
          <a:p>
            <a:pPr marL="0" indent="0">
              <a:buNone/>
            </a:pPr>
            <a:r>
              <a:rPr lang="es-ES" dirty="0"/>
              <a:t>Stream se define como una secuencia de elementos que provienen de una fuente que soporta operaciones para el procesamiento de sus datos:</a:t>
            </a:r>
          </a:p>
          <a:p>
            <a:pPr marL="635000" indent="-292100">
              <a:buFont typeface="Wingdings" panose="05000000000000000000" pitchFamily="2" charset="2"/>
              <a:buChar char="Ø"/>
            </a:pPr>
            <a:r>
              <a:rPr lang="es-ES" dirty="0"/>
              <a:t>De forma declarativa usando expresiones lambda.</a:t>
            </a:r>
          </a:p>
          <a:p>
            <a:pPr marL="635000" indent="-292100">
              <a:buFont typeface="Wingdings" panose="05000000000000000000" pitchFamily="2" charset="2"/>
              <a:buChar char="Ø"/>
            </a:pPr>
            <a:r>
              <a:rPr lang="es-ES" dirty="0"/>
              <a:t>Permitiendo el posible encadenamiento de varias operaciones, con lo que se logra tener un código fácil de leer y con un objetivo claro.</a:t>
            </a:r>
          </a:p>
          <a:p>
            <a:pPr marL="635000" indent="-292100">
              <a:buFont typeface="Wingdings" panose="05000000000000000000" pitchFamily="2" charset="2"/>
              <a:buChar char="Ø"/>
            </a:pPr>
            <a:r>
              <a:rPr lang="es-ES" dirty="0"/>
              <a:t>De forma secuencial o paralela (</a:t>
            </a:r>
            <a:r>
              <a:rPr lang="es-ES" dirty="0" err="1"/>
              <a:t>Fork</a:t>
            </a:r>
            <a:r>
              <a:rPr lang="es-ES" dirty="0"/>
              <a:t>/</a:t>
            </a:r>
            <a:r>
              <a:rPr lang="es-ES" dirty="0" err="1"/>
              <a:t>Join</a:t>
            </a:r>
            <a:r>
              <a:rPr lang="es-ES" dirty="0" smtClean="0"/>
              <a:t>).</a:t>
            </a:r>
            <a:endParaRPr lang="es-ES" dirty="0"/>
          </a:p>
        </p:txBody>
      </p:sp>
    </p:spTree>
    <p:extLst>
      <p:ext uri="{BB962C8B-B14F-4D97-AF65-F5344CB8AC3E}">
        <p14:creationId xmlns:p14="http://schemas.microsoft.com/office/powerpoint/2010/main" val="22696256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Lambda </a:t>
            </a:r>
            <a:r>
              <a:rPr lang="en-US" dirty="0" smtClean="0"/>
              <a:t>&amp; </a:t>
            </a:r>
            <a:r>
              <a:rPr lang="es-ES" dirty="0" smtClean="0"/>
              <a:t>API Stream</a:t>
            </a:r>
            <a:endParaRPr lang="es-MX" dirty="0"/>
          </a:p>
        </p:txBody>
      </p:sp>
      <p:sp>
        <p:nvSpPr>
          <p:cNvPr id="3" name="Marcador de contenido 2"/>
          <p:cNvSpPr>
            <a:spLocks noGrp="1"/>
          </p:cNvSpPr>
          <p:nvPr>
            <p:ph idx="1"/>
          </p:nvPr>
        </p:nvSpPr>
        <p:spPr/>
        <p:txBody>
          <a:bodyPr>
            <a:normAutofit/>
          </a:bodyPr>
          <a:lstStyle/>
          <a:p>
            <a:pPr marL="0" indent="0">
              <a:buNone/>
            </a:pPr>
            <a:r>
              <a:rPr lang="es-ES" dirty="0"/>
              <a:t>Lambdas y Stream son una combinación muy poderosa que requiere un cambio de paradigma en la forma en la que hemos escrito código Java hasta el momento</a:t>
            </a:r>
            <a:r>
              <a:rPr lang="es-ES" dirty="0" smtClean="0"/>
              <a:t>.</a:t>
            </a:r>
            <a:endParaRPr lang="en-US" dirty="0"/>
          </a:p>
        </p:txBody>
      </p:sp>
    </p:spTree>
    <p:extLst>
      <p:ext uri="{BB962C8B-B14F-4D97-AF65-F5344CB8AC3E}">
        <p14:creationId xmlns:p14="http://schemas.microsoft.com/office/powerpoint/2010/main" val="1567016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a:t>
            </a:r>
            <a:endParaRPr lang="es-MX" dirty="0"/>
          </a:p>
        </p:txBody>
      </p:sp>
      <p:sp>
        <p:nvSpPr>
          <p:cNvPr id="3" name="Marcador de contenido 2"/>
          <p:cNvSpPr>
            <a:spLocks noGrp="1"/>
          </p:cNvSpPr>
          <p:nvPr>
            <p:ph idx="1"/>
          </p:nvPr>
        </p:nvSpPr>
        <p:spPr/>
        <p:txBody>
          <a:bodyPr/>
          <a:lstStyle/>
          <a:p>
            <a:r>
              <a:rPr lang="es-ES" dirty="0"/>
              <a:t>El propio nombre nos da una pista de la característica fundamental de este paradigma: se basa fuertemente en un concepto de función algo diferente al que estamos acostumbrados, más cercano al matemático que su contraparte en los lenguajes imperativos.</a:t>
            </a:r>
          </a:p>
          <a:p>
            <a:r>
              <a:rPr lang="es-ES" b="1" dirty="0"/>
              <a:t>No hay variables</a:t>
            </a:r>
            <a:r>
              <a:rPr lang="es-ES" dirty="0"/>
              <a:t>, por lo que estas funciones sólo tratarán con sus valores de entrada y con constantes predefinidas; no tienen más posibilidad de acción.</a:t>
            </a:r>
            <a:endParaRPr lang="en-US" dirty="0"/>
          </a:p>
        </p:txBody>
      </p:sp>
    </p:spTree>
    <p:extLst>
      <p:ext uri="{BB962C8B-B14F-4D97-AF65-F5344CB8AC3E}">
        <p14:creationId xmlns:p14="http://schemas.microsoft.com/office/powerpoint/2010/main" val="1682211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574032"/>
            <a:ext cx="7620000" cy="1143000"/>
          </a:xfrm>
        </p:spPr>
        <p:txBody>
          <a:bodyPr/>
          <a:lstStyle/>
          <a:p>
            <a:pPr algn="ctr"/>
            <a:r>
              <a:rPr lang="es-MX" b="1" dirty="0" smtClean="0"/>
              <a:t>Características</a:t>
            </a:r>
            <a:endParaRPr lang="es-MX" b="1" dirty="0"/>
          </a:p>
        </p:txBody>
      </p:sp>
      <p:pic>
        <p:nvPicPr>
          <p:cNvPr id="3" name="Picture 4" descr="http://www.petervandevoorde.com/wp-content/uploads/2012/10/javade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6632"/>
            <a:ext cx="136815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161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Transparencia Referencial</a:t>
            </a:r>
            <a:endParaRPr lang="es-MX" dirty="0"/>
          </a:p>
        </p:txBody>
      </p:sp>
      <p:sp>
        <p:nvSpPr>
          <p:cNvPr id="3" name="Marcador de contenido 2"/>
          <p:cNvSpPr>
            <a:spLocks noGrp="1"/>
          </p:cNvSpPr>
          <p:nvPr>
            <p:ph idx="1"/>
          </p:nvPr>
        </p:nvSpPr>
        <p:spPr/>
        <p:txBody>
          <a:bodyPr/>
          <a:lstStyle/>
          <a:p>
            <a:r>
              <a:rPr lang="es-ES" dirty="0"/>
              <a:t>Al no haber variables, </a:t>
            </a:r>
            <a:r>
              <a:rPr lang="es-ES" b="1" dirty="0"/>
              <a:t>no hay efectos laterales</a:t>
            </a:r>
            <a:r>
              <a:rPr lang="es-ES" dirty="0"/>
              <a:t>, es decir, al </a:t>
            </a:r>
            <a:r>
              <a:rPr lang="es-ES" i="1" dirty="0"/>
              <a:t>ejecutar</a:t>
            </a:r>
            <a:r>
              <a:rPr lang="es-ES" dirty="0"/>
              <a:t> la función (aunque ya hemos visto que el concepto de </a:t>
            </a:r>
            <a:r>
              <a:rPr lang="es-ES" i="1" dirty="0"/>
              <a:t>ejecutar </a:t>
            </a:r>
            <a:r>
              <a:rPr lang="es-ES" dirty="0"/>
              <a:t>no existe como tal) no cambiará nada fuera del entorno de ésta. Tampoco dependerá para nada de lo que haya en ese entorno. Se dice que una función tiene transparencia referencial si, para un valor de entrada, produce </a:t>
            </a:r>
            <a:r>
              <a:rPr lang="es-ES" i="1" dirty="0"/>
              <a:t>siempre</a:t>
            </a:r>
            <a:r>
              <a:rPr lang="es-ES" dirty="0"/>
              <a:t> la misma salida. En programación funcional </a:t>
            </a:r>
            <a:r>
              <a:rPr lang="es-ES" b="1" dirty="0"/>
              <a:t>esto es siempre así</a:t>
            </a:r>
            <a:r>
              <a:rPr lang="es-ES" dirty="0"/>
              <a:t> por definición. Esto permite la…</a:t>
            </a:r>
            <a:endParaRPr lang="es-ES" dirty="0"/>
          </a:p>
        </p:txBody>
      </p:sp>
    </p:spTree>
    <p:extLst>
      <p:ext uri="{BB962C8B-B14F-4D97-AF65-F5344CB8AC3E}">
        <p14:creationId xmlns:p14="http://schemas.microsoft.com/office/powerpoint/2010/main" val="11767586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Evaluación Perezosa (</a:t>
            </a:r>
            <a:r>
              <a:rPr lang="es-MX" dirty="0" err="1"/>
              <a:t>Lazy</a:t>
            </a:r>
            <a:r>
              <a:rPr lang="es-MX" dirty="0"/>
              <a:t> </a:t>
            </a:r>
            <a:r>
              <a:rPr lang="es-MX" dirty="0" err="1"/>
              <a:t>evaluation</a:t>
            </a:r>
            <a:r>
              <a:rPr lang="es-MX" dirty="0"/>
              <a:t>)</a:t>
            </a:r>
            <a:endParaRPr lang="es-MX" dirty="0"/>
          </a:p>
        </p:txBody>
      </p:sp>
      <p:sp>
        <p:nvSpPr>
          <p:cNvPr id="3" name="Marcador de contenido 2"/>
          <p:cNvSpPr>
            <a:spLocks noGrp="1"/>
          </p:cNvSpPr>
          <p:nvPr>
            <p:ph idx="1"/>
          </p:nvPr>
        </p:nvSpPr>
        <p:spPr/>
        <p:txBody>
          <a:bodyPr/>
          <a:lstStyle/>
          <a:p>
            <a:r>
              <a:rPr lang="es-ES" dirty="0"/>
              <a:t>Para una mente acostumbrada a lo imperativo esto cuesta de entender, así que atención. Al no tener que seguir una serie de órdenes, una tras otra, algunos de los lenguajes funcionales </a:t>
            </a:r>
            <a:r>
              <a:rPr lang="es-ES" b="1" dirty="0"/>
              <a:t>sólo evalúan lo que les es requerido en cada momento</a:t>
            </a:r>
            <a:r>
              <a:rPr lang="es-ES" dirty="0"/>
              <a:t>.</a:t>
            </a:r>
          </a:p>
          <a:p>
            <a:r>
              <a:rPr lang="es-ES" dirty="0"/>
              <a:t>Esto puede redundar en una </a:t>
            </a:r>
            <a:r>
              <a:rPr lang="es-ES" b="1" dirty="0"/>
              <a:t>ejecución más eficiente</a:t>
            </a:r>
            <a:r>
              <a:rPr lang="es-ES" dirty="0"/>
              <a:t> y un código más claro y cercano al matemático.</a:t>
            </a:r>
            <a:endParaRPr lang="es-ES" dirty="0"/>
          </a:p>
        </p:txBody>
      </p:sp>
    </p:spTree>
    <p:extLst>
      <p:ext uri="{BB962C8B-B14F-4D97-AF65-F5344CB8AC3E}">
        <p14:creationId xmlns:p14="http://schemas.microsoft.com/office/powerpoint/2010/main" val="2514520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Altísima </a:t>
            </a:r>
            <a:r>
              <a:rPr lang="en-US" dirty="0"/>
              <a:t>Abstracci</a:t>
            </a:r>
            <a:r>
              <a:rPr lang="es-MX" dirty="0"/>
              <a:t>ón</a:t>
            </a:r>
            <a:endParaRPr lang="es-MX" dirty="0"/>
          </a:p>
        </p:txBody>
      </p:sp>
      <p:sp>
        <p:nvSpPr>
          <p:cNvPr id="3" name="Marcador de contenido 2"/>
          <p:cNvSpPr>
            <a:spLocks noGrp="1"/>
          </p:cNvSpPr>
          <p:nvPr>
            <p:ph idx="1"/>
          </p:nvPr>
        </p:nvSpPr>
        <p:spPr/>
        <p:txBody>
          <a:bodyPr/>
          <a:lstStyle/>
          <a:p>
            <a:r>
              <a:rPr lang="es-ES" dirty="0"/>
              <a:t>Los lenguajes funcionales implementan </a:t>
            </a:r>
            <a:r>
              <a:rPr lang="es-ES" b="1" i="1" dirty="0"/>
              <a:t>muchísimos </a:t>
            </a:r>
            <a:r>
              <a:rPr lang="es-ES" b="1" dirty="0"/>
              <a:t>mecanismos de abstracción</a:t>
            </a:r>
            <a:r>
              <a:rPr lang="es-ES" dirty="0"/>
              <a:t> que te hacen la vida muy, muy feliz. Un brutal sistema de tipos de datos, polimorfismo en muchos niveles, y un montón de nuevos conceptos como funciones de orden superior, functores, mónadas… Las inevitables operaciones que no son puramente funcionales, como la entrada/salida o los números aleatorios, quedan envueltos en abstracciones que resuelven la papeleta con elegancia.</a:t>
            </a:r>
            <a:endParaRPr lang="es-ES" dirty="0"/>
          </a:p>
        </p:txBody>
      </p:sp>
    </p:spTree>
    <p:extLst>
      <p:ext uri="{BB962C8B-B14F-4D97-AF65-F5344CB8AC3E}">
        <p14:creationId xmlns:p14="http://schemas.microsoft.com/office/powerpoint/2010/main" val="1216305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Elegancia, legibilidad y flexibilidad</a:t>
            </a:r>
            <a:endParaRPr lang="es-MX" dirty="0"/>
          </a:p>
        </p:txBody>
      </p:sp>
      <p:sp>
        <p:nvSpPr>
          <p:cNvPr id="3" name="Marcador de contenido 2"/>
          <p:cNvSpPr>
            <a:spLocks noGrp="1"/>
          </p:cNvSpPr>
          <p:nvPr>
            <p:ph idx="1"/>
          </p:nvPr>
        </p:nvSpPr>
        <p:spPr/>
        <p:txBody>
          <a:bodyPr/>
          <a:lstStyle/>
          <a:p>
            <a:r>
              <a:rPr lang="es-ES" dirty="0"/>
              <a:t>Por lo general, cuanto más abstracto es un lenguaje, más se potencian estas características, por lo que los programas funcionales suelen ser </a:t>
            </a:r>
            <a:r>
              <a:rPr lang="es-ES" b="1" dirty="0"/>
              <a:t>más claros, más concisos y más bellos</a:t>
            </a:r>
            <a:r>
              <a:rPr lang="es-ES" dirty="0"/>
              <a:t> que sus contrapartidas en lenguajes imperativos. Además, la ausencia de entorno y de estado permite que, si estás leyendo una función, sólo tengas que retener en tu cabeza </a:t>
            </a:r>
            <a:r>
              <a:rPr lang="es-ES" i="1" dirty="0"/>
              <a:t>esa</a:t>
            </a:r>
            <a:r>
              <a:rPr lang="es-ES" dirty="0"/>
              <a:t> función, sin preocuparte de más. Esto facilita </a:t>
            </a:r>
            <a:r>
              <a:rPr lang="es-ES" dirty="0" err="1"/>
              <a:t>adem</a:t>
            </a:r>
            <a:r>
              <a:rPr lang="es-MX" dirty="0"/>
              <a:t>ás …</a:t>
            </a:r>
            <a:endParaRPr lang="es-ES" dirty="0"/>
          </a:p>
        </p:txBody>
      </p:sp>
    </p:spTree>
    <p:extLst>
      <p:ext uri="{BB962C8B-B14F-4D97-AF65-F5344CB8AC3E}">
        <p14:creationId xmlns:p14="http://schemas.microsoft.com/office/powerpoint/2010/main" val="19903767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7019</TotalTime>
  <Words>905</Words>
  <Application>Microsoft Office PowerPoint</Application>
  <PresentationFormat>On-screen Show (4:3)</PresentationFormat>
  <Paragraphs>77</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Cambria</vt:lpstr>
      <vt:lpstr>Wingdings</vt:lpstr>
      <vt:lpstr>Adyacencia</vt:lpstr>
      <vt:lpstr>Java 8</vt:lpstr>
      <vt:lpstr>Introducción</vt:lpstr>
      <vt:lpstr>Introducción</vt:lpstr>
      <vt:lpstr>Introducción</vt:lpstr>
      <vt:lpstr>Características</vt:lpstr>
      <vt:lpstr>Transparencia Referencial</vt:lpstr>
      <vt:lpstr>Evaluación Perezosa (Lazy evaluation)</vt:lpstr>
      <vt:lpstr>Altísima Abstracción</vt:lpstr>
      <vt:lpstr>Elegancia, legibilidad y flexibilidad</vt:lpstr>
      <vt:lpstr>Facilidad para las pruebas y la depuración</vt:lpstr>
      <vt:lpstr>Java 8 Programación Funcional</vt:lpstr>
      <vt:lpstr>Expresiones Lambda</vt:lpstr>
      <vt:lpstr>Expresiones Lambda</vt:lpstr>
      <vt:lpstr>Expresiones Lambda</vt:lpstr>
      <vt:lpstr>Expresiones Lambda</vt:lpstr>
      <vt:lpstr>Expresiones Lambda</vt:lpstr>
      <vt:lpstr>Expresiones Lambda</vt:lpstr>
      <vt:lpstr>PowerPoint Presentation</vt:lpstr>
      <vt:lpstr>¿Es claro que ninguna ha escrito código como el anterior verdad?</vt:lpstr>
      <vt:lpstr>Expresiones Lambda</vt:lpstr>
      <vt:lpstr>Expresiones Lambda</vt:lpstr>
      <vt:lpstr>Expresiones Lambda</vt:lpstr>
      <vt:lpstr>Expresiones Lambda</vt:lpstr>
      <vt:lpstr>¿Cuál es el inconveniente de esta solución?</vt:lpstr>
      <vt:lpstr>Expresiones Lambda</vt:lpstr>
      <vt:lpstr>Expresiones Lambda</vt:lpstr>
      <vt:lpstr>Expresiones Lambda</vt:lpstr>
      <vt:lpstr>Expresiones Lambda</vt:lpstr>
      <vt:lpstr>Expresiones Lambda</vt:lpstr>
      <vt:lpstr>Interfaces Funcionales</vt:lpstr>
      <vt:lpstr>Interfaces Funcionales</vt:lpstr>
      <vt:lpstr>Interfaces Funcionales</vt:lpstr>
      <vt:lpstr>Interfaces Funcionales</vt:lpstr>
      <vt:lpstr>API Stream</vt:lpstr>
      <vt:lpstr>API Stream</vt:lpstr>
      <vt:lpstr>Lambda &amp; API Stream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Java básico</dc:title>
  <dc:creator>Joe Enriquez</dc:creator>
  <cp:lastModifiedBy>Olegario Castellanos Guzman</cp:lastModifiedBy>
  <cp:revision>1169</cp:revision>
  <dcterms:created xsi:type="dcterms:W3CDTF">2015-09-06T03:48:39Z</dcterms:created>
  <dcterms:modified xsi:type="dcterms:W3CDTF">2017-10-31T17:40:16Z</dcterms:modified>
</cp:coreProperties>
</file>