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59" r:id="rId4"/>
    <p:sldId id="260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88" r:id="rId34"/>
    <p:sldId id="290" r:id="rId35"/>
    <p:sldId id="292" r:id="rId36"/>
    <p:sldId id="291" r:id="rId37"/>
    <p:sldId id="294" r:id="rId38"/>
    <p:sldId id="29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585FE-FEB1-4D04-A493-3B106C70DA7F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A3B64-49D2-487C-8F0D-5029DBA09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8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A3B64-49D2-487C-8F0D-5029DBA094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40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C109-193A-4FB4-802E-15589F25973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7816-476A-4501-85BE-E5B9A1343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C109-193A-4FB4-802E-15589F25973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7816-476A-4501-85BE-E5B9A1343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1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C109-193A-4FB4-802E-15589F25973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7816-476A-4501-85BE-E5B9A1343C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2248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C109-193A-4FB4-802E-15589F25973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7816-476A-4501-85BE-E5B9A1343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90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C109-193A-4FB4-802E-15589F25973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7816-476A-4501-85BE-E5B9A1343CD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4403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C109-193A-4FB4-802E-15589F25973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7816-476A-4501-85BE-E5B9A1343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11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C109-193A-4FB4-802E-15589F25973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7816-476A-4501-85BE-E5B9A1343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29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C109-193A-4FB4-802E-15589F25973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7816-476A-4501-85BE-E5B9A1343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5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C109-193A-4FB4-802E-15589F25973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7816-476A-4501-85BE-E5B9A1343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6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C109-193A-4FB4-802E-15589F25973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7816-476A-4501-85BE-E5B9A1343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0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C109-193A-4FB4-802E-15589F25973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7816-476A-4501-85BE-E5B9A1343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C109-193A-4FB4-802E-15589F25973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7816-476A-4501-85BE-E5B9A1343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5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C109-193A-4FB4-802E-15589F25973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7816-476A-4501-85BE-E5B9A1343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7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C109-193A-4FB4-802E-15589F25973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7816-476A-4501-85BE-E5B9A1343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2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C109-193A-4FB4-802E-15589F25973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7816-476A-4501-85BE-E5B9A1343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2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C109-193A-4FB4-802E-15589F25973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7816-476A-4501-85BE-E5B9A1343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9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AC109-193A-4FB4-802E-15589F259734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197816-476A-4501-85BE-E5B9A1343C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c" descr="Internal">
            <a:extLst>
              <a:ext uri="{FF2B5EF4-FFF2-40B4-BE49-F238E27FC236}">
                <a16:creationId xmlns:a16="http://schemas.microsoft.com/office/drawing/2014/main" id="{A715175A-EC36-476A-837E-9F5DB4FDE99E}"/>
              </a:ext>
            </a:extLst>
          </p:cNvPr>
          <p:cNvSpPr txBox="1"/>
          <p:nvPr userDrawn="1"/>
        </p:nvSpPr>
        <p:spPr>
          <a:xfrm>
            <a:off x="0" y="6545580"/>
            <a:ext cx="12192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00" b="0" i="0" u="none" baseline="0">
                <a:solidFill>
                  <a:srgbClr val="000000"/>
                </a:solidFill>
                <a:latin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4557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artoftesting.com/selenium-tutorial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seleniumhq.org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hromedriver.chromium.org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11B2-3707-4CDA-9A38-EDAD07E541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Selenium Web Driver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C79D7-5CCB-40C7-B3DD-A83C062A8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Automation Testing Tool</a:t>
            </a:r>
            <a:endParaRPr lang="en-US" dirty="0"/>
          </a:p>
        </p:txBody>
      </p:sp>
      <p:pic>
        <p:nvPicPr>
          <p:cNvPr id="1026" name="Picture 2" descr="https://encrypted-tbn0.gstatic.com/images?q=tbn:ANd9GcTFIyffBJHX7NRXegdoyveEDYZTHbJHnj2RVSHrihb6SYGfGAG2Gg">
            <a:extLst>
              <a:ext uri="{FF2B5EF4-FFF2-40B4-BE49-F238E27FC236}">
                <a16:creationId xmlns:a16="http://schemas.microsoft.com/office/drawing/2014/main" id="{E217D96B-C011-4F41-A895-63494ECD0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232" y="4429261"/>
            <a:ext cx="275272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552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F4B7-5617-4DA6-9FE6-1B056A7B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Hola</a:t>
            </a:r>
            <a:r>
              <a:rPr lang="en-US" dirty="0"/>
              <a:t> Mundo en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B585-8D41-45CB-948F-68522F49F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2. </a:t>
            </a:r>
            <a:r>
              <a:rPr lang="en-US" b="1" dirty="0" err="1"/>
              <a:t>Establecer</a:t>
            </a:r>
            <a:r>
              <a:rPr lang="en-US" b="1" dirty="0"/>
              <a:t> la </a:t>
            </a:r>
            <a:r>
              <a:rPr lang="en-US" b="1" dirty="0" err="1"/>
              <a:t>ruta</a:t>
            </a:r>
            <a:r>
              <a:rPr lang="en-US" b="1" dirty="0"/>
              <a:t> del driver(.EXE) </a:t>
            </a:r>
            <a:r>
              <a:rPr lang="en-US" b="1" dirty="0" err="1"/>
              <a:t>dentro</a:t>
            </a:r>
            <a:r>
              <a:rPr lang="en-US" b="1" dirty="0"/>
              <a:t> de las variables del </a:t>
            </a:r>
            <a:r>
              <a:rPr lang="en-US" b="1" dirty="0" err="1"/>
              <a:t>sistema</a:t>
            </a:r>
            <a:r>
              <a:rPr lang="en-US" b="1" dirty="0"/>
              <a:t>.</a:t>
            </a:r>
          </a:p>
          <a:p>
            <a:pPr algn="just"/>
            <a:endParaRPr lang="en-US" b="1" dirty="0"/>
          </a:p>
          <a:p>
            <a:pPr algn="just"/>
            <a:endParaRPr lang="en-US" b="1" dirty="0"/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El nombre de la </a:t>
            </a:r>
            <a:r>
              <a:rPr lang="en-US" b="1" dirty="0" err="1"/>
              <a:t>propiedad</a:t>
            </a:r>
            <a:r>
              <a:rPr lang="en-US" b="1" dirty="0"/>
              <a:t> </a:t>
            </a:r>
            <a:r>
              <a:rPr lang="en-US" b="1" dirty="0" err="1"/>
              <a:t>var</a:t>
            </a:r>
            <a:r>
              <a:rPr lang="es-MX" b="1" dirty="0" err="1"/>
              <a:t>ía</a:t>
            </a:r>
            <a:r>
              <a:rPr lang="es-MX" b="1" dirty="0"/>
              <a:t> según el driver a utilizar.</a:t>
            </a:r>
            <a:endParaRPr lang="en-US" b="1" dirty="0"/>
          </a:p>
          <a:p>
            <a:pPr lvl="1"/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CF136D-B334-4B3B-9A09-4A69887E90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4" t="14571" r="14343" b="18264"/>
          <a:stretch/>
        </p:blipFill>
        <p:spPr>
          <a:xfrm>
            <a:off x="7880630" y="217715"/>
            <a:ext cx="1132741" cy="916752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C55B5FF-1BD6-49DA-BAC9-EB78A2C3A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346509"/>
              </p:ext>
            </p:extLst>
          </p:nvPr>
        </p:nvGraphicFramePr>
        <p:xfrm>
          <a:off x="1750695" y="4298889"/>
          <a:ext cx="584863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315">
                  <a:extLst>
                    <a:ext uri="{9D8B030D-6E8A-4147-A177-3AD203B41FA5}">
                      <a16:colId xmlns:a16="http://schemas.microsoft.com/office/drawing/2014/main" val="2605472635"/>
                    </a:ext>
                  </a:extLst>
                </a:gridCol>
                <a:gridCol w="2924315">
                  <a:extLst>
                    <a:ext uri="{9D8B030D-6E8A-4147-A177-3AD203B41FA5}">
                      <a16:colId xmlns:a16="http://schemas.microsoft.com/office/drawing/2014/main" val="2145113139"/>
                    </a:ext>
                  </a:extLst>
                </a:gridCol>
              </a:tblGrid>
              <a:tr h="188759">
                <a:tc>
                  <a:txBody>
                    <a:bodyPr/>
                    <a:lstStyle/>
                    <a:p>
                      <a:r>
                        <a:rPr lang="es-MX" dirty="0"/>
                        <a:t>Navegador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Propiedad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963873"/>
                  </a:ext>
                </a:extLst>
              </a:tr>
              <a:tr h="188759">
                <a:tc>
                  <a:txBody>
                    <a:bodyPr/>
                    <a:lstStyle/>
                    <a:p>
                      <a:r>
                        <a:rPr lang="es-MX" dirty="0"/>
                        <a:t>Chrome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webdriver.chrome.driver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315253"/>
                  </a:ext>
                </a:extLst>
              </a:tr>
              <a:tr h="188759">
                <a:tc>
                  <a:txBody>
                    <a:bodyPr/>
                    <a:lstStyle/>
                    <a:p>
                      <a:r>
                        <a:rPr lang="es-MX" dirty="0" err="1"/>
                        <a:t>FireFox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webdriver.firefox.driver</a:t>
                      </a:r>
                      <a:endParaRPr lang="en-US" dirty="0"/>
                    </a:p>
                    <a:p>
                      <a:r>
                        <a:rPr lang="en-US" dirty="0" err="1">
                          <a:effectLst/>
                        </a:rPr>
                        <a:t>webdriver.gecko.driver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970576"/>
                  </a:ext>
                </a:extLst>
              </a:tr>
              <a:tr h="188759">
                <a:tc>
                  <a:txBody>
                    <a:bodyPr/>
                    <a:lstStyle/>
                    <a:p>
                      <a:r>
                        <a:rPr lang="es-MX" dirty="0" err="1"/>
                        <a:t>IExplorer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webdriver.ie.driver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75168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E69AC539-EF56-4D8A-9E9A-25CB21471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893" y="2777467"/>
            <a:ext cx="70675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01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F4B7-5617-4DA6-9FE6-1B056A7B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Hola</a:t>
            </a:r>
            <a:r>
              <a:rPr lang="en-US" dirty="0"/>
              <a:t> Mundo en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B585-8D41-45CB-948F-68522F49F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3. </a:t>
            </a:r>
            <a:r>
              <a:rPr lang="es-MX" b="1" dirty="0"/>
              <a:t>Crear una instancia del driver a utilizar.</a:t>
            </a:r>
            <a:endParaRPr lang="en-US" b="1" dirty="0"/>
          </a:p>
          <a:p>
            <a:pPr lvl="1"/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CF136D-B334-4B3B-9A09-4A69887E90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4" t="14571" r="14343" b="18264"/>
          <a:stretch/>
        </p:blipFill>
        <p:spPr>
          <a:xfrm>
            <a:off x="7880630" y="217715"/>
            <a:ext cx="1132741" cy="9167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857A58-EF4C-4FE9-BFC1-3BD442D62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535" y="2790534"/>
            <a:ext cx="2867025" cy="285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BF5096-69AF-491C-AD50-1098C0E76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399" y="3306473"/>
            <a:ext cx="3438525" cy="371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0D12A6-ABFC-45DA-828A-A6608E8725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7944" y="3810733"/>
            <a:ext cx="2847975" cy="314325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C77A5A23-3EA7-4A49-9D78-E9E122B9B6EC}"/>
              </a:ext>
            </a:extLst>
          </p:cNvPr>
          <p:cNvSpPr/>
          <p:nvPr/>
        </p:nvSpPr>
        <p:spPr>
          <a:xfrm>
            <a:off x="5199017" y="2682240"/>
            <a:ext cx="853440" cy="144281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291B38-A4DB-4660-86B0-D7F3DF43BAB4}"/>
              </a:ext>
            </a:extLst>
          </p:cNvPr>
          <p:cNvSpPr txBox="1"/>
          <p:nvPr/>
        </p:nvSpPr>
        <p:spPr>
          <a:xfrm>
            <a:off x="6130834" y="3218983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Solo una instancia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47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F4B7-5617-4DA6-9FE6-1B056A7B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Hola</a:t>
            </a:r>
            <a:r>
              <a:rPr lang="en-US" dirty="0"/>
              <a:t> Mundo en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B585-8D41-45CB-948F-68522F49F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3. </a:t>
            </a:r>
            <a:r>
              <a:rPr lang="es-MX" b="1" dirty="0"/>
              <a:t>Establecer la URL del sitio a probar y abrir en navegador.</a:t>
            </a:r>
          </a:p>
          <a:p>
            <a:pPr algn="just"/>
            <a:endParaRPr lang="es-MX" b="1" dirty="0"/>
          </a:p>
          <a:p>
            <a:pPr algn="just"/>
            <a:endParaRPr lang="es-MX" b="1" dirty="0"/>
          </a:p>
          <a:p>
            <a:pPr algn="just"/>
            <a:r>
              <a:rPr lang="es-MX" b="1" dirty="0"/>
              <a:t>4. Esperar y cerrar el driver.</a:t>
            </a:r>
            <a:endParaRPr lang="en-US" b="1" dirty="0"/>
          </a:p>
          <a:p>
            <a:pPr lvl="1"/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CF136D-B334-4B3B-9A09-4A69887E90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4" t="14571" r="14343" b="18264"/>
          <a:stretch/>
        </p:blipFill>
        <p:spPr>
          <a:xfrm>
            <a:off x="7880630" y="217715"/>
            <a:ext cx="1132741" cy="9167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646A02-A653-40C7-91F3-620E5FE3C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986" y="3862849"/>
            <a:ext cx="1971149" cy="6046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EBBEAB-588B-4EB5-A153-4297DA8C9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086" y="2649769"/>
            <a:ext cx="8262788" cy="45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88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F4B7-5617-4DA6-9FE6-1B056A7B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Flujo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prueba</a:t>
            </a:r>
            <a:r>
              <a:rPr lang="en-US" dirty="0"/>
              <a:t> </a:t>
            </a:r>
            <a:r>
              <a:rPr lang="en-US" dirty="0" err="1"/>
              <a:t>automatizada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CF136D-B334-4B3B-9A09-4A69887E90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4" t="14571" r="14343" b="18264"/>
          <a:stretch/>
        </p:blipFill>
        <p:spPr>
          <a:xfrm>
            <a:off x="7880630" y="217715"/>
            <a:ext cx="1132741" cy="91675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12BC2BF-5DDF-46DA-B313-5979EDE133E5}"/>
              </a:ext>
            </a:extLst>
          </p:cNvPr>
          <p:cNvSpPr/>
          <p:nvPr/>
        </p:nvSpPr>
        <p:spPr>
          <a:xfrm>
            <a:off x="3317966" y="1756229"/>
            <a:ext cx="2264228" cy="821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Lanzar en Navegador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AE99F78-0967-4355-BC2A-941C7D642A78}"/>
              </a:ext>
            </a:extLst>
          </p:cNvPr>
          <p:cNvSpPr/>
          <p:nvPr/>
        </p:nvSpPr>
        <p:spPr>
          <a:xfrm>
            <a:off x="3317966" y="2962367"/>
            <a:ext cx="2264228" cy="821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Abrir el sitio web deseado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891043C-56C5-4773-B6C8-A4FD93B0DEF8}"/>
              </a:ext>
            </a:extLst>
          </p:cNvPr>
          <p:cNvSpPr/>
          <p:nvPr/>
        </p:nvSpPr>
        <p:spPr>
          <a:xfrm>
            <a:off x="3317966" y="4153409"/>
            <a:ext cx="2264228" cy="821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Localizar elementos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7D67A9-C9F0-43FD-B71E-15413C68FBFF}"/>
              </a:ext>
            </a:extLst>
          </p:cNvPr>
          <p:cNvSpPr/>
          <p:nvPr/>
        </p:nvSpPr>
        <p:spPr>
          <a:xfrm>
            <a:off x="3317966" y="5318554"/>
            <a:ext cx="2264228" cy="1220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Ejecutar operaciones sobre elementos localizados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B04492-2EE1-4096-B774-343F95E8075F}"/>
              </a:ext>
            </a:extLst>
          </p:cNvPr>
          <p:cNvCxnSpPr/>
          <p:nvPr/>
        </p:nvCxnSpPr>
        <p:spPr>
          <a:xfrm>
            <a:off x="5721531" y="5860873"/>
            <a:ext cx="7750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69CE5D8-AC7B-414D-80F8-918B23DC67B9}"/>
              </a:ext>
            </a:extLst>
          </p:cNvPr>
          <p:cNvSpPr/>
          <p:nvPr/>
        </p:nvSpPr>
        <p:spPr>
          <a:xfrm>
            <a:off x="6635931" y="5501644"/>
            <a:ext cx="1127760" cy="71845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Fin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02CAF7A-8413-4263-9FC0-52C0B1ECB7CC}"/>
              </a:ext>
            </a:extLst>
          </p:cNvPr>
          <p:cNvSpPr/>
          <p:nvPr/>
        </p:nvSpPr>
        <p:spPr>
          <a:xfrm>
            <a:off x="1084217" y="1806442"/>
            <a:ext cx="1127760" cy="71845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Inicio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BC8B3E-E6A5-469B-B9EF-04A382187949}"/>
              </a:ext>
            </a:extLst>
          </p:cNvPr>
          <p:cNvCxnSpPr/>
          <p:nvPr/>
        </p:nvCxnSpPr>
        <p:spPr>
          <a:xfrm>
            <a:off x="2412274" y="2166983"/>
            <a:ext cx="7750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8C9349-7F6B-4EFC-95D5-9BE01964DAEA}"/>
              </a:ext>
            </a:extLst>
          </p:cNvPr>
          <p:cNvCxnSpPr/>
          <p:nvPr/>
        </p:nvCxnSpPr>
        <p:spPr>
          <a:xfrm>
            <a:off x="4389120" y="2656114"/>
            <a:ext cx="0" cy="2177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55257F-5AF0-4629-93AC-69A911674833}"/>
              </a:ext>
            </a:extLst>
          </p:cNvPr>
          <p:cNvCxnSpPr/>
          <p:nvPr/>
        </p:nvCxnSpPr>
        <p:spPr>
          <a:xfrm>
            <a:off x="4389120" y="3892149"/>
            <a:ext cx="0" cy="2177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8287FC-EE5B-4083-A7CC-8E7EC0F75D5B}"/>
              </a:ext>
            </a:extLst>
          </p:cNvPr>
          <p:cNvCxnSpPr/>
          <p:nvPr/>
        </p:nvCxnSpPr>
        <p:spPr>
          <a:xfrm>
            <a:off x="4384766" y="5054745"/>
            <a:ext cx="0" cy="2177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D36F562-AC5A-4E71-A530-3D0A9F06E8B8}"/>
              </a:ext>
            </a:extLst>
          </p:cNvPr>
          <p:cNvSpPr txBox="1"/>
          <p:nvPr/>
        </p:nvSpPr>
        <p:spPr>
          <a:xfrm>
            <a:off x="5721531" y="2885813"/>
            <a:ext cx="16516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www.google.com</a:t>
            </a:r>
          </a:p>
          <a:p>
            <a:r>
              <a:rPr lang="es-MX" sz="1400" dirty="0"/>
              <a:t>www.volaris.com</a:t>
            </a:r>
          </a:p>
          <a:p>
            <a:r>
              <a:rPr lang="es-MX" sz="1400" dirty="0"/>
              <a:t>www.interjet.com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0A5C70-E532-46B1-9F5F-7D144FE96D9E}"/>
              </a:ext>
            </a:extLst>
          </p:cNvPr>
          <p:cNvSpPr txBox="1"/>
          <p:nvPr/>
        </p:nvSpPr>
        <p:spPr>
          <a:xfrm>
            <a:off x="5721531" y="4153409"/>
            <a:ext cx="25891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/>
              <a:t>Botones, </a:t>
            </a:r>
            <a:r>
              <a:rPr lang="es-MX" sz="1400" dirty="0" err="1"/>
              <a:t>checkbox</a:t>
            </a:r>
            <a:r>
              <a:rPr lang="es-MX" sz="1400" dirty="0"/>
              <a:t>, </a:t>
            </a:r>
          </a:p>
          <a:p>
            <a:r>
              <a:rPr lang="es-MX" sz="1400" dirty="0" err="1"/>
              <a:t>Combobox</a:t>
            </a:r>
            <a:r>
              <a:rPr lang="es-MX" sz="1400" dirty="0"/>
              <a:t>, campos de texto, </a:t>
            </a:r>
          </a:p>
          <a:p>
            <a:r>
              <a:rPr lang="es-MX" sz="1400" dirty="0"/>
              <a:t>tablas, etc.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42614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F4B7-5617-4DA6-9FE6-1B056A7B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Encontrar Elementos Web</a:t>
            </a:r>
            <a:br>
              <a:rPr lang="en-US" dirty="0"/>
            </a:br>
            <a:r>
              <a:rPr lang="en-US" dirty="0"/>
              <a:t>DOM y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B585-8D41-45CB-948F-68522F49F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Para encontrar un elemento web es necesario conocer sus atributos en HTML.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CF136D-B334-4B3B-9A09-4A69887E90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4" t="14571" r="14343" b="18264"/>
          <a:stretch/>
        </p:blipFill>
        <p:spPr>
          <a:xfrm>
            <a:off x="7880630" y="217715"/>
            <a:ext cx="1132741" cy="9167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3A8D00-DDCF-4161-AB3B-320A959CA9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85" b="9104"/>
          <a:stretch/>
        </p:blipFill>
        <p:spPr>
          <a:xfrm>
            <a:off x="1076732" y="3283131"/>
            <a:ext cx="8130930" cy="32221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DF93F5-8280-464B-9C43-24FA8196AD67}"/>
              </a:ext>
            </a:extLst>
          </p:cNvPr>
          <p:cNvCxnSpPr/>
          <p:nvPr/>
        </p:nvCxnSpPr>
        <p:spPr>
          <a:xfrm flipV="1">
            <a:off x="1236617" y="3666309"/>
            <a:ext cx="0" cy="444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FA7C6A-B466-4C46-B8A4-87CFBB2D35C9}"/>
              </a:ext>
            </a:extLst>
          </p:cNvPr>
          <p:cNvCxnSpPr>
            <a:cxnSpLocks/>
          </p:cNvCxnSpPr>
          <p:nvPr/>
        </p:nvCxnSpPr>
        <p:spPr>
          <a:xfrm flipV="1">
            <a:off x="2024743" y="3618416"/>
            <a:ext cx="0" cy="2699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C1F724-6B0F-4505-B5E1-039EC0CC3A17}"/>
              </a:ext>
            </a:extLst>
          </p:cNvPr>
          <p:cNvCxnSpPr/>
          <p:nvPr/>
        </p:nvCxnSpPr>
        <p:spPr>
          <a:xfrm flipV="1">
            <a:off x="8342813" y="3470367"/>
            <a:ext cx="0" cy="444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52A194-2AEA-4F00-93DB-69549496EA2D}"/>
              </a:ext>
            </a:extLst>
          </p:cNvPr>
          <p:cNvSpPr txBox="1"/>
          <p:nvPr/>
        </p:nvSpPr>
        <p:spPr>
          <a:xfrm>
            <a:off x="677334" y="4155969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Atributo “type”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044D7-5FD4-4343-96CA-8300E9C19D6D}"/>
              </a:ext>
            </a:extLst>
          </p:cNvPr>
          <p:cNvSpPr txBox="1"/>
          <p:nvPr/>
        </p:nvSpPr>
        <p:spPr>
          <a:xfrm>
            <a:off x="7541944" y="3910340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Atributo “nombre”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BB3113-3F23-4AB4-A7EC-CB26C0E5B706}"/>
              </a:ext>
            </a:extLst>
          </p:cNvPr>
          <p:cNvCxnSpPr/>
          <p:nvPr/>
        </p:nvCxnSpPr>
        <p:spPr>
          <a:xfrm>
            <a:off x="2029098" y="3905795"/>
            <a:ext cx="7750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EE2E7B0-65C7-4550-AEB1-3DC20F41C82B}"/>
              </a:ext>
            </a:extLst>
          </p:cNvPr>
          <p:cNvSpPr txBox="1"/>
          <p:nvPr/>
        </p:nvSpPr>
        <p:spPr>
          <a:xfrm>
            <a:off x="2858320" y="374111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Atributo “id”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3F33E4-1612-4B8A-8E08-899BC8767F4A}"/>
              </a:ext>
            </a:extLst>
          </p:cNvPr>
          <p:cNvCxnSpPr>
            <a:cxnSpLocks/>
          </p:cNvCxnSpPr>
          <p:nvPr/>
        </p:nvCxnSpPr>
        <p:spPr>
          <a:xfrm>
            <a:off x="8817429" y="2904302"/>
            <a:ext cx="0" cy="3788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C3CC3C-7941-4A74-BE39-D778612C7C59}"/>
              </a:ext>
            </a:extLst>
          </p:cNvPr>
          <p:cNvCxnSpPr/>
          <p:nvPr/>
        </p:nvCxnSpPr>
        <p:spPr>
          <a:xfrm>
            <a:off x="8042366" y="2904302"/>
            <a:ext cx="7750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DDD3BED-A61B-4D9D-BCCA-5A5E0F69A54E}"/>
              </a:ext>
            </a:extLst>
          </p:cNvPr>
          <p:cNvSpPr txBox="1"/>
          <p:nvPr/>
        </p:nvSpPr>
        <p:spPr>
          <a:xfrm>
            <a:off x="3511958" y="2711192"/>
            <a:ext cx="453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“nombre” es el valor del atributo “name”</a:t>
            </a:r>
          </a:p>
        </p:txBody>
      </p:sp>
    </p:spTree>
    <p:extLst>
      <p:ext uri="{BB962C8B-B14F-4D97-AF65-F5344CB8AC3E}">
        <p14:creationId xmlns:p14="http://schemas.microsoft.com/office/powerpoint/2010/main" val="364674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F4B7-5617-4DA6-9FE6-1B056A7B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Encontrar Elementos Web</a:t>
            </a:r>
            <a:br>
              <a:rPr lang="en-US" dirty="0"/>
            </a:br>
            <a:r>
              <a:rPr lang="en-US" dirty="0"/>
              <a:t>Locators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B585-8D41-45CB-948F-68522F49F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Selenium ofrece 2 métodos para encontrar elementos dentro del DOM de un sitio web.</a:t>
            </a:r>
          </a:p>
          <a:p>
            <a:pPr lvl="1" algn="just"/>
            <a:r>
              <a:rPr lang="es-MX" b="1" dirty="0"/>
              <a:t>findElementBy: </a:t>
            </a:r>
            <a:r>
              <a:rPr lang="es-MX" dirty="0"/>
              <a:t>Obtiene un elemento.</a:t>
            </a:r>
          </a:p>
          <a:p>
            <a:pPr lvl="1" algn="just"/>
            <a:r>
              <a:rPr lang="es-MX" b="1" dirty="0"/>
              <a:t>findElementsBy:</a:t>
            </a:r>
            <a:r>
              <a:rPr lang="es-MX" dirty="0"/>
              <a:t> Obtiene una lista de elementos.</a:t>
            </a:r>
          </a:p>
          <a:p>
            <a:pPr algn="just"/>
            <a:r>
              <a:rPr lang="es-MX" dirty="0"/>
              <a:t>Los métodos mas comunes de búsqueda que Selenium ofrece para seleccionar un elemento web son:</a:t>
            </a:r>
          </a:p>
          <a:p>
            <a:pPr lvl="1" algn="just"/>
            <a:r>
              <a:rPr lang="es-MX" b="1" dirty="0"/>
              <a:t>By.id: </a:t>
            </a:r>
            <a:r>
              <a:rPr lang="es-MX" dirty="0"/>
              <a:t>Busca un elemento basado en el Id único de cada etiqueta dentro del HTML.</a:t>
            </a:r>
            <a:endParaRPr lang="en-US" dirty="0"/>
          </a:p>
          <a:p>
            <a:pPr lvl="1" algn="just"/>
            <a:r>
              <a:rPr lang="es-MX" b="1" dirty="0"/>
              <a:t>By.name: </a:t>
            </a:r>
            <a:r>
              <a:rPr lang="es-MX" dirty="0"/>
              <a:t>Busca un elemento basado en el nombre asignado al elemento HTML.</a:t>
            </a:r>
          </a:p>
          <a:p>
            <a:pPr lvl="1" algn="just"/>
            <a:r>
              <a:rPr lang="es-MX" b="1" dirty="0"/>
              <a:t>By.xpath: </a:t>
            </a:r>
            <a:r>
              <a:rPr lang="es-MX" dirty="0"/>
              <a:t>Busca un elemento usando XPATH.</a:t>
            </a:r>
          </a:p>
          <a:p>
            <a:pPr lvl="1" algn="just"/>
            <a:r>
              <a:rPr lang="es-MX" b="1" dirty="0" err="1"/>
              <a:t>By.className</a:t>
            </a:r>
            <a:r>
              <a:rPr lang="es-MX" dirty="0"/>
              <a:t>, </a:t>
            </a:r>
            <a:r>
              <a:rPr lang="es-MX" b="1" dirty="0" err="1"/>
              <a:t>By.tagName</a:t>
            </a:r>
            <a:r>
              <a:rPr lang="es-MX" dirty="0"/>
              <a:t>, </a:t>
            </a:r>
            <a:r>
              <a:rPr lang="es-MX" b="1" dirty="0" err="1"/>
              <a:t>By.linkText</a:t>
            </a:r>
            <a:r>
              <a:rPr lang="es-MX" dirty="0"/>
              <a:t>, </a:t>
            </a:r>
            <a:r>
              <a:rPr lang="es-MX" b="1" dirty="0" err="1"/>
              <a:t>By.partialLinkText</a:t>
            </a:r>
            <a:r>
              <a:rPr lang="es-MX" b="1" dirty="0"/>
              <a:t> </a:t>
            </a:r>
            <a:r>
              <a:rPr lang="es-MX" dirty="0"/>
              <a:t>y </a:t>
            </a:r>
            <a:r>
              <a:rPr lang="es-MX" b="1" dirty="0" err="1"/>
              <a:t>By.cssSelector</a:t>
            </a:r>
            <a:endParaRPr lang="es-MX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CF136D-B334-4B3B-9A09-4A69887E90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4" t="14571" r="14343" b="18264"/>
          <a:stretch/>
        </p:blipFill>
        <p:spPr>
          <a:xfrm>
            <a:off x="7880630" y="217715"/>
            <a:ext cx="1132741" cy="9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07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F4B7-5617-4DA6-9FE6-1B056A7B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Encontrar Elementos Web</a:t>
            </a:r>
            <a:br>
              <a:rPr lang="en-US" dirty="0"/>
            </a:br>
            <a:r>
              <a:rPr lang="en-US" dirty="0"/>
              <a:t>Locators – By.name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B585-8D41-45CB-948F-68522F49F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Con la finalidad de ejecutar una operación sobre un elemento web, primero es necesario localizarlo o encontrarlo. Aquí, </a:t>
            </a:r>
            <a:r>
              <a:rPr lang="es-MX" b="1" dirty="0"/>
              <a:t>By.name(“un nombre”)</a:t>
            </a:r>
            <a:r>
              <a:rPr lang="es-MX" dirty="0"/>
              <a:t> es un locator que le pasamos al método </a:t>
            </a:r>
            <a:r>
              <a:rPr lang="es-MX" b="1" dirty="0"/>
              <a:t>findElement</a:t>
            </a:r>
            <a:r>
              <a:rPr lang="es-MX" dirty="0"/>
              <a:t> para poder recuperar un elemento web.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CF136D-B334-4B3B-9A09-4A69887E90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4" t="14571" r="14343" b="18264"/>
          <a:stretch/>
        </p:blipFill>
        <p:spPr>
          <a:xfrm>
            <a:off x="7880630" y="217715"/>
            <a:ext cx="1132741" cy="91675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7BF184-5401-49A2-A0B7-68C7C1E30047}"/>
              </a:ext>
            </a:extLst>
          </p:cNvPr>
          <p:cNvCxnSpPr/>
          <p:nvPr/>
        </p:nvCxnSpPr>
        <p:spPr>
          <a:xfrm flipH="1">
            <a:off x="3927566" y="5477692"/>
            <a:ext cx="13149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8A3132-53D6-46A3-8032-C60C21458338}"/>
              </a:ext>
            </a:extLst>
          </p:cNvPr>
          <p:cNvSpPr txBox="1"/>
          <p:nvPr/>
        </p:nvSpPr>
        <p:spPr>
          <a:xfrm>
            <a:off x="5242560" y="5293026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Elemento a recuperar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2B6DF5-E5ED-456B-A0CF-AE72FD214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431" y="3466031"/>
            <a:ext cx="2745135" cy="21504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9DDA2E-1C8E-4ED8-A2CA-DBF9ED608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7720" y="3466031"/>
            <a:ext cx="5601377" cy="4050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B04F80-9871-4D12-B45A-33B410E78D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685" b="9104"/>
          <a:stretch/>
        </p:blipFill>
        <p:spPr>
          <a:xfrm>
            <a:off x="4155150" y="4167507"/>
            <a:ext cx="5623949" cy="22287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3B2939-80FE-4319-9B59-7B3E21A7BD6F}"/>
              </a:ext>
            </a:extLst>
          </p:cNvPr>
          <p:cNvCxnSpPr/>
          <p:nvPr/>
        </p:nvCxnSpPr>
        <p:spPr>
          <a:xfrm flipV="1">
            <a:off x="9187544" y="4297682"/>
            <a:ext cx="0" cy="444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AB4E79-F982-4F37-8447-B4526641E478}"/>
              </a:ext>
            </a:extLst>
          </p:cNvPr>
          <p:cNvCxnSpPr/>
          <p:nvPr/>
        </p:nvCxnSpPr>
        <p:spPr>
          <a:xfrm>
            <a:off x="8403772" y="4741819"/>
            <a:ext cx="7750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B8A699B-6E4E-4323-A25C-751692DD5737}"/>
              </a:ext>
            </a:extLst>
          </p:cNvPr>
          <p:cNvSpPr txBox="1"/>
          <p:nvPr/>
        </p:nvSpPr>
        <p:spPr>
          <a:xfrm>
            <a:off x="7372377" y="4530846"/>
            <a:ext cx="105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By.name</a:t>
            </a:r>
          </a:p>
        </p:txBody>
      </p:sp>
    </p:spTree>
    <p:extLst>
      <p:ext uri="{BB962C8B-B14F-4D97-AF65-F5344CB8AC3E}">
        <p14:creationId xmlns:p14="http://schemas.microsoft.com/office/powerpoint/2010/main" val="3847216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F4B7-5617-4DA6-9FE6-1B056A7B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Encontrar Elementos Web</a:t>
            </a:r>
            <a:br>
              <a:rPr lang="en-US" dirty="0"/>
            </a:br>
            <a:r>
              <a:rPr lang="en-US" dirty="0"/>
              <a:t>Locators – By.id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B585-8D41-45CB-948F-68522F49F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Con la finalidad de ejecutar una operación sobre un elemento web, primero es necesario localizarlo o encontrarlo. Aquí, </a:t>
            </a:r>
            <a:r>
              <a:rPr lang="es-MX" b="1" dirty="0"/>
              <a:t>By.id(“un id”)</a:t>
            </a:r>
            <a:r>
              <a:rPr lang="es-MX" dirty="0"/>
              <a:t> es un locator que le pasamos al método </a:t>
            </a:r>
            <a:r>
              <a:rPr lang="es-MX" b="1" dirty="0"/>
              <a:t>findElement</a:t>
            </a:r>
            <a:r>
              <a:rPr lang="es-MX" dirty="0"/>
              <a:t> para poder recuperar un elemento web.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CF136D-B334-4B3B-9A09-4A69887E90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4" t="14571" r="14343" b="18264"/>
          <a:stretch/>
        </p:blipFill>
        <p:spPr>
          <a:xfrm>
            <a:off x="7880630" y="217715"/>
            <a:ext cx="1132741" cy="91675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7BF184-5401-49A2-A0B7-68C7C1E30047}"/>
              </a:ext>
            </a:extLst>
          </p:cNvPr>
          <p:cNvCxnSpPr/>
          <p:nvPr/>
        </p:nvCxnSpPr>
        <p:spPr>
          <a:xfrm flipH="1">
            <a:off x="3927566" y="5477692"/>
            <a:ext cx="13149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8A3132-53D6-46A3-8032-C60C21458338}"/>
              </a:ext>
            </a:extLst>
          </p:cNvPr>
          <p:cNvSpPr txBox="1"/>
          <p:nvPr/>
        </p:nvSpPr>
        <p:spPr>
          <a:xfrm>
            <a:off x="5242560" y="5293026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Elemento a recuperar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2B6DF5-E5ED-456B-A0CF-AE72FD214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431" y="3466031"/>
            <a:ext cx="2745135" cy="21504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B04F80-9871-4D12-B45A-33B410E78D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685" b="9104"/>
          <a:stretch/>
        </p:blipFill>
        <p:spPr>
          <a:xfrm>
            <a:off x="4155150" y="4167507"/>
            <a:ext cx="5623949" cy="22287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3B2939-80FE-4319-9B59-7B3E21A7BD6F}"/>
              </a:ext>
            </a:extLst>
          </p:cNvPr>
          <p:cNvCxnSpPr/>
          <p:nvPr/>
        </p:nvCxnSpPr>
        <p:spPr>
          <a:xfrm flipV="1">
            <a:off x="4824550" y="4390377"/>
            <a:ext cx="0" cy="444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AB4E79-F982-4F37-8447-B4526641E478}"/>
              </a:ext>
            </a:extLst>
          </p:cNvPr>
          <p:cNvCxnSpPr/>
          <p:nvPr/>
        </p:nvCxnSpPr>
        <p:spPr>
          <a:xfrm>
            <a:off x="4824550" y="4834514"/>
            <a:ext cx="7750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B8A699B-6E4E-4323-A25C-751692DD5737}"/>
              </a:ext>
            </a:extLst>
          </p:cNvPr>
          <p:cNvSpPr txBox="1"/>
          <p:nvPr/>
        </p:nvSpPr>
        <p:spPr>
          <a:xfrm>
            <a:off x="5584544" y="4619585"/>
            <a:ext cx="67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By.id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CD9052-7E95-494C-BEF1-B5BF9F38E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896" y="3445563"/>
            <a:ext cx="5348898" cy="4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915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F4B7-5617-4DA6-9FE6-1B056A7B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Encontrar Elementos Web</a:t>
            </a:r>
            <a:br>
              <a:rPr lang="en-US" dirty="0"/>
            </a:br>
            <a:r>
              <a:rPr lang="en-US" dirty="0"/>
              <a:t>Locators – By.xpath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B585-8D41-45CB-948F-68522F49F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algn="just"/>
            <a:r>
              <a:rPr lang="es-ES" b="1" dirty="0" err="1"/>
              <a:t>XPath</a:t>
            </a:r>
            <a:r>
              <a:rPr lang="es-ES" dirty="0"/>
              <a:t> (XML </a:t>
            </a:r>
            <a:r>
              <a:rPr lang="es-ES" dirty="0" err="1"/>
              <a:t>Path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) es un lenguaje que permite construir expresiones que recorren y procesan un documento XML</a:t>
            </a:r>
            <a:r>
              <a:rPr lang="es-MX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CF136D-B334-4B3B-9A09-4A69887E90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4" t="14571" r="14343" b="18264"/>
          <a:stretch/>
        </p:blipFill>
        <p:spPr>
          <a:xfrm>
            <a:off x="7880630" y="217715"/>
            <a:ext cx="1132741" cy="91675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9234DA-B4BE-4332-9165-58BE9105EF39}"/>
              </a:ext>
            </a:extLst>
          </p:cNvPr>
          <p:cNvCxnSpPr/>
          <p:nvPr/>
        </p:nvCxnSpPr>
        <p:spPr>
          <a:xfrm flipH="1">
            <a:off x="3866603" y="5799915"/>
            <a:ext cx="13149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A4704D-4E55-4F16-898E-9B9FF76F2CFD}"/>
              </a:ext>
            </a:extLst>
          </p:cNvPr>
          <p:cNvSpPr txBox="1"/>
          <p:nvPr/>
        </p:nvSpPr>
        <p:spPr>
          <a:xfrm>
            <a:off x="5181597" y="5615249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Elemento a recuperar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98E3473-0A66-4F97-88AA-322A68AE0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468" y="3788254"/>
            <a:ext cx="2745135" cy="215047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078D45C-E900-472C-A514-72E07000F9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685" b="9104"/>
          <a:stretch/>
        </p:blipFill>
        <p:spPr>
          <a:xfrm>
            <a:off x="4094187" y="4489730"/>
            <a:ext cx="5623949" cy="22287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55A0FD7-B10F-46DE-9F99-E13DBC59F683}"/>
              </a:ext>
            </a:extLst>
          </p:cNvPr>
          <p:cNvCxnSpPr/>
          <p:nvPr/>
        </p:nvCxnSpPr>
        <p:spPr>
          <a:xfrm flipV="1">
            <a:off x="9126581" y="4619905"/>
            <a:ext cx="0" cy="444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D668AF9-38FA-444A-91CC-C8F4E6406148}"/>
              </a:ext>
            </a:extLst>
          </p:cNvPr>
          <p:cNvCxnSpPr/>
          <p:nvPr/>
        </p:nvCxnSpPr>
        <p:spPr>
          <a:xfrm>
            <a:off x="8342809" y="5064042"/>
            <a:ext cx="7750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54CF176-B1BC-456A-9DE5-B501E0E44E62}"/>
              </a:ext>
            </a:extLst>
          </p:cNvPr>
          <p:cNvSpPr txBox="1"/>
          <p:nvPr/>
        </p:nvSpPr>
        <p:spPr>
          <a:xfrm>
            <a:off x="7311414" y="4853069"/>
            <a:ext cx="106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By.xpath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5F4A0B-531D-4F3A-8345-70F0946BDEE4}"/>
              </a:ext>
            </a:extLst>
          </p:cNvPr>
          <p:cNvSpPr txBox="1"/>
          <p:nvPr/>
        </p:nvSpPr>
        <p:spPr>
          <a:xfrm>
            <a:off x="1249680" y="2988918"/>
            <a:ext cx="883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XPath: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072340-81C3-4DA8-AC8B-CDCB7B0DCD7C}"/>
              </a:ext>
            </a:extLst>
          </p:cNvPr>
          <p:cNvSpPr txBox="1"/>
          <p:nvPr/>
        </p:nvSpPr>
        <p:spPr>
          <a:xfrm>
            <a:off x="2116184" y="2988918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//*[</a:t>
            </a:r>
            <a:r>
              <a:rPr lang="en-US" b="1" dirty="0">
                <a:solidFill>
                  <a:srgbClr val="FF0000"/>
                </a:solidFill>
              </a:rPr>
              <a:t>@name</a:t>
            </a:r>
            <a:r>
              <a:rPr lang="en-US" dirty="0"/>
              <a:t>="nombre"]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AD2D9C-F42D-487B-BA3E-36E9D33CB3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4670" b="6144"/>
          <a:stretch/>
        </p:blipFill>
        <p:spPr>
          <a:xfrm>
            <a:off x="3967705" y="3788897"/>
            <a:ext cx="5865414" cy="34939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E235886-2D73-461D-97FE-EDE69E2F1784}"/>
              </a:ext>
            </a:extLst>
          </p:cNvPr>
          <p:cNvSpPr txBox="1"/>
          <p:nvPr/>
        </p:nvSpPr>
        <p:spPr>
          <a:xfrm>
            <a:off x="4889867" y="2977011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//*[</a:t>
            </a:r>
            <a:r>
              <a:rPr lang="en-US" b="1" dirty="0">
                <a:solidFill>
                  <a:srgbClr val="FF0000"/>
                </a:solidFill>
              </a:rPr>
              <a:t>@id</a:t>
            </a:r>
            <a:r>
              <a:rPr lang="en-US" dirty="0"/>
              <a:t>="nombre"]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775518-1341-4790-9BF9-6D357A9699A1}"/>
              </a:ext>
            </a:extLst>
          </p:cNvPr>
          <p:cNvSpPr txBox="1"/>
          <p:nvPr/>
        </p:nvSpPr>
        <p:spPr>
          <a:xfrm>
            <a:off x="7353852" y="2993953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//*[</a:t>
            </a:r>
            <a:r>
              <a:rPr lang="en-US" b="1" dirty="0">
                <a:solidFill>
                  <a:srgbClr val="FF0000"/>
                </a:solidFill>
              </a:rPr>
              <a:t>@type</a:t>
            </a:r>
            <a:r>
              <a:rPr lang="en-US" dirty="0"/>
              <a:t>=“text"]</a:t>
            </a:r>
          </a:p>
        </p:txBody>
      </p:sp>
    </p:spTree>
    <p:extLst>
      <p:ext uri="{BB962C8B-B14F-4D97-AF65-F5344CB8AC3E}">
        <p14:creationId xmlns:p14="http://schemas.microsoft.com/office/powerpoint/2010/main" val="827294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F4B7-5617-4DA6-9FE6-1B056A7B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Encontrar Elementos Web</a:t>
            </a:r>
            <a:br>
              <a:rPr lang="en-US" dirty="0"/>
            </a:br>
            <a:r>
              <a:rPr lang="en-US" dirty="0"/>
              <a:t>Locators – By.xpath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B585-8D41-45CB-948F-68522F49F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algn="just"/>
            <a:r>
              <a:rPr lang="en-US" dirty="0" err="1"/>
              <a:t>Presionando</a:t>
            </a:r>
            <a:r>
              <a:rPr lang="en-US" dirty="0"/>
              <a:t> F12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navegador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acceder</a:t>
            </a:r>
            <a:r>
              <a:rPr lang="en-US" dirty="0"/>
              <a:t> a las </a:t>
            </a:r>
            <a:r>
              <a:rPr lang="en-US" dirty="0" err="1"/>
              <a:t>Herramientas</a:t>
            </a:r>
            <a:r>
              <a:rPr lang="en-US" dirty="0"/>
              <a:t> des </a:t>
            </a:r>
            <a:r>
              <a:rPr lang="en-US" dirty="0" err="1"/>
              <a:t>desarrollador</a:t>
            </a:r>
            <a:r>
              <a:rPr lang="en-US" dirty="0"/>
              <a:t>, para </a:t>
            </a:r>
            <a:r>
              <a:rPr lang="en-US" dirty="0" err="1"/>
              <a:t>obtener</a:t>
            </a:r>
            <a:r>
              <a:rPr lang="en-US" dirty="0"/>
              <a:t> un </a:t>
            </a:r>
            <a:r>
              <a:rPr lang="en-US" dirty="0" err="1"/>
              <a:t>xpath</a:t>
            </a:r>
            <a:r>
              <a:rPr lang="en-US" dirty="0"/>
              <a:t> </a:t>
            </a:r>
            <a:r>
              <a:rPr lang="en-US" dirty="0" err="1"/>
              <a:t>basta</a:t>
            </a:r>
            <a:r>
              <a:rPr lang="en-US" dirty="0"/>
              <a:t> con </a:t>
            </a:r>
            <a:r>
              <a:rPr lang="en-US" dirty="0" err="1"/>
              <a:t>encontrar</a:t>
            </a:r>
            <a:r>
              <a:rPr lang="en-US" dirty="0"/>
              <a:t> el element y </a:t>
            </a:r>
            <a:r>
              <a:rPr lang="en-US" dirty="0" err="1"/>
              <a:t>darle</a:t>
            </a:r>
            <a:r>
              <a:rPr lang="en-US" dirty="0"/>
              <a:t> </a:t>
            </a:r>
            <a:r>
              <a:rPr lang="en-US" dirty="0" err="1"/>
              <a:t>clic</a:t>
            </a:r>
            <a:r>
              <a:rPr lang="en-US" dirty="0"/>
              <a:t> derecho, </a:t>
            </a:r>
            <a:r>
              <a:rPr lang="en-US" dirty="0" err="1"/>
              <a:t>seleccionar</a:t>
            </a:r>
            <a:r>
              <a:rPr lang="en-US" dirty="0"/>
              <a:t> la </a:t>
            </a:r>
            <a:r>
              <a:rPr lang="en-US" dirty="0" err="1"/>
              <a:t>opcion</a:t>
            </a:r>
            <a:r>
              <a:rPr lang="en-US" dirty="0"/>
              <a:t> Copy y a </a:t>
            </a:r>
            <a:r>
              <a:rPr lang="en-US" dirty="0" err="1"/>
              <a:t>continuacion</a:t>
            </a:r>
            <a:r>
              <a:rPr lang="en-US" dirty="0"/>
              <a:t> Copy XPath.</a:t>
            </a:r>
            <a:endParaRPr lang="es-MX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CF136D-B334-4B3B-9A09-4A69887E90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4" t="14571" r="14343" b="18264"/>
          <a:stretch/>
        </p:blipFill>
        <p:spPr>
          <a:xfrm>
            <a:off x="7880630" y="217715"/>
            <a:ext cx="1132741" cy="916752"/>
          </a:xfrm>
          <a:prstGeom prst="rect">
            <a:avLst/>
          </a:prstGeom>
        </p:spPr>
      </p:pic>
      <p:pic>
        <p:nvPicPr>
          <p:cNvPr id="3074" name="Picture 2" descr="Image result for chrome menu copy xpath">
            <a:extLst>
              <a:ext uri="{FF2B5EF4-FFF2-40B4-BE49-F238E27FC236}">
                <a16:creationId xmlns:a16="http://schemas.microsoft.com/office/drawing/2014/main" id="{127C2E44-E62E-41C2-BF16-9B0C026BE0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97"/>
          <a:stretch/>
        </p:blipFill>
        <p:spPr bwMode="auto">
          <a:xfrm>
            <a:off x="2414180" y="3702005"/>
            <a:ext cx="4778974" cy="214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833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6450-0079-4292-A777-D55BE416E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01F3A-9E52-4871-89D1-6BD190AF4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Selenium</a:t>
            </a:r>
            <a:r>
              <a:rPr lang="es-ES" dirty="0"/>
              <a:t> es un poderoso framework para probar aplicaciones web. </a:t>
            </a:r>
          </a:p>
          <a:p>
            <a:pPr algn="just"/>
            <a:r>
              <a:rPr lang="es-ES" dirty="0"/>
              <a:t>Con </a:t>
            </a:r>
            <a:r>
              <a:rPr lang="es-ES" b="1" dirty="0"/>
              <a:t>Selenium</a:t>
            </a:r>
            <a:r>
              <a:rPr lang="es-ES" dirty="0"/>
              <a:t> puede automatizar la navegación, hacer clic y enviar formularios en páginas web. Una vez que haya realizado cambios en su aplicación web, siempre es una buena idea ejecutarla a través de algunas pruebas manuales y automáticas y verificar que todo esté funcionando correctamente.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DEE76-D9AA-44B8-BBE7-553C9BBE30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4" t="14571" r="14343" b="18264"/>
          <a:stretch/>
        </p:blipFill>
        <p:spPr>
          <a:xfrm>
            <a:off x="7880630" y="217715"/>
            <a:ext cx="1132741" cy="9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85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F4B7-5617-4DA6-9FE6-1B056A7B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Comandos </a:t>
            </a:r>
            <a:r>
              <a:rPr lang="en-US" dirty="0" err="1"/>
              <a:t>básicos</a:t>
            </a:r>
            <a:br>
              <a:rPr lang="en-US" dirty="0"/>
            </a:br>
            <a:r>
              <a:rPr lang="en-US" dirty="0" err="1"/>
              <a:t>Abrir</a:t>
            </a:r>
            <a:r>
              <a:rPr lang="en-US" dirty="0"/>
              <a:t> un </a:t>
            </a:r>
            <a:r>
              <a:rPr lang="en-US" dirty="0" err="1"/>
              <a:t>Navegador</a:t>
            </a:r>
            <a:r>
              <a:rPr lang="en-US" dirty="0"/>
              <a:t>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B585-8D41-45CB-948F-68522F49F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algn="just"/>
            <a:r>
              <a:rPr lang="es-MX" dirty="0"/>
              <a:t>El método </a:t>
            </a:r>
            <a:r>
              <a:rPr lang="en-US" b="1" dirty="0" err="1"/>
              <a:t>driver.get</a:t>
            </a:r>
            <a:r>
              <a:rPr lang="en-US" b="1" dirty="0"/>
              <a:t>() </a:t>
            </a:r>
            <a:r>
              <a:rPr lang="en-US" dirty="0"/>
              <a:t>es </a:t>
            </a:r>
            <a:r>
              <a:rPr lang="en-US" dirty="0" err="1"/>
              <a:t>usado</a:t>
            </a:r>
            <a:r>
              <a:rPr lang="en-US" dirty="0"/>
              <a:t> para </a:t>
            </a:r>
            <a:r>
              <a:rPr lang="en-US" dirty="0" err="1"/>
              <a:t>navegar</a:t>
            </a:r>
            <a:r>
              <a:rPr lang="en-US" dirty="0"/>
              <a:t> a un sitio web que es </a:t>
            </a:r>
            <a:r>
              <a:rPr lang="en-US" dirty="0" err="1"/>
              <a:t>pasado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parámetro</a:t>
            </a:r>
            <a:r>
              <a:rPr lang="en-US" dirty="0"/>
              <a:t> del método.</a:t>
            </a:r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algn="just"/>
            <a:r>
              <a:rPr lang="es-MX" dirty="0"/>
              <a:t>E</a:t>
            </a:r>
            <a:r>
              <a:rPr lang="en-US" dirty="0"/>
              <a:t>l método </a:t>
            </a:r>
            <a:r>
              <a:rPr lang="en-US" b="1" dirty="0" err="1"/>
              <a:t>driver.navigate</a:t>
            </a:r>
            <a:r>
              <a:rPr lang="en-US" b="1" dirty="0"/>
              <a:t>().to() </a:t>
            </a:r>
            <a:r>
              <a:rPr lang="en-US" dirty="0"/>
              <a:t>al </a:t>
            </a:r>
            <a:r>
              <a:rPr lang="en-US" dirty="0" err="1"/>
              <a:t>igual</a:t>
            </a:r>
            <a:r>
              <a:rPr lang="en-US" dirty="0"/>
              <a:t> que </a:t>
            </a:r>
            <a:r>
              <a:rPr lang="en-US" dirty="0" err="1"/>
              <a:t>driver.get</a:t>
            </a:r>
            <a:r>
              <a:rPr lang="en-US" dirty="0"/>
              <a:t>()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abrir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p</a:t>
            </a:r>
            <a:r>
              <a:rPr lang="es-MX" dirty="0"/>
              <a:t>á</a:t>
            </a:r>
            <a:r>
              <a:rPr lang="en-US" dirty="0" err="1"/>
              <a:t>gina</a:t>
            </a:r>
            <a:r>
              <a:rPr lang="en-US" dirty="0"/>
              <a:t> web.</a:t>
            </a:r>
            <a:endParaRPr lang="es-MX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CF136D-B334-4B3B-9A09-4A69887E90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4" t="14571" r="14343" b="18264"/>
          <a:stretch/>
        </p:blipFill>
        <p:spPr>
          <a:xfrm>
            <a:off x="7880630" y="217715"/>
            <a:ext cx="1132741" cy="9167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F79E7F-63CF-455E-92A5-FAF76EE54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493" y="3051674"/>
            <a:ext cx="8147934" cy="457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B2DE3B-D6D9-4638-9AFC-21AB094F9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742" y="4618296"/>
            <a:ext cx="8264355" cy="36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93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F4B7-5617-4DA6-9FE6-1B056A7B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Comandos </a:t>
            </a:r>
            <a:r>
              <a:rPr lang="en-US" dirty="0" err="1"/>
              <a:t>básicos</a:t>
            </a:r>
            <a:r>
              <a:rPr lang="en-US" dirty="0"/>
              <a:t> WebDriver</a:t>
            </a:r>
            <a:br>
              <a:rPr lang="en-US" dirty="0"/>
            </a:br>
            <a:r>
              <a:rPr lang="en-US" dirty="0"/>
              <a:t>Click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B585-8D41-45CB-948F-68522F49F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algn="just"/>
            <a:r>
              <a:rPr lang="es-MX" dirty="0"/>
              <a:t>El método </a:t>
            </a:r>
            <a:r>
              <a:rPr lang="en-US" b="1" dirty="0"/>
              <a:t>click() </a:t>
            </a:r>
            <a:r>
              <a:rPr lang="en-US" dirty="0"/>
              <a:t>es </a:t>
            </a:r>
            <a:r>
              <a:rPr lang="en-US" dirty="0" err="1"/>
              <a:t>usado</a:t>
            </a:r>
            <a:r>
              <a:rPr lang="en-US" dirty="0"/>
              <a:t> para </a:t>
            </a:r>
            <a:r>
              <a:rPr lang="en-US" dirty="0" err="1"/>
              <a:t>ejecutar</a:t>
            </a:r>
            <a:r>
              <a:rPr lang="en-US" dirty="0"/>
              <a:t> la </a:t>
            </a:r>
            <a:r>
              <a:rPr lang="en-US" dirty="0" err="1"/>
              <a:t>operación</a:t>
            </a:r>
            <a:r>
              <a:rPr lang="en-US" dirty="0"/>
              <a:t> click </a:t>
            </a:r>
            <a:r>
              <a:rPr lang="en-US" dirty="0" err="1"/>
              <a:t>sobre</a:t>
            </a:r>
            <a:r>
              <a:rPr lang="en-US" dirty="0"/>
              <a:t> un </a:t>
            </a:r>
            <a:r>
              <a:rPr lang="en-US" dirty="0" err="1"/>
              <a:t>elemento</a:t>
            </a:r>
            <a:r>
              <a:rPr lang="en-US" dirty="0"/>
              <a:t> web. El método </a:t>
            </a:r>
            <a:r>
              <a:rPr lang="en-US" b="1" dirty="0"/>
              <a:t>click()</a:t>
            </a:r>
            <a:r>
              <a:rPr lang="en-US" dirty="0"/>
              <a:t> es </a:t>
            </a:r>
            <a:r>
              <a:rPr lang="en-US" dirty="0" err="1"/>
              <a:t>usado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los </a:t>
            </a:r>
            <a:r>
              <a:rPr lang="en-US" dirty="0" err="1"/>
              <a:t>elementos</a:t>
            </a:r>
            <a:r>
              <a:rPr lang="en-US" dirty="0"/>
              <a:t> que </a:t>
            </a:r>
            <a:r>
              <a:rPr lang="en-US" dirty="0" err="1"/>
              <a:t>previamente</a:t>
            </a:r>
            <a:r>
              <a:rPr lang="en-US" dirty="0"/>
              <a:t> </a:t>
            </a:r>
            <a:r>
              <a:rPr lang="en-US" dirty="0" err="1"/>
              <a:t>fueron</a:t>
            </a:r>
            <a:r>
              <a:rPr lang="en-US" dirty="0"/>
              <a:t> </a:t>
            </a:r>
            <a:r>
              <a:rPr lang="en-US" dirty="0" err="1"/>
              <a:t>encontrados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el método </a:t>
            </a:r>
            <a:r>
              <a:rPr lang="en-US" b="1" dirty="0" err="1"/>
              <a:t>findElement</a:t>
            </a:r>
            <a:r>
              <a:rPr lang="en-US" dirty="0"/>
              <a:t>.</a:t>
            </a:r>
            <a:endParaRPr lang="es-MX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CF136D-B334-4B3B-9A09-4A69887E90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4" t="14571" r="14343" b="18264"/>
          <a:stretch/>
        </p:blipFill>
        <p:spPr>
          <a:xfrm>
            <a:off x="7880630" y="217715"/>
            <a:ext cx="1132741" cy="9167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78093E-27B2-4AE2-8457-B884226E2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71" y="4741001"/>
            <a:ext cx="6703057" cy="60606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F64397-8054-4B6D-973E-1C318C4D9184}"/>
              </a:ext>
            </a:extLst>
          </p:cNvPr>
          <p:cNvCxnSpPr/>
          <p:nvPr/>
        </p:nvCxnSpPr>
        <p:spPr>
          <a:xfrm flipV="1">
            <a:off x="5686692" y="5101436"/>
            <a:ext cx="0" cy="444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31BFFA4-D1B9-405A-BA81-0DAEEEB2E10B}"/>
              </a:ext>
            </a:extLst>
          </p:cNvPr>
          <p:cNvSpPr txBox="1"/>
          <p:nvPr/>
        </p:nvSpPr>
        <p:spPr>
          <a:xfrm>
            <a:off x="6121002" y="5308711"/>
            <a:ext cx="286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 el id del </a:t>
            </a:r>
            <a:r>
              <a:rPr lang="en-US" dirty="0" err="1"/>
              <a:t>elemento</a:t>
            </a:r>
            <a:r>
              <a:rPr lang="en-US" dirty="0"/>
              <a:t> web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F0EE37-BADF-4674-97D4-1775326F85BA}"/>
              </a:ext>
            </a:extLst>
          </p:cNvPr>
          <p:cNvCxnSpPr/>
          <p:nvPr/>
        </p:nvCxnSpPr>
        <p:spPr>
          <a:xfrm flipV="1">
            <a:off x="1780898" y="5224381"/>
            <a:ext cx="0" cy="444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82C5469-1FBC-4F63-9EC1-55BD9FC93513}"/>
              </a:ext>
            </a:extLst>
          </p:cNvPr>
          <p:cNvSpPr txBox="1"/>
          <p:nvPr/>
        </p:nvSpPr>
        <p:spPr>
          <a:xfrm>
            <a:off x="2152724" y="5493377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Ejecutando click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4FE1E0-6E52-4D3B-BED0-D19683CABC6B}"/>
              </a:ext>
            </a:extLst>
          </p:cNvPr>
          <p:cNvCxnSpPr>
            <a:cxnSpLocks/>
          </p:cNvCxnSpPr>
          <p:nvPr/>
        </p:nvCxnSpPr>
        <p:spPr>
          <a:xfrm>
            <a:off x="5686692" y="5545573"/>
            <a:ext cx="3483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9A15FA-F1FB-41DE-A2B7-A327D9C86C63}"/>
              </a:ext>
            </a:extLst>
          </p:cNvPr>
          <p:cNvCxnSpPr>
            <a:cxnSpLocks/>
          </p:cNvCxnSpPr>
          <p:nvPr/>
        </p:nvCxnSpPr>
        <p:spPr>
          <a:xfrm>
            <a:off x="1780898" y="5698026"/>
            <a:ext cx="3483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75853E5-D139-4E17-A2AC-BA053AABE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231" y="3313537"/>
            <a:ext cx="5456317" cy="131236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4C08D9-80ED-47DB-AAF7-0F564D3485D5}"/>
              </a:ext>
            </a:extLst>
          </p:cNvPr>
          <p:cNvCxnSpPr>
            <a:cxnSpLocks/>
          </p:cNvCxnSpPr>
          <p:nvPr/>
        </p:nvCxnSpPr>
        <p:spPr>
          <a:xfrm flipH="1">
            <a:off x="6474817" y="4403838"/>
            <a:ext cx="3439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21E2D42-5841-4DC1-8165-4778DF842F11}"/>
              </a:ext>
            </a:extLst>
          </p:cNvPr>
          <p:cNvSpPr txBox="1"/>
          <p:nvPr/>
        </p:nvSpPr>
        <p:spPr>
          <a:xfrm>
            <a:off x="6807457" y="4234881"/>
            <a:ext cx="297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Botón al que daremos 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169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F4B7-5617-4DA6-9FE6-1B056A7B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Comandos </a:t>
            </a:r>
            <a:r>
              <a:rPr lang="en-US" dirty="0" err="1"/>
              <a:t>básicos</a:t>
            </a:r>
            <a:r>
              <a:rPr lang="en-US" dirty="0"/>
              <a:t> WebDriver</a:t>
            </a:r>
            <a:br>
              <a:rPr lang="en-US" dirty="0"/>
            </a:br>
            <a:r>
              <a:rPr lang="en-US" dirty="0" err="1"/>
              <a:t>Escribiendo</a:t>
            </a:r>
            <a:r>
              <a:rPr lang="en-US" dirty="0"/>
              <a:t> en un Campo de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B585-8D41-45CB-948F-68522F49F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algn="just"/>
            <a:r>
              <a:rPr lang="es-MX" dirty="0"/>
              <a:t>El método </a:t>
            </a:r>
            <a:r>
              <a:rPr lang="en-US" b="1" dirty="0" err="1"/>
              <a:t>sendKeys</a:t>
            </a:r>
            <a:r>
              <a:rPr lang="en-US" b="1" dirty="0"/>
              <a:t>()</a:t>
            </a:r>
            <a:r>
              <a:rPr lang="en-US" dirty="0"/>
              <a:t>  es </a:t>
            </a:r>
            <a:r>
              <a:rPr lang="en-US" dirty="0" err="1"/>
              <a:t>usado</a:t>
            </a:r>
            <a:r>
              <a:rPr lang="en-US" dirty="0"/>
              <a:t> para </a:t>
            </a:r>
            <a:r>
              <a:rPr lang="en-US" dirty="0" err="1"/>
              <a:t>escribir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un campo de </a:t>
            </a:r>
            <a:r>
              <a:rPr lang="en-US" dirty="0" err="1"/>
              <a:t>texto</a:t>
            </a:r>
            <a:r>
              <a:rPr lang="en-US" dirty="0"/>
              <a:t> o algun element de </a:t>
            </a:r>
            <a:r>
              <a:rPr lang="en-US" dirty="0" err="1"/>
              <a:t>texto</a:t>
            </a:r>
            <a:r>
              <a:rPr lang="en-US" dirty="0"/>
              <a:t> input type.</a:t>
            </a:r>
            <a:endParaRPr lang="es-MX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CF136D-B334-4B3B-9A09-4A69887E90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4" t="14571" r="14343" b="18264"/>
          <a:stretch/>
        </p:blipFill>
        <p:spPr>
          <a:xfrm>
            <a:off x="7880630" y="217715"/>
            <a:ext cx="1132741" cy="9167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97DD6C-12F9-497A-8036-BD4F1DF2BF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178" b="35959"/>
          <a:stretch/>
        </p:blipFill>
        <p:spPr>
          <a:xfrm>
            <a:off x="1015232" y="3313538"/>
            <a:ext cx="2772998" cy="84045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DA96C4-3AE3-4F21-9230-F275DE874AC8}"/>
              </a:ext>
            </a:extLst>
          </p:cNvPr>
          <p:cNvCxnSpPr>
            <a:cxnSpLocks/>
          </p:cNvCxnSpPr>
          <p:nvPr/>
        </p:nvCxnSpPr>
        <p:spPr>
          <a:xfrm flipH="1">
            <a:off x="3844826" y="3953615"/>
            <a:ext cx="3439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9CBEE44-E181-4980-BF0A-F2E888BBBAE1}"/>
              </a:ext>
            </a:extLst>
          </p:cNvPr>
          <p:cNvSpPr txBox="1"/>
          <p:nvPr/>
        </p:nvSpPr>
        <p:spPr>
          <a:xfrm>
            <a:off x="4238428" y="3784658"/>
            <a:ext cx="489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Escribiremos algo sobre este campo de texto.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0DFBBA-B677-44F4-A048-27F71675B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646" y="4710231"/>
            <a:ext cx="5186761" cy="59670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4045F5-906F-44C3-90DB-372F4C1139CF}"/>
              </a:ext>
            </a:extLst>
          </p:cNvPr>
          <p:cNvCxnSpPr>
            <a:cxnSpLocks/>
          </p:cNvCxnSpPr>
          <p:nvPr/>
        </p:nvCxnSpPr>
        <p:spPr>
          <a:xfrm flipV="1">
            <a:off x="3235230" y="5220489"/>
            <a:ext cx="0" cy="361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59801F4-8A4B-4BE4-B1EC-B7B384E8AA23}"/>
              </a:ext>
            </a:extLst>
          </p:cNvPr>
          <p:cNvSpPr txBox="1"/>
          <p:nvPr/>
        </p:nvSpPr>
        <p:spPr>
          <a:xfrm>
            <a:off x="3607056" y="5358854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El texto que escribiremos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3E289B-E1B0-47E8-ACA6-CF2AD5D162A4}"/>
              </a:ext>
            </a:extLst>
          </p:cNvPr>
          <p:cNvCxnSpPr>
            <a:cxnSpLocks/>
          </p:cNvCxnSpPr>
          <p:nvPr/>
        </p:nvCxnSpPr>
        <p:spPr>
          <a:xfrm>
            <a:off x="3235230" y="5598335"/>
            <a:ext cx="3483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E4DDB1-113E-4460-897D-04BBE018519D}"/>
              </a:ext>
            </a:extLst>
          </p:cNvPr>
          <p:cNvCxnSpPr>
            <a:cxnSpLocks/>
          </p:cNvCxnSpPr>
          <p:nvPr/>
        </p:nvCxnSpPr>
        <p:spPr>
          <a:xfrm flipV="1">
            <a:off x="2368727" y="5169630"/>
            <a:ext cx="0" cy="11964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1E7C35-622C-427D-97D4-7487486ED2FA}"/>
              </a:ext>
            </a:extLst>
          </p:cNvPr>
          <p:cNvCxnSpPr>
            <a:cxnSpLocks/>
          </p:cNvCxnSpPr>
          <p:nvPr/>
        </p:nvCxnSpPr>
        <p:spPr>
          <a:xfrm>
            <a:off x="2368727" y="6366079"/>
            <a:ext cx="3483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E19E296-EC79-4F61-BF75-92E9DC7A2909}"/>
              </a:ext>
            </a:extLst>
          </p:cNvPr>
          <p:cNvSpPr txBox="1"/>
          <p:nvPr/>
        </p:nvSpPr>
        <p:spPr>
          <a:xfrm>
            <a:off x="2778813" y="6140946"/>
            <a:ext cx="327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 invoca al método </a:t>
            </a:r>
            <a:r>
              <a:rPr lang="es-MX" dirty="0" err="1"/>
              <a:t>sendKeys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203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F4B7-5617-4DA6-9FE6-1B056A7B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Comandos </a:t>
            </a:r>
            <a:r>
              <a:rPr lang="en-US" dirty="0" err="1"/>
              <a:t>básicos</a:t>
            </a:r>
            <a:r>
              <a:rPr lang="en-US" dirty="0"/>
              <a:t> WebDriver</a:t>
            </a:r>
            <a:br>
              <a:rPr lang="en-US" dirty="0"/>
            </a:br>
            <a:r>
              <a:rPr lang="en-US" dirty="0" err="1"/>
              <a:t>Limpiando</a:t>
            </a:r>
            <a:r>
              <a:rPr lang="en-US" dirty="0"/>
              <a:t> un Campo de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B585-8D41-45CB-948F-68522F49F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algn="just"/>
            <a:r>
              <a:rPr lang="es-MX" dirty="0"/>
              <a:t>El método </a:t>
            </a:r>
            <a:r>
              <a:rPr lang="en-US" b="1" dirty="0"/>
              <a:t>clear()</a:t>
            </a:r>
            <a:r>
              <a:rPr lang="en-US" dirty="0"/>
              <a:t>  es </a:t>
            </a:r>
            <a:r>
              <a:rPr lang="en-US" dirty="0" err="1"/>
              <a:t>usado</a:t>
            </a:r>
            <a:r>
              <a:rPr lang="en-US" dirty="0"/>
              <a:t> para </a:t>
            </a:r>
            <a:r>
              <a:rPr lang="en-US" dirty="0" err="1"/>
              <a:t>limpiar</a:t>
            </a:r>
            <a:r>
              <a:rPr lang="en-US" dirty="0"/>
              <a:t> el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escrito</a:t>
            </a:r>
            <a:r>
              <a:rPr lang="en-US" dirty="0"/>
              <a:t> en un campo de </a:t>
            </a:r>
            <a:r>
              <a:rPr lang="en-US" dirty="0" err="1"/>
              <a:t>texto</a:t>
            </a:r>
            <a:r>
              <a:rPr lang="en-US" dirty="0"/>
              <a:t> o algun element de </a:t>
            </a:r>
            <a:r>
              <a:rPr lang="en-US" dirty="0" err="1"/>
              <a:t>texto</a:t>
            </a:r>
            <a:r>
              <a:rPr lang="en-US" dirty="0"/>
              <a:t> input type.</a:t>
            </a:r>
            <a:endParaRPr lang="es-MX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CF136D-B334-4B3B-9A09-4A69887E90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4" t="14571" r="14343" b="18264"/>
          <a:stretch/>
        </p:blipFill>
        <p:spPr>
          <a:xfrm>
            <a:off x="7880630" y="217715"/>
            <a:ext cx="1132741" cy="9167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97DD6C-12F9-497A-8036-BD4F1DF2BF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178" b="35959"/>
          <a:stretch/>
        </p:blipFill>
        <p:spPr>
          <a:xfrm>
            <a:off x="1015232" y="3313538"/>
            <a:ext cx="2772998" cy="84045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DA96C4-3AE3-4F21-9230-F275DE874AC8}"/>
              </a:ext>
            </a:extLst>
          </p:cNvPr>
          <p:cNvCxnSpPr>
            <a:cxnSpLocks/>
          </p:cNvCxnSpPr>
          <p:nvPr/>
        </p:nvCxnSpPr>
        <p:spPr>
          <a:xfrm flipH="1">
            <a:off x="3844826" y="3953615"/>
            <a:ext cx="3439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9CBEE44-E181-4980-BF0A-F2E888BBBAE1}"/>
              </a:ext>
            </a:extLst>
          </p:cNvPr>
          <p:cNvSpPr txBox="1"/>
          <p:nvPr/>
        </p:nvSpPr>
        <p:spPr>
          <a:xfrm>
            <a:off x="4238428" y="3784658"/>
            <a:ext cx="489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Escribiremos algo sobre este campo de texto.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51BEC6-04D8-4CD0-972E-78A1EEECE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232" y="4639152"/>
            <a:ext cx="5309297" cy="55653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786913-076C-4B34-B297-D8878556A78F}"/>
              </a:ext>
            </a:extLst>
          </p:cNvPr>
          <p:cNvCxnSpPr>
            <a:cxnSpLocks/>
          </p:cNvCxnSpPr>
          <p:nvPr/>
        </p:nvCxnSpPr>
        <p:spPr>
          <a:xfrm flipV="1">
            <a:off x="5194670" y="4976645"/>
            <a:ext cx="0" cy="361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1E18B8B-F233-45D2-9150-3194B57ECEBB}"/>
              </a:ext>
            </a:extLst>
          </p:cNvPr>
          <p:cNvSpPr txBox="1"/>
          <p:nvPr/>
        </p:nvSpPr>
        <p:spPr>
          <a:xfrm>
            <a:off x="5566496" y="5115010"/>
            <a:ext cx="370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El id del campo de texto a limpiar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4C237E0-D9B2-43EF-B3CB-022D8956132B}"/>
              </a:ext>
            </a:extLst>
          </p:cNvPr>
          <p:cNvCxnSpPr>
            <a:cxnSpLocks/>
          </p:cNvCxnSpPr>
          <p:nvPr/>
        </p:nvCxnSpPr>
        <p:spPr>
          <a:xfrm>
            <a:off x="5194670" y="5354491"/>
            <a:ext cx="3483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8CEE55-47EF-4004-BB35-5E886E2EA475}"/>
              </a:ext>
            </a:extLst>
          </p:cNvPr>
          <p:cNvCxnSpPr>
            <a:cxnSpLocks/>
          </p:cNvCxnSpPr>
          <p:nvPr/>
        </p:nvCxnSpPr>
        <p:spPr>
          <a:xfrm flipV="1">
            <a:off x="2211973" y="5143503"/>
            <a:ext cx="0" cy="11964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AF0E1F-BA21-43E6-AD29-E09284361892}"/>
              </a:ext>
            </a:extLst>
          </p:cNvPr>
          <p:cNvCxnSpPr>
            <a:cxnSpLocks/>
          </p:cNvCxnSpPr>
          <p:nvPr/>
        </p:nvCxnSpPr>
        <p:spPr>
          <a:xfrm>
            <a:off x="2211973" y="6339952"/>
            <a:ext cx="3483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B6CE32D-4768-44FC-8731-34BEB147B714}"/>
              </a:ext>
            </a:extLst>
          </p:cNvPr>
          <p:cNvSpPr txBox="1"/>
          <p:nvPr/>
        </p:nvSpPr>
        <p:spPr>
          <a:xfrm>
            <a:off x="2622059" y="6114819"/>
            <a:ext cx="4548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 invoca al método clear() para limpiarlo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98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F4B7-5617-4DA6-9FE6-1B056A7B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Comandos </a:t>
            </a:r>
            <a:r>
              <a:rPr lang="en-US" dirty="0" err="1"/>
              <a:t>básicos</a:t>
            </a:r>
            <a:r>
              <a:rPr lang="en-US" dirty="0"/>
              <a:t> WebDriver</a:t>
            </a:r>
            <a:br>
              <a:rPr lang="en-US" dirty="0"/>
            </a:br>
            <a:r>
              <a:rPr lang="en-US" dirty="0" err="1"/>
              <a:t>Obteniendo</a:t>
            </a:r>
            <a:r>
              <a:rPr lang="en-US" dirty="0"/>
              <a:t> el </a:t>
            </a:r>
            <a:r>
              <a:rPr lang="en-US" dirty="0" err="1"/>
              <a:t>texto</a:t>
            </a:r>
            <a:r>
              <a:rPr lang="en-US" dirty="0"/>
              <a:t> de un element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B585-8D41-45CB-948F-68522F49F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algn="just"/>
            <a:r>
              <a:rPr lang="en-US" dirty="0"/>
              <a:t>En automation </a:t>
            </a:r>
            <a:r>
              <a:rPr lang="en-US" dirty="0" err="1"/>
              <a:t>mucha</a:t>
            </a:r>
            <a:r>
              <a:rPr lang="en-US" dirty="0"/>
              <a:t> </a:t>
            </a:r>
            <a:r>
              <a:rPr lang="en-US" dirty="0" err="1"/>
              <a:t>veces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requerir</a:t>
            </a:r>
            <a:r>
              <a:rPr lang="en-US" dirty="0"/>
              <a:t> recuperar el </a:t>
            </a:r>
            <a:r>
              <a:rPr lang="en-US" dirty="0" err="1"/>
              <a:t>texto</a:t>
            </a:r>
            <a:r>
              <a:rPr lang="en-US" dirty="0"/>
              <a:t> de algun element web para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algunas</a:t>
            </a:r>
            <a:r>
              <a:rPr lang="en-US" dirty="0"/>
              <a:t> </a:t>
            </a:r>
            <a:r>
              <a:rPr lang="en-US" dirty="0" err="1"/>
              <a:t>validaciones</a:t>
            </a:r>
            <a:r>
              <a:rPr lang="en-US" dirty="0"/>
              <a:t> o </a:t>
            </a:r>
            <a:r>
              <a:rPr lang="en-US" dirty="0" err="1"/>
              <a:t>simplemente</a:t>
            </a:r>
            <a:r>
              <a:rPr lang="en-US" dirty="0"/>
              <a:t> para </a:t>
            </a:r>
            <a:r>
              <a:rPr lang="en-US" dirty="0" err="1"/>
              <a:t>debuguear</a:t>
            </a:r>
            <a:r>
              <a:rPr lang="en-US" dirty="0"/>
              <a:t>, para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tenemos</a:t>
            </a:r>
            <a:r>
              <a:rPr lang="en-US" dirty="0"/>
              <a:t> el método </a:t>
            </a:r>
            <a:r>
              <a:rPr lang="en-US" b="1" dirty="0" err="1"/>
              <a:t>getText</a:t>
            </a:r>
            <a:r>
              <a:rPr lang="en-US" b="1" dirty="0"/>
              <a:t>() </a:t>
            </a:r>
            <a:r>
              <a:rPr lang="en-US" dirty="0"/>
              <a:t>que se </a:t>
            </a:r>
            <a:r>
              <a:rPr lang="en-US" dirty="0" err="1"/>
              <a:t>puede</a:t>
            </a:r>
            <a:r>
              <a:rPr lang="en-US" dirty="0"/>
              <a:t> utilizer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encontrado</a:t>
            </a:r>
            <a:r>
              <a:rPr lang="en-US" dirty="0"/>
              <a:t> el element por medio del método </a:t>
            </a:r>
            <a:r>
              <a:rPr lang="en-US" b="1" dirty="0" err="1"/>
              <a:t>findElement</a:t>
            </a:r>
            <a:r>
              <a:rPr lang="en-US" b="1" dirty="0"/>
              <a:t>()</a:t>
            </a:r>
            <a:r>
              <a:rPr lang="en-US" dirty="0"/>
              <a:t>.</a:t>
            </a:r>
            <a:endParaRPr lang="es-MX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CF136D-B334-4B3B-9A09-4A69887E90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4" t="14571" r="14343" b="18264"/>
          <a:stretch/>
        </p:blipFill>
        <p:spPr>
          <a:xfrm>
            <a:off x="7880630" y="217715"/>
            <a:ext cx="1132741" cy="9167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9CBEE44-E181-4980-BF0A-F2E888BBBAE1}"/>
              </a:ext>
            </a:extLst>
          </p:cNvPr>
          <p:cNvSpPr txBox="1"/>
          <p:nvPr/>
        </p:nvSpPr>
        <p:spPr>
          <a:xfrm>
            <a:off x="4476902" y="3813216"/>
            <a:ext cx="489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Escribiremos algo sobre este campo de texto.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AF0E1F-BA21-43E6-AD29-E09284361892}"/>
              </a:ext>
            </a:extLst>
          </p:cNvPr>
          <p:cNvCxnSpPr>
            <a:cxnSpLocks/>
          </p:cNvCxnSpPr>
          <p:nvPr/>
        </p:nvCxnSpPr>
        <p:spPr>
          <a:xfrm>
            <a:off x="3657596" y="6089900"/>
            <a:ext cx="3483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B6CE32D-4768-44FC-8731-34BEB147B714}"/>
              </a:ext>
            </a:extLst>
          </p:cNvPr>
          <p:cNvSpPr txBox="1"/>
          <p:nvPr/>
        </p:nvSpPr>
        <p:spPr>
          <a:xfrm>
            <a:off x="4067682" y="5864767"/>
            <a:ext cx="328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 invoca al método getText()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A7CDB0-E167-46AD-B0A6-DAAEB1315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092" y="4452580"/>
            <a:ext cx="4998479" cy="43224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3653FA-5D6E-40CE-9C6B-74A11CEB97C1}"/>
              </a:ext>
            </a:extLst>
          </p:cNvPr>
          <p:cNvCxnSpPr>
            <a:cxnSpLocks/>
          </p:cNvCxnSpPr>
          <p:nvPr/>
        </p:nvCxnSpPr>
        <p:spPr>
          <a:xfrm flipV="1">
            <a:off x="5397549" y="4791979"/>
            <a:ext cx="0" cy="361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CE5558-EAFD-4A94-83A2-AEDC9831E71D}"/>
              </a:ext>
            </a:extLst>
          </p:cNvPr>
          <p:cNvSpPr txBox="1"/>
          <p:nvPr/>
        </p:nvSpPr>
        <p:spPr>
          <a:xfrm>
            <a:off x="5769375" y="4930344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El id del elemento web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0A7BBC-978A-4B85-99DA-74110E7DB0D3}"/>
              </a:ext>
            </a:extLst>
          </p:cNvPr>
          <p:cNvCxnSpPr>
            <a:cxnSpLocks/>
          </p:cNvCxnSpPr>
          <p:nvPr/>
        </p:nvCxnSpPr>
        <p:spPr>
          <a:xfrm>
            <a:off x="5397549" y="5169825"/>
            <a:ext cx="3483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9B4540-4CC4-454D-AF82-5865A070467D}"/>
              </a:ext>
            </a:extLst>
          </p:cNvPr>
          <p:cNvCxnSpPr>
            <a:cxnSpLocks/>
          </p:cNvCxnSpPr>
          <p:nvPr/>
        </p:nvCxnSpPr>
        <p:spPr>
          <a:xfrm flipV="1">
            <a:off x="3657596" y="4893451"/>
            <a:ext cx="0" cy="11964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F8F23EF-6354-4E55-A110-A3810289A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375" y="3376933"/>
            <a:ext cx="2839307" cy="926352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9BDC30-332F-4C86-8AB5-75840F3278A5}"/>
              </a:ext>
            </a:extLst>
          </p:cNvPr>
          <p:cNvCxnSpPr>
            <a:cxnSpLocks/>
          </p:cNvCxnSpPr>
          <p:nvPr/>
        </p:nvCxnSpPr>
        <p:spPr>
          <a:xfrm flipH="1">
            <a:off x="4083300" y="3982173"/>
            <a:ext cx="3439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526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F4B7-5617-4DA6-9FE6-1B056A7B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Comandos </a:t>
            </a:r>
            <a:r>
              <a:rPr lang="en-US" dirty="0" err="1"/>
              <a:t>básicos</a:t>
            </a:r>
            <a:r>
              <a:rPr lang="en-US" dirty="0"/>
              <a:t> WebDriver</a:t>
            </a:r>
            <a:br>
              <a:rPr lang="en-US" dirty="0"/>
            </a:br>
            <a:r>
              <a:rPr lang="en-US" dirty="0" err="1"/>
              <a:t>Navegación</a:t>
            </a:r>
            <a:r>
              <a:rPr lang="en-US" dirty="0"/>
              <a:t> </a:t>
            </a:r>
            <a:r>
              <a:rPr lang="en-US" dirty="0" err="1"/>
              <a:t>hacia</a:t>
            </a:r>
            <a:r>
              <a:rPr lang="en-US" dirty="0"/>
              <a:t> </a:t>
            </a:r>
            <a:r>
              <a:rPr lang="en-US" dirty="0" err="1"/>
              <a:t>atrás</a:t>
            </a:r>
            <a:r>
              <a:rPr lang="en-US" dirty="0"/>
              <a:t> en un </a:t>
            </a:r>
            <a:r>
              <a:rPr lang="en-US" dirty="0" err="1"/>
              <a:t>navegador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B585-8D41-45CB-948F-68522F49F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algn="just"/>
            <a:r>
              <a:rPr lang="en-US" dirty="0"/>
              <a:t>Selenium </a:t>
            </a:r>
            <a:r>
              <a:rPr lang="en-US" dirty="0" err="1"/>
              <a:t>provee</a:t>
            </a:r>
            <a:r>
              <a:rPr lang="en-US" dirty="0"/>
              <a:t> el commando </a:t>
            </a:r>
            <a:r>
              <a:rPr lang="en-US" b="1" dirty="0"/>
              <a:t>navigate().back() </a:t>
            </a:r>
            <a:r>
              <a:rPr lang="en-US" dirty="0"/>
              <a:t>para </a:t>
            </a:r>
            <a:r>
              <a:rPr lang="en-US" dirty="0" err="1"/>
              <a:t>navegar</a:t>
            </a:r>
            <a:r>
              <a:rPr lang="en-US" dirty="0"/>
              <a:t> </a:t>
            </a:r>
            <a:r>
              <a:rPr lang="en-US" dirty="0" err="1"/>
              <a:t>hacia</a:t>
            </a:r>
            <a:r>
              <a:rPr lang="en-US" dirty="0"/>
              <a:t> </a:t>
            </a:r>
            <a:r>
              <a:rPr lang="en-US" dirty="0" err="1"/>
              <a:t>atrás</a:t>
            </a:r>
            <a:r>
              <a:rPr lang="en-US" dirty="0"/>
              <a:t> en el </a:t>
            </a:r>
            <a:r>
              <a:rPr lang="en-US" dirty="0" err="1"/>
              <a:t>historial</a:t>
            </a:r>
            <a:r>
              <a:rPr lang="en-US" dirty="0"/>
              <a:t> de </a:t>
            </a:r>
            <a:r>
              <a:rPr lang="en-US" dirty="0" err="1"/>
              <a:t>páginas</a:t>
            </a:r>
            <a:r>
              <a:rPr lang="en-US" dirty="0"/>
              <a:t> </a:t>
            </a:r>
            <a:r>
              <a:rPr lang="en-US" dirty="0" err="1"/>
              <a:t>visitadas</a:t>
            </a:r>
            <a:r>
              <a:rPr lang="en-US" dirty="0"/>
              <a:t> en un </a:t>
            </a:r>
            <a:r>
              <a:rPr lang="en-US" dirty="0" err="1"/>
              <a:t>navegador</a:t>
            </a:r>
            <a:r>
              <a:rPr lang="en-US" dirty="0"/>
              <a:t>. </a:t>
            </a:r>
            <a:endParaRPr lang="es-MX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CF136D-B334-4B3B-9A09-4A69887E90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4" t="14571" r="14343" b="18264"/>
          <a:stretch/>
        </p:blipFill>
        <p:spPr>
          <a:xfrm>
            <a:off x="7880630" y="217715"/>
            <a:ext cx="1132741" cy="9167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CAF46C-35AA-4281-B08A-19E5690DF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42" y="4912122"/>
            <a:ext cx="3339737" cy="6858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92436B-44EB-40D0-B6C5-42EC71631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850" y="3068546"/>
            <a:ext cx="7296150" cy="1400175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26E55DC8-3BA7-4666-AA56-4E085464D61F}"/>
              </a:ext>
            </a:extLst>
          </p:cNvPr>
          <p:cNvSpPr/>
          <p:nvPr/>
        </p:nvSpPr>
        <p:spPr>
          <a:xfrm>
            <a:off x="1132116" y="3068546"/>
            <a:ext cx="357052" cy="40617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99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F4B7-5617-4DA6-9FE6-1B056A7B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Comandos </a:t>
            </a:r>
            <a:r>
              <a:rPr lang="en-US" dirty="0" err="1"/>
              <a:t>básicos</a:t>
            </a:r>
            <a:r>
              <a:rPr lang="en-US" dirty="0"/>
              <a:t> WebDriver</a:t>
            </a:r>
            <a:br>
              <a:rPr lang="en-US" dirty="0"/>
            </a:br>
            <a:r>
              <a:rPr lang="en-US" dirty="0" err="1"/>
              <a:t>Navegación</a:t>
            </a:r>
            <a:r>
              <a:rPr lang="en-US" dirty="0"/>
              <a:t> </a:t>
            </a:r>
            <a:r>
              <a:rPr lang="en-US" dirty="0" err="1"/>
              <a:t>hacia</a:t>
            </a:r>
            <a:r>
              <a:rPr lang="en-US" dirty="0"/>
              <a:t> </a:t>
            </a:r>
            <a:r>
              <a:rPr lang="en-US" dirty="0" err="1"/>
              <a:t>adelante</a:t>
            </a:r>
            <a:r>
              <a:rPr lang="en-US" dirty="0"/>
              <a:t> en un </a:t>
            </a:r>
            <a:r>
              <a:rPr lang="en-US" dirty="0" err="1"/>
              <a:t>navegador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B585-8D41-45CB-948F-68522F49F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algn="just"/>
            <a:r>
              <a:rPr lang="en-US" dirty="0"/>
              <a:t>Selenium </a:t>
            </a:r>
            <a:r>
              <a:rPr lang="en-US" dirty="0" err="1"/>
              <a:t>provee</a:t>
            </a:r>
            <a:r>
              <a:rPr lang="en-US" dirty="0"/>
              <a:t> el commando </a:t>
            </a:r>
            <a:r>
              <a:rPr lang="en-US" b="1" dirty="0"/>
              <a:t>navigate().forward() </a:t>
            </a:r>
            <a:r>
              <a:rPr lang="en-US" dirty="0"/>
              <a:t>para </a:t>
            </a:r>
            <a:r>
              <a:rPr lang="en-US" dirty="0" err="1"/>
              <a:t>navegar</a:t>
            </a:r>
            <a:r>
              <a:rPr lang="en-US" dirty="0"/>
              <a:t> </a:t>
            </a:r>
            <a:r>
              <a:rPr lang="en-US" dirty="0" err="1"/>
              <a:t>hacia</a:t>
            </a:r>
            <a:r>
              <a:rPr lang="en-US" dirty="0"/>
              <a:t> </a:t>
            </a:r>
            <a:r>
              <a:rPr lang="en-US" dirty="0" err="1"/>
              <a:t>adelante</a:t>
            </a:r>
            <a:r>
              <a:rPr lang="en-US" dirty="0"/>
              <a:t> en el </a:t>
            </a:r>
            <a:r>
              <a:rPr lang="en-US" dirty="0" err="1"/>
              <a:t>historial</a:t>
            </a:r>
            <a:r>
              <a:rPr lang="en-US" dirty="0"/>
              <a:t> de </a:t>
            </a:r>
            <a:r>
              <a:rPr lang="en-US" dirty="0" err="1"/>
              <a:t>páginas</a:t>
            </a:r>
            <a:r>
              <a:rPr lang="en-US" dirty="0"/>
              <a:t> </a:t>
            </a:r>
            <a:r>
              <a:rPr lang="en-US" dirty="0" err="1"/>
              <a:t>visitadas</a:t>
            </a:r>
            <a:r>
              <a:rPr lang="en-US" dirty="0"/>
              <a:t> en un </a:t>
            </a:r>
            <a:r>
              <a:rPr lang="en-US" dirty="0" err="1"/>
              <a:t>navegador</a:t>
            </a:r>
            <a:r>
              <a:rPr lang="en-US" dirty="0"/>
              <a:t>. </a:t>
            </a:r>
            <a:endParaRPr lang="es-MX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CF136D-B334-4B3B-9A09-4A69887E90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4" t="14571" r="14343" b="18264"/>
          <a:stretch/>
        </p:blipFill>
        <p:spPr>
          <a:xfrm>
            <a:off x="7880630" y="217715"/>
            <a:ext cx="1132741" cy="9167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244CD8-7782-4167-A3BA-CA8D65937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304" y="5200613"/>
            <a:ext cx="3464141" cy="5211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E66F09-6594-41E5-9E8F-EE519321C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850" y="3068546"/>
            <a:ext cx="7296150" cy="140017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8E428C6-C9F2-4F6D-B3F3-AA38B9A320C3}"/>
              </a:ext>
            </a:extLst>
          </p:cNvPr>
          <p:cNvSpPr/>
          <p:nvPr/>
        </p:nvSpPr>
        <p:spPr>
          <a:xfrm>
            <a:off x="1402080" y="3068546"/>
            <a:ext cx="357052" cy="40617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10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F4B7-5617-4DA6-9FE6-1B056A7B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Comandos </a:t>
            </a:r>
            <a:r>
              <a:rPr lang="en-US" dirty="0" err="1"/>
              <a:t>básicos</a:t>
            </a:r>
            <a:r>
              <a:rPr lang="en-US" dirty="0"/>
              <a:t> WebDriver</a:t>
            </a:r>
            <a:br>
              <a:rPr lang="en-US" dirty="0"/>
            </a:br>
            <a:r>
              <a:rPr lang="en-US" dirty="0" err="1"/>
              <a:t>Refrescar</a:t>
            </a:r>
            <a:r>
              <a:rPr lang="en-US" dirty="0"/>
              <a:t> el </a:t>
            </a:r>
            <a:r>
              <a:rPr lang="en-US" dirty="0" err="1"/>
              <a:t>navegador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B585-8D41-45CB-948F-68522F49F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algn="just"/>
            <a:r>
              <a:rPr lang="en-US" dirty="0"/>
              <a:t>Hay multiples </a:t>
            </a:r>
            <a:r>
              <a:rPr lang="en-US" dirty="0" err="1"/>
              <a:t>formas</a:t>
            </a:r>
            <a:r>
              <a:rPr lang="en-US" dirty="0"/>
              <a:t>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refrescar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navegador</a:t>
            </a:r>
            <a:r>
              <a:rPr lang="en-US" dirty="0"/>
              <a:t> por medio de Selenium, a </a:t>
            </a:r>
            <a:r>
              <a:rPr lang="en-US" dirty="0" err="1"/>
              <a:t>continuación</a:t>
            </a:r>
            <a:r>
              <a:rPr lang="en-US" dirty="0"/>
              <a:t> </a:t>
            </a:r>
            <a:r>
              <a:rPr lang="en-US" dirty="0" err="1"/>
              <a:t>muestro</a:t>
            </a:r>
            <a:r>
              <a:rPr lang="en-US" dirty="0"/>
              <a:t> las </a:t>
            </a:r>
            <a:r>
              <a:rPr lang="en-US" dirty="0" err="1"/>
              <a:t>disponibles</a:t>
            </a:r>
            <a:r>
              <a:rPr lang="en-US" dirty="0"/>
              <a:t> en el WebDriver:</a:t>
            </a:r>
          </a:p>
          <a:p>
            <a:pPr lvl="1" algn="just"/>
            <a:r>
              <a:rPr lang="en-US" dirty="0" err="1"/>
              <a:t>Usando</a:t>
            </a:r>
            <a:r>
              <a:rPr lang="en-US" dirty="0"/>
              <a:t> el </a:t>
            </a:r>
            <a:r>
              <a:rPr lang="en-US" dirty="0" err="1"/>
              <a:t>comando</a:t>
            </a:r>
            <a:r>
              <a:rPr lang="en-US" dirty="0"/>
              <a:t> </a:t>
            </a:r>
            <a:r>
              <a:rPr lang="en-US" b="1" dirty="0" err="1"/>
              <a:t>driver.navigate</a:t>
            </a:r>
            <a:r>
              <a:rPr lang="en-US" b="1" dirty="0"/>
              <a:t>().refresh()</a:t>
            </a:r>
          </a:p>
          <a:p>
            <a:pPr lvl="1" algn="just"/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b="1" dirty="0" err="1"/>
              <a:t>sendKeys</a:t>
            </a:r>
            <a:r>
              <a:rPr lang="en-US" b="1" dirty="0"/>
              <a:t>(Keys.F5)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algun campo de </a:t>
            </a:r>
            <a:r>
              <a:rPr lang="en-US" dirty="0" err="1"/>
              <a:t>texto</a:t>
            </a:r>
            <a:r>
              <a:rPr lang="en-US" dirty="0"/>
              <a:t> en </a:t>
            </a:r>
            <a:r>
              <a:rPr lang="en-US" dirty="0" err="1"/>
              <a:t>una</a:t>
            </a:r>
            <a:r>
              <a:rPr lang="en-US" dirty="0"/>
              <a:t> página web.</a:t>
            </a:r>
          </a:p>
          <a:p>
            <a:pPr lvl="1" algn="just"/>
            <a:r>
              <a:rPr lang="es-MX" dirty="0"/>
              <a:t>U</a:t>
            </a:r>
            <a:r>
              <a:rPr lang="en-US" dirty="0"/>
              <a:t>sando </a:t>
            </a:r>
            <a:r>
              <a:rPr lang="en-US" b="1" dirty="0" err="1"/>
              <a:t>driver.get</a:t>
            </a:r>
            <a:r>
              <a:rPr lang="en-US" b="1" dirty="0"/>
              <a:t>("URL") </a:t>
            </a:r>
            <a:r>
              <a:rPr lang="en-US" dirty="0"/>
              <a:t>con </a:t>
            </a:r>
            <a:r>
              <a:rPr lang="en-US" dirty="0" err="1"/>
              <a:t>una</a:t>
            </a:r>
            <a:r>
              <a:rPr lang="en-US" dirty="0"/>
              <a:t> URL.</a:t>
            </a:r>
          </a:p>
          <a:p>
            <a:pPr lvl="1" algn="just"/>
            <a:r>
              <a:rPr lang="es-MX" dirty="0"/>
              <a:t>U</a:t>
            </a:r>
            <a:r>
              <a:rPr lang="en-US" dirty="0"/>
              <a:t>sando </a:t>
            </a:r>
            <a:r>
              <a:rPr lang="en-US" b="1" dirty="0" err="1"/>
              <a:t>driver.navigate</a:t>
            </a:r>
            <a:r>
              <a:rPr lang="en-US" b="1" dirty="0"/>
              <a:t>().to("URL")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URL.</a:t>
            </a:r>
            <a:endParaRPr lang="es-MX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CF136D-B334-4B3B-9A09-4A69887E90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4" t="14571" r="14343" b="18264"/>
          <a:stretch/>
        </p:blipFill>
        <p:spPr>
          <a:xfrm>
            <a:off x="7880630" y="217715"/>
            <a:ext cx="1132741" cy="9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09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F4B7-5617-4DA6-9FE6-1B056A7B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Comandos </a:t>
            </a:r>
            <a:r>
              <a:rPr lang="en-US" dirty="0" err="1"/>
              <a:t>básicos</a:t>
            </a:r>
            <a:r>
              <a:rPr lang="en-US" dirty="0"/>
              <a:t> WebDriver</a:t>
            </a:r>
            <a:br>
              <a:rPr lang="en-US" dirty="0"/>
            </a:br>
            <a:r>
              <a:rPr lang="en-US" dirty="0" err="1"/>
              <a:t>Cerrar</a:t>
            </a:r>
            <a:r>
              <a:rPr lang="en-US" dirty="0"/>
              <a:t> el </a:t>
            </a:r>
            <a:r>
              <a:rPr lang="en-US" dirty="0" err="1"/>
              <a:t>navegador</a:t>
            </a:r>
            <a:r>
              <a:rPr lang="en-US" dirty="0"/>
              <a:t>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B585-8D41-45CB-948F-68522F49F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algn="just"/>
            <a:r>
              <a:rPr lang="en-US" dirty="0"/>
              <a:t>Selenium prove dos </a:t>
            </a:r>
            <a:r>
              <a:rPr lang="en-US" dirty="0" err="1"/>
              <a:t>formas</a:t>
            </a:r>
            <a:r>
              <a:rPr lang="en-US" dirty="0"/>
              <a:t> para </a:t>
            </a:r>
            <a:r>
              <a:rPr lang="en-US" dirty="0" err="1"/>
              <a:t>cerrar</a:t>
            </a:r>
            <a:r>
              <a:rPr lang="en-US" dirty="0"/>
              <a:t> el </a:t>
            </a:r>
            <a:r>
              <a:rPr lang="en-US" dirty="0" err="1"/>
              <a:t>navegador</a:t>
            </a:r>
            <a:r>
              <a:rPr lang="en-US" dirty="0"/>
              <a:t>, el primero es por medio del método </a:t>
            </a:r>
            <a:r>
              <a:rPr lang="en-US" b="1" dirty="0"/>
              <a:t>close() </a:t>
            </a:r>
            <a:r>
              <a:rPr lang="en-US" dirty="0"/>
              <a:t>y el Segundo </a:t>
            </a:r>
            <a:r>
              <a:rPr lang="en-US" dirty="0" err="1"/>
              <a:t>usando</a:t>
            </a:r>
            <a:r>
              <a:rPr lang="en-US" dirty="0"/>
              <a:t> el método quit(). La diferencia entre ellos es que el primero cierra únicamente la </a:t>
            </a:r>
            <a:r>
              <a:rPr lang="en-US" dirty="0" err="1"/>
              <a:t>pestaña</a:t>
            </a:r>
            <a:r>
              <a:rPr lang="en-US" dirty="0"/>
              <a:t> actual, </a:t>
            </a:r>
            <a:r>
              <a:rPr lang="en-US" dirty="0" err="1"/>
              <a:t>mientras</a:t>
            </a:r>
            <a:r>
              <a:rPr lang="en-US" dirty="0"/>
              <a:t> el Segundo commando cierra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instancias</a:t>
            </a:r>
            <a:r>
              <a:rPr lang="en-US" dirty="0"/>
              <a:t> </a:t>
            </a:r>
            <a:r>
              <a:rPr lang="en-US" dirty="0" err="1"/>
              <a:t>abiertas</a:t>
            </a:r>
            <a:r>
              <a:rPr lang="en-US" dirty="0"/>
              <a:t>.</a:t>
            </a:r>
            <a:endParaRPr lang="es-MX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CF136D-B334-4B3B-9A09-4A69887E90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4" t="14571" r="14343" b="18264"/>
          <a:stretch/>
        </p:blipFill>
        <p:spPr>
          <a:xfrm>
            <a:off x="7880630" y="217715"/>
            <a:ext cx="1132741" cy="9167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73BC7C-0F3A-4849-B50F-472387267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133" y="3634250"/>
            <a:ext cx="4806217" cy="120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77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F4B7-5617-4DA6-9FE6-1B056A7B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Waits en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B585-8D41-45CB-948F-68522F49F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algn="just"/>
            <a:r>
              <a:rPr lang="en-US" dirty="0" err="1"/>
              <a:t>Cuando</a:t>
            </a:r>
            <a:r>
              <a:rPr lang="en-US" dirty="0"/>
              <a:t> se </a:t>
            </a:r>
            <a:r>
              <a:rPr lang="en-US" dirty="0" err="1"/>
              <a:t>automatizan</a:t>
            </a:r>
            <a:r>
              <a:rPr lang="en-US" dirty="0"/>
              <a:t> </a:t>
            </a:r>
            <a:r>
              <a:rPr lang="en-US" dirty="0" err="1"/>
              <a:t>pruebas</a:t>
            </a:r>
            <a:r>
              <a:rPr lang="en-US" dirty="0"/>
              <a:t>, las </a:t>
            </a:r>
            <a:r>
              <a:rPr lang="en-US" dirty="0" err="1"/>
              <a:t>esperas</a:t>
            </a:r>
            <a:r>
              <a:rPr lang="en-US" dirty="0"/>
              <a:t> o waits son </a:t>
            </a:r>
            <a:r>
              <a:rPr lang="en-US" dirty="0" err="1"/>
              <a:t>necesarias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que </a:t>
            </a:r>
            <a:r>
              <a:rPr lang="en-US" dirty="0" err="1"/>
              <a:t>algunos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web se </a:t>
            </a:r>
            <a:r>
              <a:rPr lang="en-US" dirty="0" err="1"/>
              <a:t>cargan</a:t>
            </a:r>
            <a:r>
              <a:rPr lang="en-US" dirty="0"/>
              <a:t> de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asíncrona</a:t>
            </a:r>
            <a:r>
              <a:rPr lang="en-US" dirty="0"/>
              <a:t> o </a:t>
            </a:r>
            <a:r>
              <a:rPr lang="en-US" dirty="0" err="1"/>
              <a:t>bien</a:t>
            </a:r>
            <a:r>
              <a:rPr lang="en-US" dirty="0"/>
              <a:t> </a:t>
            </a:r>
            <a:r>
              <a:rPr lang="en-US" dirty="0" err="1"/>
              <a:t>despues</a:t>
            </a:r>
            <a:r>
              <a:rPr lang="en-US" dirty="0"/>
              <a:t> de </a:t>
            </a:r>
            <a:r>
              <a:rPr lang="en-US" dirty="0" err="1"/>
              <a:t>disparar</a:t>
            </a:r>
            <a:r>
              <a:rPr lang="en-US" dirty="0"/>
              <a:t> </a:t>
            </a:r>
            <a:r>
              <a:rPr lang="en-US" dirty="0" err="1"/>
              <a:t>cierto</a:t>
            </a:r>
            <a:r>
              <a:rPr lang="en-US" dirty="0"/>
              <a:t> </a:t>
            </a:r>
            <a:r>
              <a:rPr lang="en-US" dirty="0" err="1"/>
              <a:t>evento</a:t>
            </a:r>
            <a:r>
              <a:rPr lang="en-US" dirty="0"/>
              <a:t> </a:t>
            </a:r>
            <a:r>
              <a:rPr lang="en-US" dirty="0" err="1"/>
              <a:t>dicho</a:t>
            </a:r>
            <a:r>
              <a:rPr lang="en-US" dirty="0"/>
              <a:t> element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cargarse</a:t>
            </a:r>
            <a:r>
              <a:rPr lang="en-US" dirty="0"/>
              <a:t> o no. En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que </a:t>
            </a:r>
            <a:r>
              <a:rPr lang="en-US" dirty="0" err="1"/>
              <a:t>nuestro</a:t>
            </a:r>
            <a:r>
              <a:rPr lang="en-US" dirty="0"/>
              <a:t> script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muestre</a:t>
            </a:r>
            <a:r>
              <a:rPr lang="en-US" dirty="0"/>
              <a:t> </a:t>
            </a:r>
            <a:r>
              <a:rPr lang="en-US" dirty="0" err="1"/>
              <a:t>alguna</a:t>
            </a:r>
            <a:r>
              <a:rPr lang="en-US" dirty="0"/>
              <a:t> </a:t>
            </a:r>
            <a:r>
              <a:rPr lang="en-US" dirty="0" err="1"/>
              <a:t>excepción</a:t>
            </a:r>
            <a:r>
              <a:rPr lang="en-US" dirty="0"/>
              <a:t> del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elementNotFoundException</a:t>
            </a:r>
            <a:r>
              <a:rPr lang="en-US" dirty="0"/>
              <a:t>.</a:t>
            </a:r>
          </a:p>
          <a:p>
            <a:pPr algn="just"/>
            <a:r>
              <a:rPr lang="es-MX" dirty="0"/>
              <a:t>E</a:t>
            </a:r>
            <a:r>
              <a:rPr lang="en-US" dirty="0"/>
              <a:t>n </a:t>
            </a:r>
            <a:r>
              <a:rPr lang="en-US" dirty="0" err="1"/>
              <a:t>algunos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utiliza</a:t>
            </a:r>
            <a:r>
              <a:rPr lang="en-US" dirty="0"/>
              <a:t> el método </a:t>
            </a:r>
            <a:r>
              <a:rPr lang="en-US" b="1" dirty="0" err="1"/>
              <a:t>Thread.sleep</a:t>
            </a:r>
            <a:r>
              <a:rPr lang="en-US" b="1" dirty="0"/>
              <a:t>() </a:t>
            </a:r>
            <a:r>
              <a:rPr lang="en-US" dirty="0"/>
              <a:t>el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pausa</a:t>
            </a:r>
            <a:r>
              <a:rPr lang="en-US" dirty="0"/>
              <a:t> la </a:t>
            </a:r>
            <a:r>
              <a:rPr lang="en-US" dirty="0" err="1"/>
              <a:t>ejecución</a:t>
            </a:r>
            <a:r>
              <a:rPr lang="en-US" dirty="0"/>
              <a:t> de la </a:t>
            </a:r>
            <a:r>
              <a:rPr lang="en-US" dirty="0" err="1"/>
              <a:t>prueba</a:t>
            </a:r>
            <a:r>
              <a:rPr lang="en-US" dirty="0"/>
              <a:t> </a:t>
            </a:r>
            <a:r>
              <a:rPr lang="en-US" dirty="0" err="1"/>
              <a:t>cierto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</a:t>
            </a:r>
            <a:r>
              <a:rPr lang="en-US" dirty="0" err="1"/>
              <a:t>pero</a:t>
            </a:r>
            <a:r>
              <a:rPr lang="en-US" dirty="0"/>
              <a:t> no </a:t>
            </a:r>
            <a:r>
              <a:rPr lang="en-US" dirty="0" err="1"/>
              <a:t>asegura</a:t>
            </a:r>
            <a:r>
              <a:rPr lang="en-US" dirty="0"/>
              <a:t> que el </a:t>
            </a:r>
            <a:r>
              <a:rPr lang="en-US" dirty="0" err="1"/>
              <a:t>elemento</a:t>
            </a:r>
            <a:r>
              <a:rPr lang="en-US" dirty="0"/>
              <a:t> se ha </a:t>
            </a:r>
            <a:r>
              <a:rPr lang="en-US" dirty="0" err="1"/>
              <a:t>cargado</a:t>
            </a:r>
            <a:r>
              <a:rPr lang="en-US" dirty="0"/>
              <a:t> </a:t>
            </a:r>
            <a:r>
              <a:rPr lang="en-US" dirty="0" err="1"/>
              <a:t>satisfactoriamente</a:t>
            </a:r>
            <a:r>
              <a:rPr lang="en-US" dirty="0"/>
              <a:t>, </a:t>
            </a:r>
            <a:r>
              <a:rPr lang="en-US" dirty="0" err="1"/>
              <a:t>entonces</a:t>
            </a:r>
            <a:r>
              <a:rPr lang="en-US" dirty="0"/>
              <a:t> no se </a:t>
            </a:r>
            <a:r>
              <a:rPr lang="en-US" dirty="0" err="1"/>
              <a:t>recomienda</a:t>
            </a:r>
            <a:r>
              <a:rPr lang="en-US" dirty="0"/>
              <a:t> que se </a:t>
            </a:r>
            <a:r>
              <a:rPr lang="en-US" dirty="0" err="1"/>
              <a:t>utilice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método. </a:t>
            </a:r>
            <a:endParaRPr lang="es-MX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CF136D-B334-4B3B-9A09-4A69887E90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4" t="14571" r="14343" b="18264"/>
          <a:stretch/>
        </p:blipFill>
        <p:spPr>
          <a:xfrm>
            <a:off x="7880630" y="217715"/>
            <a:ext cx="1132741" cy="9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37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F4B7-5617-4DA6-9FE6-1B056A7B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r>
              <a:rPr lang="en-US" dirty="0"/>
              <a:t>Arquitectura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B585-8D41-45CB-948F-68522F49F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Selenium Web Driver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CF136D-B334-4B3B-9A09-4A69887E90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4" t="14571" r="14343" b="18264"/>
          <a:stretch/>
        </p:blipFill>
        <p:spPr>
          <a:xfrm>
            <a:off x="7880630" y="217715"/>
            <a:ext cx="1132741" cy="916752"/>
          </a:xfrm>
          <a:prstGeom prst="rect">
            <a:avLst/>
          </a:prstGeom>
        </p:spPr>
      </p:pic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0D8CE6EF-B50D-4EE1-98CC-A8308E6B71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7" t="22232" r="10299" b="12934"/>
          <a:stretch/>
        </p:blipFill>
        <p:spPr bwMode="auto">
          <a:xfrm>
            <a:off x="1863634" y="2682240"/>
            <a:ext cx="5190309" cy="324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193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F4B7-5617-4DA6-9FE6-1B056A7B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Waits en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B585-8D41-45CB-948F-68522F49F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algn="just"/>
            <a:r>
              <a:rPr lang="es-MX" dirty="0"/>
              <a:t>Para estos casos Selenium provee 2 mecanismo de espera para manejar este tipo de situaciones:</a:t>
            </a:r>
          </a:p>
          <a:p>
            <a:pPr lvl="1" algn="just"/>
            <a:r>
              <a:rPr lang="es-MX" dirty="0"/>
              <a:t>Esperas Implícitas</a:t>
            </a:r>
          </a:p>
          <a:p>
            <a:pPr lvl="1" algn="just"/>
            <a:r>
              <a:rPr lang="es-MX" dirty="0"/>
              <a:t>Esperas Explícitas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CF136D-B334-4B3B-9A09-4A69887E90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4" t="14571" r="14343" b="18264"/>
          <a:stretch/>
        </p:blipFill>
        <p:spPr>
          <a:xfrm>
            <a:off x="7880630" y="217715"/>
            <a:ext cx="1132741" cy="9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12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F4B7-5617-4DA6-9FE6-1B056A7B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Waits en Selenium</a:t>
            </a:r>
            <a:br>
              <a:rPr lang="en-US" dirty="0"/>
            </a:br>
            <a:r>
              <a:rPr lang="en-US" dirty="0"/>
              <a:t>Esperas Implícitas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B585-8D41-45CB-948F-68522F49F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algn="just"/>
            <a:r>
              <a:rPr lang="es-MX" dirty="0"/>
              <a:t>Una espera implícita se usa a nivel de la instancia del WebDriver, esto establece una tiempo de espera para todos los elementos web antes de que el driver revise la disponibilidad del elemento dentro del DOM y arroje una excepción del tipo NoSuchElementException si es que no lo encuentra.</a:t>
            </a:r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algn="just"/>
            <a:r>
              <a:rPr lang="es-MX" dirty="0"/>
              <a:t>En el ejemplo anterior se establece explícitamente un tiempo de espera de 20 segundos que el driver espera a que el elemento cargue, si este supera el límite entonces se lanzara una excepción cuando se intente localizar al elemento web.</a:t>
            </a:r>
          </a:p>
          <a:p>
            <a:pPr algn="just"/>
            <a:endParaRPr lang="es-MX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CF136D-B334-4B3B-9A09-4A69887E90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4" t="14571" r="14343" b="18264"/>
          <a:stretch/>
        </p:blipFill>
        <p:spPr>
          <a:xfrm>
            <a:off x="7880630" y="217715"/>
            <a:ext cx="1132741" cy="9167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F34B3A-1732-464B-B763-B85CEA915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566" y="3501389"/>
            <a:ext cx="6450194" cy="49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81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F4B7-5617-4DA6-9FE6-1B056A7B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Waits en Selenium</a:t>
            </a:r>
            <a:br>
              <a:rPr lang="en-US" dirty="0"/>
            </a:br>
            <a:r>
              <a:rPr lang="en-US" dirty="0"/>
              <a:t>Esperas Explícitas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B585-8D41-45CB-948F-68522F49F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algn="just"/>
            <a:r>
              <a:rPr lang="es-MX" dirty="0"/>
              <a:t>A diferencia de la espera explícita, la espera explícita se aplica a cada uno de los elementos web  por separado.</a:t>
            </a:r>
          </a:p>
          <a:p>
            <a:pPr algn="just"/>
            <a:r>
              <a:rPr lang="es-MX" dirty="0"/>
              <a:t>Para estos casos se definen ciertas condiciones para que el web driver espere antes de intentar localizar al elemento web o ejecutar acciones sobre estos. Algunos de las condiciones más comunes son:</a:t>
            </a:r>
          </a:p>
          <a:p>
            <a:pPr lvl="1" algn="just"/>
            <a:r>
              <a:rPr lang="en-US" dirty="0" err="1"/>
              <a:t>elementToBeClickable</a:t>
            </a:r>
            <a:endParaRPr lang="en-US" dirty="0"/>
          </a:p>
          <a:p>
            <a:pPr lvl="1" algn="just"/>
            <a:r>
              <a:rPr lang="en-US" dirty="0" err="1"/>
              <a:t>presenceOfElementLocated</a:t>
            </a:r>
            <a:r>
              <a:rPr lang="en-US" dirty="0"/>
              <a:t> </a:t>
            </a:r>
          </a:p>
          <a:p>
            <a:pPr lvl="1" algn="just"/>
            <a:r>
              <a:rPr lang="es-MX" dirty="0"/>
              <a:t>E</a:t>
            </a:r>
            <a:r>
              <a:rPr lang="en-US" dirty="0" err="1"/>
              <a:t>tc</a:t>
            </a:r>
            <a:r>
              <a:rPr lang="en-US" dirty="0"/>
              <a:t>.</a:t>
            </a:r>
            <a:endParaRPr lang="es-MX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CF136D-B334-4B3B-9A09-4A69887E90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4" t="14571" r="14343" b="18264"/>
          <a:stretch/>
        </p:blipFill>
        <p:spPr>
          <a:xfrm>
            <a:off x="7880630" y="217715"/>
            <a:ext cx="1132741" cy="9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69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F4B7-5617-4DA6-9FE6-1B056A7B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Waits en Selenium</a:t>
            </a:r>
            <a:br>
              <a:rPr lang="en-US" dirty="0"/>
            </a:br>
            <a:r>
              <a:rPr lang="en-US" dirty="0"/>
              <a:t>Esperas Explícitas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B585-8D41-45CB-948F-68522F49F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algn="just"/>
            <a:r>
              <a:rPr lang="es-MX" dirty="0"/>
              <a:t>Ejemplo: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CF136D-B334-4B3B-9A09-4A69887E90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4" t="14571" r="14343" b="18264"/>
          <a:stretch/>
        </p:blipFill>
        <p:spPr>
          <a:xfrm>
            <a:off x="7880630" y="217715"/>
            <a:ext cx="1132741" cy="9167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E443F7-4F99-40E4-B3A2-47D108BAE0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12" b="48077"/>
          <a:stretch/>
        </p:blipFill>
        <p:spPr>
          <a:xfrm>
            <a:off x="1622519" y="2629989"/>
            <a:ext cx="6911885" cy="5312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18405C-482A-47A1-8204-74C535F758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650"/>
          <a:stretch/>
        </p:blipFill>
        <p:spPr>
          <a:xfrm>
            <a:off x="1622518" y="5009609"/>
            <a:ext cx="6911885" cy="50706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79948EA-0F9B-4E89-97A1-FDC5A9A6FD71}"/>
              </a:ext>
            </a:extLst>
          </p:cNvPr>
          <p:cNvSpPr/>
          <p:nvPr/>
        </p:nvSpPr>
        <p:spPr>
          <a:xfrm rot="5400000">
            <a:off x="3796943" y="3275510"/>
            <a:ext cx="296091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5EF2D81-6302-4F82-A654-40EC522A50EE}"/>
              </a:ext>
            </a:extLst>
          </p:cNvPr>
          <p:cNvSpPr/>
          <p:nvPr/>
        </p:nvSpPr>
        <p:spPr>
          <a:xfrm rot="5400000">
            <a:off x="3796942" y="4617724"/>
            <a:ext cx="296091" cy="348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clock, deadline, time, time management icon, waiting icon">
            <a:extLst>
              <a:ext uri="{FF2B5EF4-FFF2-40B4-BE49-F238E27FC236}">
                <a16:creationId xmlns:a16="http://schemas.microsoft.com/office/drawing/2014/main" id="{4C1DB1E8-9EE3-4220-A698-763FB6596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690" y="3850825"/>
            <a:ext cx="400594" cy="40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8393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F4B7-5617-4DA6-9FE6-1B056A7B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Manejando drop-downs / listas</a:t>
            </a:r>
            <a:br>
              <a:rPr lang="en-US" dirty="0"/>
            </a:br>
            <a:r>
              <a:rPr lang="en-US" dirty="0"/>
              <a:t>desplegables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B585-8D41-45CB-948F-68522F49F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algn="just"/>
            <a:r>
              <a:rPr lang="es-MX" dirty="0"/>
              <a:t>Los menús desplegables en las aplicaciones web son mostrados como una lista de opciones que el usuario selecciona, por ejemplo: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CF136D-B334-4B3B-9A09-4A69887E90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4" t="14571" r="14343" b="18264"/>
          <a:stretch/>
        </p:blipFill>
        <p:spPr>
          <a:xfrm>
            <a:off x="7880630" y="217715"/>
            <a:ext cx="1132741" cy="9167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915F13-4DD4-4A2B-8FE3-11F07556EF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969"/>
          <a:stretch/>
        </p:blipFill>
        <p:spPr>
          <a:xfrm>
            <a:off x="6017621" y="3107189"/>
            <a:ext cx="2481943" cy="2495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29B610-88FD-437C-B816-51DB2D171E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812" b="7748"/>
          <a:stretch/>
        </p:blipFill>
        <p:spPr>
          <a:xfrm>
            <a:off x="1045709" y="3934981"/>
            <a:ext cx="3108280" cy="289969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E8B4860C-D59D-4BEF-9D40-476EAFA632CD}"/>
              </a:ext>
            </a:extLst>
          </p:cNvPr>
          <p:cNvSpPr/>
          <p:nvPr/>
        </p:nvSpPr>
        <p:spPr>
          <a:xfrm>
            <a:off x="4728754" y="3892731"/>
            <a:ext cx="714102" cy="374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021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F4B7-5617-4DA6-9FE6-1B056A7B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Manejando drop-downs / listas</a:t>
            </a:r>
            <a:br>
              <a:rPr lang="en-US" dirty="0"/>
            </a:br>
            <a:r>
              <a:rPr lang="en-US" dirty="0"/>
              <a:t>desplegables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B585-8D41-45CB-948F-68522F49F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algn="just"/>
            <a:r>
              <a:rPr lang="es-MX" dirty="0"/>
              <a:t>La clase </a:t>
            </a:r>
            <a:r>
              <a:rPr lang="es-MX" b="1" dirty="0"/>
              <a:t>Select</a:t>
            </a:r>
            <a:r>
              <a:rPr lang="es-MX" dirty="0"/>
              <a:t> es usada para seleccionar y deseleccionar opciones dentro de un menú desplegable.</a:t>
            </a:r>
          </a:p>
          <a:p>
            <a:pPr algn="just"/>
            <a:endParaRPr lang="es-MX" dirty="0"/>
          </a:p>
          <a:p>
            <a:pPr algn="just"/>
            <a:endParaRPr lang="es-MX" dirty="0"/>
          </a:p>
          <a:p>
            <a:pPr algn="just"/>
            <a:r>
              <a:rPr lang="es-MX" dirty="0"/>
              <a:t>Para poder usar la clase Select, antes es requerido localizar el elemento y pasarle la referencia la constructor de la clase Select.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CF136D-B334-4B3B-9A09-4A69887E90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4" t="14571" r="14343" b="18264"/>
          <a:stretch/>
        </p:blipFill>
        <p:spPr>
          <a:xfrm>
            <a:off x="7880630" y="217715"/>
            <a:ext cx="1132741" cy="9167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A2973B-B767-491D-AE08-497F5BD2C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087" y="2922540"/>
            <a:ext cx="5271966" cy="52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97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F4B7-5617-4DA6-9FE6-1B056A7B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Manejando drop-downs / listas</a:t>
            </a:r>
            <a:br>
              <a:rPr lang="en-US" dirty="0"/>
            </a:br>
            <a:r>
              <a:rPr lang="en-US" dirty="0"/>
              <a:t>desplegables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B585-8D41-45CB-948F-68522F49F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algn="just"/>
            <a:r>
              <a:rPr lang="es-MX" dirty="0"/>
              <a:t>Las operaciones que se pueden realizar a una lista desplegable son:</a:t>
            </a:r>
          </a:p>
          <a:p>
            <a:pPr lvl="1" algn="just"/>
            <a:r>
              <a:rPr lang="en-US" b="1" dirty="0" err="1"/>
              <a:t>selectByIndex</a:t>
            </a:r>
            <a:r>
              <a:rPr lang="en-US" b="1" dirty="0"/>
              <a:t>: </a:t>
            </a:r>
            <a:r>
              <a:rPr lang="en-US" dirty="0" err="1"/>
              <a:t>Selecciona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opción</a:t>
            </a:r>
            <a:r>
              <a:rPr lang="en-US" dirty="0"/>
              <a:t> </a:t>
            </a:r>
            <a:r>
              <a:rPr lang="en-US" dirty="0" err="1"/>
              <a:t>basado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</a:t>
            </a:r>
            <a:r>
              <a:rPr lang="en-US" dirty="0" err="1"/>
              <a:t>índice</a:t>
            </a:r>
            <a:r>
              <a:rPr lang="en-US" dirty="0"/>
              <a:t>, </a:t>
            </a:r>
            <a:r>
              <a:rPr lang="en-US" dirty="0" err="1"/>
              <a:t>comenzando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0.</a:t>
            </a:r>
          </a:p>
          <a:p>
            <a:pPr lvl="1" algn="just"/>
            <a:endParaRPr lang="es-MX" dirty="0"/>
          </a:p>
          <a:p>
            <a:pPr lvl="1" algn="just"/>
            <a:endParaRPr lang="en-US" dirty="0"/>
          </a:p>
          <a:p>
            <a:pPr lvl="1" algn="just"/>
            <a:r>
              <a:rPr lang="en-US" b="1" dirty="0" err="1"/>
              <a:t>selectByValue</a:t>
            </a:r>
            <a:r>
              <a:rPr lang="en-US" b="1" dirty="0"/>
              <a:t>: </a:t>
            </a:r>
            <a:r>
              <a:rPr lang="en-US" dirty="0" err="1"/>
              <a:t>Selecciona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opción</a:t>
            </a:r>
            <a:r>
              <a:rPr lang="en-US" dirty="0"/>
              <a:t> </a:t>
            </a:r>
            <a:r>
              <a:rPr lang="en-US" dirty="0" err="1"/>
              <a:t>basado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valor del atributo “value”.</a:t>
            </a:r>
          </a:p>
          <a:p>
            <a:pPr lvl="1" algn="just"/>
            <a:endParaRPr lang="es-MX" dirty="0"/>
          </a:p>
          <a:p>
            <a:pPr lvl="1" algn="just"/>
            <a:endParaRPr lang="en-US" dirty="0"/>
          </a:p>
          <a:p>
            <a:pPr lvl="1" algn="just"/>
            <a:r>
              <a:rPr lang="en-US" b="1" dirty="0" err="1"/>
              <a:t>selectByVisibleText</a:t>
            </a:r>
            <a:r>
              <a:rPr lang="en-US" b="1" dirty="0"/>
              <a:t>: </a:t>
            </a:r>
            <a:r>
              <a:rPr lang="en-US" dirty="0" err="1"/>
              <a:t>Selecciona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opción</a:t>
            </a:r>
            <a:r>
              <a:rPr lang="en-US" dirty="0"/>
              <a:t> </a:t>
            </a:r>
            <a:r>
              <a:rPr lang="en-US" dirty="0" err="1"/>
              <a:t>basada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</a:t>
            </a:r>
            <a:r>
              <a:rPr lang="en-US" dirty="0" err="1"/>
              <a:t>texto</a:t>
            </a:r>
            <a:r>
              <a:rPr lang="en-US" dirty="0"/>
              <a:t> que </a:t>
            </a:r>
            <a:r>
              <a:rPr lang="en-US" dirty="0" err="1"/>
              <a:t>muestra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de las </a:t>
            </a:r>
            <a:r>
              <a:rPr lang="en-US" dirty="0" err="1"/>
              <a:t>opciones</a:t>
            </a:r>
            <a:r>
              <a:rPr lang="en-US" dirty="0"/>
              <a:t>.</a:t>
            </a:r>
            <a:endParaRPr lang="es-MX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CF136D-B334-4B3B-9A09-4A69887E90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4" t="14571" r="14343" b="18264"/>
          <a:stretch/>
        </p:blipFill>
        <p:spPr>
          <a:xfrm>
            <a:off x="7880630" y="217715"/>
            <a:ext cx="1132741" cy="9167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FE8C86-DF65-4A58-851C-791DAB011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746" y="3208565"/>
            <a:ext cx="3117589" cy="3967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AD1338-10E7-4A86-86E0-AB069BAE2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746" y="4406670"/>
            <a:ext cx="2972345" cy="4438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7D41CB-F113-466F-8911-2A50C29D4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2535" y="5774661"/>
            <a:ext cx="4054252" cy="39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313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F4B7-5617-4DA6-9FE6-1B056A7B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Comportamientos en Selenium</a:t>
            </a:r>
            <a:br>
              <a:rPr lang="en-US" dirty="0"/>
            </a:br>
            <a:r>
              <a:rPr lang="en-US" dirty="0"/>
              <a:t>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B585-8D41-45CB-948F-68522F49F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algn="just"/>
            <a:r>
              <a:rPr lang="es-MX" dirty="0"/>
              <a:t>Los comportamientos en Selenium son manejadas mediante la clase </a:t>
            </a:r>
            <a:r>
              <a:rPr lang="es-MX" dirty="0" err="1"/>
              <a:t>Actions</a:t>
            </a:r>
            <a:r>
              <a:rPr lang="es-MX" dirty="0"/>
              <a:t> y son usadas cuando se requieren realizar acciones complejas dentro de una pagina web, como ejemplo menús contextuales, doble click, arrastrar y soltar, etc.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CF136D-B334-4B3B-9A09-4A69887E90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4" t="14571" r="14343" b="18264"/>
          <a:stretch/>
        </p:blipFill>
        <p:spPr>
          <a:xfrm>
            <a:off x="7880630" y="217715"/>
            <a:ext cx="1132741" cy="9167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93052A-0823-4451-81AB-5E671021A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063" y="3341306"/>
            <a:ext cx="3860105" cy="2814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180A54-5F84-4A52-922A-6C61DD50E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254" y="4362458"/>
            <a:ext cx="5875179" cy="4446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076625-46EE-4E24-8B24-41DB964FD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0253" y="5563373"/>
            <a:ext cx="5875179" cy="45399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307887-C5F7-40C6-8596-74711403AA03}"/>
              </a:ext>
            </a:extLst>
          </p:cNvPr>
          <p:cNvCxnSpPr>
            <a:cxnSpLocks/>
          </p:cNvCxnSpPr>
          <p:nvPr/>
        </p:nvCxnSpPr>
        <p:spPr>
          <a:xfrm flipV="1">
            <a:off x="2558555" y="4795286"/>
            <a:ext cx="0" cy="361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370DB1-A27E-4461-BD7E-D0191364E0F5}"/>
              </a:ext>
            </a:extLst>
          </p:cNvPr>
          <p:cNvSpPr txBox="1"/>
          <p:nvPr/>
        </p:nvSpPr>
        <p:spPr>
          <a:xfrm>
            <a:off x="2930381" y="4933651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Ejecutando acción click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0DE280-E5F6-41D8-BB9F-653768EBFD08}"/>
              </a:ext>
            </a:extLst>
          </p:cNvPr>
          <p:cNvCxnSpPr>
            <a:cxnSpLocks/>
          </p:cNvCxnSpPr>
          <p:nvPr/>
        </p:nvCxnSpPr>
        <p:spPr>
          <a:xfrm>
            <a:off x="2558555" y="5173132"/>
            <a:ext cx="3483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E93E2E-EF60-4CEE-ACED-9E8954873948}"/>
              </a:ext>
            </a:extLst>
          </p:cNvPr>
          <p:cNvCxnSpPr>
            <a:cxnSpLocks/>
          </p:cNvCxnSpPr>
          <p:nvPr/>
        </p:nvCxnSpPr>
        <p:spPr>
          <a:xfrm flipV="1">
            <a:off x="2750143" y="6021831"/>
            <a:ext cx="0" cy="361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B4FCB7A-7285-4FA1-81F5-B75D822821B3}"/>
              </a:ext>
            </a:extLst>
          </p:cNvPr>
          <p:cNvSpPr txBox="1"/>
          <p:nvPr/>
        </p:nvSpPr>
        <p:spPr>
          <a:xfrm>
            <a:off x="3121969" y="6160196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Ejecutando acción doble click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05FF5A-1EDD-4B91-8E13-F73430B997EA}"/>
              </a:ext>
            </a:extLst>
          </p:cNvPr>
          <p:cNvCxnSpPr>
            <a:cxnSpLocks/>
          </p:cNvCxnSpPr>
          <p:nvPr/>
        </p:nvCxnSpPr>
        <p:spPr>
          <a:xfrm>
            <a:off x="2750143" y="6399677"/>
            <a:ext cx="3483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D696EC-8425-4681-B6D0-E8EAE3F857B5}"/>
              </a:ext>
            </a:extLst>
          </p:cNvPr>
          <p:cNvCxnSpPr>
            <a:cxnSpLocks/>
          </p:cNvCxnSpPr>
          <p:nvPr/>
        </p:nvCxnSpPr>
        <p:spPr>
          <a:xfrm flipV="1">
            <a:off x="3874781" y="3657113"/>
            <a:ext cx="0" cy="361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3A32BD4-5F6F-449A-BF2A-40AA57986150}"/>
              </a:ext>
            </a:extLst>
          </p:cNvPr>
          <p:cNvSpPr txBox="1"/>
          <p:nvPr/>
        </p:nvSpPr>
        <p:spPr>
          <a:xfrm>
            <a:off x="4246607" y="3795478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Creando la instancia de la acción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46E30E-0573-412B-89C5-7F8E7D7B04E0}"/>
              </a:ext>
            </a:extLst>
          </p:cNvPr>
          <p:cNvCxnSpPr>
            <a:cxnSpLocks/>
          </p:cNvCxnSpPr>
          <p:nvPr/>
        </p:nvCxnSpPr>
        <p:spPr>
          <a:xfrm>
            <a:off x="3874781" y="4034959"/>
            <a:ext cx="3483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4943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F4B7-5617-4DA6-9FE6-1B056A7B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B585-8D41-45CB-948F-68522F49F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algn="just"/>
            <a:r>
              <a:rPr lang="es-MX" dirty="0">
                <a:hlinkClick r:id="rId2"/>
              </a:rPr>
              <a:t>http://artoftesting.com/selenium-tutorial.html</a:t>
            </a:r>
            <a:endParaRPr lang="es-MX" dirty="0"/>
          </a:p>
          <a:p>
            <a:pPr algn="just"/>
            <a:endParaRPr lang="es-MX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CF136D-B334-4B3B-9A09-4A69887E90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4" t="14571" r="14343" b="18264"/>
          <a:stretch/>
        </p:blipFill>
        <p:spPr>
          <a:xfrm>
            <a:off x="7880630" y="217715"/>
            <a:ext cx="1132741" cy="9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06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F4B7-5617-4DA6-9FE6-1B056A7B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r>
              <a:rPr lang="en-US" dirty="0"/>
              <a:t>Jerarquía de Drivers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CF136D-B334-4B3B-9A09-4A69887E90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4" t="14571" r="14343" b="18264"/>
          <a:stretch/>
        </p:blipFill>
        <p:spPr>
          <a:xfrm>
            <a:off x="7880630" y="217715"/>
            <a:ext cx="1132741" cy="91675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46D4D0-4910-44AA-9567-1FBFDEB5EFAE}"/>
              </a:ext>
            </a:extLst>
          </p:cNvPr>
          <p:cNvSpPr/>
          <p:nvPr/>
        </p:nvSpPr>
        <p:spPr>
          <a:xfrm>
            <a:off x="3905794" y="2002968"/>
            <a:ext cx="2386148" cy="86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WebDriver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0E1553-5750-47C4-AFC4-F7A77A1EB15A}"/>
              </a:ext>
            </a:extLst>
          </p:cNvPr>
          <p:cNvSpPr/>
          <p:nvPr/>
        </p:nvSpPr>
        <p:spPr>
          <a:xfrm>
            <a:off x="1584960" y="5233849"/>
            <a:ext cx="2055223" cy="107115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ChromeDriver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CB01B9-328F-4798-89C3-683FB9CA02F4}"/>
              </a:ext>
            </a:extLst>
          </p:cNvPr>
          <p:cNvSpPr/>
          <p:nvPr/>
        </p:nvSpPr>
        <p:spPr>
          <a:xfrm>
            <a:off x="4071257" y="5233849"/>
            <a:ext cx="2055223" cy="107115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FirefoxDriver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914CF16-B473-49B4-AFFE-E2A5329051C1}"/>
              </a:ext>
            </a:extLst>
          </p:cNvPr>
          <p:cNvSpPr/>
          <p:nvPr/>
        </p:nvSpPr>
        <p:spPr>
          <a:xfrm>
            <a:off x="6557554" y="5233849"/>
            <a:ext cx="2055223" cy="107115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InternetExplorerDriver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46B745-5AF5-4B6E-8189-A7F1E9C64511}"/>
              </a:ext>
            </a:extLst>
          </p:cNvPr>
          <p:cNvCxnSpPr/>
          <p:nvPr/>
        </p:nvCxnSpPr>
        <p:spPr>
          <a:xfrm flipH="1">
            <a:off x="6479177" y="2325185"/>
            <a:ext cx="7924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1C77FC-85B8-4C31-93BA-90DA858F5A30}"/>
              </a:ext>
            </a:extLst>
          </p:cNvPr>
          <p:cNvSpPr txBox="1"/>
          <p:nvPr/>
        </p:nvSpPr>
        <p:spPr>
          <a:xfrm>
            <a:off x="7376159" y="2154698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Es una interfaz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1D1DBC9-7F54-4086-A9D2-0539A0B280E6}"/>
              </a:ext>
            </a:extLst>
          </p:cNvPr>
          <p:cNvSpPr/>
          <p:nvPr/>
        </p:nvSpPr>
        <p:spPr>
          <a:xfrm>
            <a:off x="3905794" y="3492134"/>
            <a:ext cx="2386148" cy="10798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RemoteWebDriver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2AD456-02EC-4AB3-BD87-A63D2BC8D268}"/>
              </a:ext>
            </a:extLst>
          </p:cNvPr>
          <p:cNvCxnSpPr/>
          <p:nvPr/>
        </p:nvCxnSpPr>
        <p:spPr>
          <a:xfrm flipH="1">
            <a:off x="6479177" y="4019006"/>
            <a:ext cx="7924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726BBE-9915-4405-AE33-DBBEFFB70720}"/>
              </a:ext>
            </a:extLst>
          </p:cNvPr>
          <p:cNvSpPr txBox="1"/>
          <p:nvPr/>
        </p:nvSpPr>
        <p:spPr>
          <a:xfrm>
            <a:off x="7376159" y="3848519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Es una clase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ABFE30-86A8-4010-A7A5-94A72E041F1A}"/>
              </a:ext>
            </a:extLst>
          </p:cNvPr>
          <p:cNvCxnSpPr/>
          <p:nvPr/>
        </p:nvCxnSpPr>
        <p:spPr>
          <a:xfrm flipV="1">
            <a:off x="5085806" y="2934789"/>
            <a:ext cx="0" cy="478971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DC3386-192C-4DC2-A17A-86723B6DB31C}"/>
              </a:ext>
            </a:extLst>
          </p:cNvPr>
          <p:cNvCxnSpPr/>
          <p:nvPr/>
        </p:nvCxnSpPr>
        <p:spPr>
          <a:xfrm flipV="1">
            <a:off x="2891246" y="4571997"/>
            <a:ext cx="888274" cy="5312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84309B-4E70-4AA8-9288-2D3A06736252}"/>
              </a:ext>
            </a:extLst>
          </p:cNvPr>
          <p:cNvCxnSpPr>
            <a:cxnSpLocks/>
          </p:cNvCxnSpPr>
          <p:nvPr/>
        </p:nvCxnSpPr>
        <p:spPr>
          <a:xfrm flipH="1" flipV="1">
            <a:off x="6383382" y="4563288"/>
            <a:ext cx="1044402" cy="5994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CC3374-5A10-4814-9247-DE0A710DAA3C}"/>
              </a:ext>
            </a:extLst>
          </p:cNvPr>
          <p:cNvCxnSpPr>
            <a:cxnSpLocks/>
          </p:cNvCxnSpPr>
          <p:nvPr/>
        </p:nvCxnSpPr>
        <p:spPr>
          <a:xfrm flipV="1">
            <a:off x="5045990" y="4641662"/>
            <a:ext cx="0" cy="5210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4D939B9-CAAE-4DF0-B756-6987A49CD3EA}"/>
              </a:ext>
            </a:extLst>
          </p:cNvPr>
          <p:cNvSpPr txBox="1"/>
          <p:nvPr/>
        </p:nvSpPr>
        <p:spPr>
          <a:xfrm>
            <a:off x="6905583" y="4683721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&lt;&lt;extends&gt;&gt;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A17E73-412D-446D-B331-CC2ED67C79C0}"/>
              </a:ext>
            </a:extLst>
          </p:cNvPr>
          <p:cNvSpPr txBox="1"/>
          <p:nvPr/>
        </p:nvSpPr>
        <p:spPr>
          <a:xfrm>
            <a:off x="2147237" y="4558931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&lt;&lt;extends&gt;&gt;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26F99C-4114-46C6-B2DE-DEDF0E688081}"/>
              </a:ext>
            </a:extLst>
          </p:cNvPr>
          <p:cNvSpPr txBox="1"/>
          <p:nvPr/>
        </p:nvSpPr>
        <p:spPr>
          <a:xfrm>
            <a:off x="3854142" y="4750521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&lt;&lt;extends&gt;&gt;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3EB222-B0E2-40FC-8B89-79196683DF64}"/>
              </a:ext>
            </a:extLst>
          </p:cNvPr>
          <p:cNvSpPr txBox="1"/>
          <p:nvPr/>
        </p:nvSpPr>
        <p:spPr>
          <a:xfrm>
            <a:off x="3585074" y="3040668"/>
            <a:ext cx="1500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&lt;&lt;implements&gt;&gt;</a:t>
            </a:r>
          </a:p>
        </p:txBody>
      </p:sp>
    </p:spTree>
    <p:extLst>
      <p:ext uri="{BB962C8B-B14F-4D97-AF65-F5344CB8AC3E}">
        <p14:creationId xmlns:p14="http://schemas.microsoft.com/office/powerpoint/2010/main" val="3355717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F4B7-5617-4DA6-9FE6-1B056A7B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r>
              <a:rPr lang="en-US" dirty="0"/>
              <a:t>Configuración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B585-8D41-45CB-948F-68522F49F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la página oficial de Selenium se puede descargar los binarios para poder trabajar con el framework.</a:t>
            </a:r>
          </a:p>
          <a:p>
            <a:pPr lvl="1" fontAlgn="base"/>
            <a:r>
              <a:rPr lang="en-US" dirty="0"/>
              <a:t>1. Ir a la página de descarga de </a:t>
            </a:r>
            <a:r>
              <a:rPr lang="en-US" dirty="0">
                <a:hlinkClick r:id="rId2"/>
              </a:rPr>
              <a:t>Selenium</a:t>
            </a:r>
            <a:endParaRPr lang="en-US" dirty="0"/>
          </a:p>
          <a:p>
            <a:pPr lvl="1" fontAlgn="base"/>
            <a:r>
              <a:rPr lang="en-US" dirty="0"/>
              <a:t>2. Descargar el archivo zip java 3</a:t>
            </a:r>
            <a:r>
              <a:rPr lang="en-US" b="1" dirty="0"/>
              <a:t>.xx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FEE99B-1CE7-406C-B1E3-EB6772570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970" y="3659627"/>
            <a:ext cx="6384881" cy="238173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A59B70C1-E57C-4BD9-94B6-BFAF4AAD0C11}"/>
              </a:ext>
            </a:extLst>
          </p:cNvPr>
          <p:cNvSpPr/>
          <p:nvPr/>
        </p:nvSpPr>
        <p:spPr>
          <a:xfrm>
            <a:off x="1471748" y="5068388"/>
            <a:ext cx="339635" cy="278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CF136D-B334-4B3B-9A09-4A69887E90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4" t="14571" r="14343" b="18264"/>
          <a:stretch/>
        </p:blipFill>
        <p:spPr>
          <a:xfrm>
            <a:off x="7880630" y="217715"/>
            <a:ext cx="1132741" cy="9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68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F4B7-5617-4DA6-9FE6-1B056A7B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r>
              <a:rPr lang="en-US" dirty="0"/>
              <a:t>Configuración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B585-8D41-45CB-948F-68522F49F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driver require un archivo .EXE específico para </a:t>
            </a:r>
            <a:r>
              <a:rPr lang="en-US" dirty="0" err="1"/>
              <a:t>funcionar</a:t>
            </a:r>
            <a:r>
              <a:rPr lang="en-US" dirty="0"/>
              <a:t>, </a:t>
            </a:r>
            <a:r>
              <a:rPr lang="en-US" dirty="0" err="1"/>
              <a:t>puedes</a:t>
            </a:r>
            <a:r>
              <a:rPr lang="en-US" dirty="0"/>
              <a:t> </a:t>
            </a:r>
            <a:r>
              <a:rPr lang="en-US" dirty="0" err="1"/>
              <a:t>consultar</a:t>
            </a:r>
            <a:r>
              <a:rPr lang="en-US" dirty="0"/>
              <a:t> la </a:t>
            </a:r>
            <a:r>
              <a:rPr lang="en-US" dirty="0" err="1"/>
              <a:t>compatiblidad</a:t>
            </a:r>
            <a:r>
              <a:rPr lang="en-US" dirty="0"/>
              <a:t> para </a:t>
            </a:r>
            <a:r>
              <a:rPr lang="en-US" dirty="0">
                <a:hlinkClick r:id="rId2"/>
              </a:rPr>
              <a:t>chrome </a:t>
            </a:r>
            <a:r>
              <a:rPr lang="en-US" dirty="0" err="1">
                <a:hlinkClick r:id="rId2"/>
              </a:rPr>
              <a:t>aquí</a:t>
            </a:r>
            <a:r>
              <a:rPr lang="en-US" dirty="0"/>
              <a:t>, a </a:t>
            </a:r>
            <a:r>
              <a:rPr lang="en-US" dirty="0" err="1"/>
              <a:t>continuación</a:t>
            </a:r>
            <a:r>
              <a:rPr lang="en-US" dirty="0"/>
              <a:t> </a:t>
            </a:r>
            <a:r>
              <a:rPr lang="en-US" dirty="0" err="1"/>
              <a:t>muestro</a:t>
            </a:r>
            <a:r>
              <a:rPr lang="en-US" dirty="0"/>
              <a:t> </a:t>
            </a:r>
            <a:r>
              <a:rPr lang="en-US" dirty="0" err="1"/>
              <a:t>algunos</a:t>
            </a:r>
            <a:r>
              <a:rPr lang="en-US" dirty="0"/>
              <a:t> </a:t>
            </a:r>
            <a:r>
              <a:rPr lang="en-US" dirty="0" err="1"/>
              <a:t>ejemplos</a:t>
            </a:r>
            <a:r>
              <a:rPr lang="en-US" dirty="0"/>
              <a:t> de drivers: </a:t>
            </a:r>
          </a:p>
          <a:p>
            <a:pPr lvl="1"/>
            <a:r>
              <a:rPr lang="en-US" b="1" dirty="0"/>
              <a:t>chromedriver.exe</a:t>
            </a:r>
          </a:p>
          <a:p>
            <a:pPr lvl="1"/>
            <a:r>
              <a:rPr lang="en-US" b="1" dirty="0"/>
              <a:t>IEDriverServer.exe (32 y 64 bits)</a:t>
            </a:r>
          </a:p>
          <a:p>
            <a:pPr lvl="1"/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CF136D-B334-4B3B-9A09-4A69887E90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4" t="14571" r="14343" b="18264"/>
          <a:stretch/>
        </p:blipFill>
        <p:spPr>
          <a:xfrm>
            <a:off x="7880630" y="217715"/>
            <a:ext cx="1132741" cy="9167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B9C4E3-BB11-4427-86B1-A0049108E1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4642"/>
          <a:stretch/>
        </p:blipFill>
        <p:spPr>
          <a:xfrm>
            <a:off x="1660344" y="4217043"/>
            <a:ext cx="2581380" cy="115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10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F4B7-5617-4DA6-9FE6-1B056A7B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r>
              <a:rPr lang="en-US" dirty="0"/>
              <a:t>Configuración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B585-8D41-45CB-948F-68522F49F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 drivers .EXE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descargar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el plugin de USAA.</a:t>
            </a:r>
          </a:p>
          <a:p>
            <a:pPr lvl="1"/>
            <a:r>
              <a:rPr lang="en-US" b="1" dirty="0"/>
              <a:t>USAA -&gt; Selenium plugins -&gt; Selenium download</a:t>
            </a:r>
          </a:p>
          <a:p>
            <a:pPr lvl="1"/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CF136D-B334-4B3B-9A09-4A69887E90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4" t="14571" r="14343" b="18264"/>
          <a:stretch/>
        </p:blipFill>
        <p:spPr>
          <a:xfrm>
            <a:off x="7880630" y="217715"/>
            <a:ext cx="1132741" cy="9167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6E1C3F-5AAE-49A9-8D2A-B45FFB8CA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096" y="3120023"/>
            <a:ext cx="5057143" cy="980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92317E-B6BF-4F43-8BE3-7384BBDB9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880" y="4601254"/>
            <a:ext cx="2915058" cy="1332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987C8A-AA8A-4F6B-9302-44A990040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7987" y="4601254"/>
            <a:ext cx="3532607" cy="122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704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F4B7-5617-4DA6-9FE6-1B056A7B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r>
              <a:rPr lang="en-US" dirty="0"/>
              <a:t>Configuración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B585-8D41-45CB-948F-68522F49F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Una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descargado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el plugin, los archivo se </a:t>
            </a:r>
            <a:r>
              <a:rPr lang="en-US" dirty="0" err="1"/>
              <a:t>localizan</a:t>
            </a:r>
            <a:r>
              <a:rPr lang="en-US" dirty="0"/>
              <a:t> en el </a:t>
            </a:r>
            <a:r>
              <a:rPr lang="en-US" dirty="0" err="1"/>
              <a:t>directorio</a:t>
            </a:r>
            <a:r>
              <a:rPr lang="en-US" dirty="0"/>
              <a:t> www.</a:t>
            </a:r>
            <a:endParaRPr lang="en-US" b="1" dirty="0"/>
          </a:p>
          <a:p>
            <a:pPr lvl="1"/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CF136D-B334-4B3B-9A09-4A69887E90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4" t="14571" r="14343" b="18264"/>
          <a:stretch/>
        </p:blipFill>
        <p:spPr>
          <a:xfrm>
            <a:off x="7880630" y="217715"/>
            <a:ext cx="1132741" cy="9167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1961C4-B4AE-475F-BA66-A5CB96429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918" y="3148829"/>
            <a:ext cx="7266351" cy="184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5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F4B7-5617-4DA6-9FE6-1B056A7B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Hola</a:t>
            </a:r>
            <a:r>
              <a:rPr lang="en-US" dirty="0"/>
              <a:t> Mundo en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B585-8D41-45CB-948F-68522F49F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Para </a:t>
            </a:r>
            <a:r>
              <a:rPr lang="en-US" dirty="0" err="1"/>
              <a:t>poder</a:t>
            </a:r>
            <a:r>
              <a:rPr lang="en-US" dirty="0"/>
              <a:t> realizer el primer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el framework de </a:t>
            </a:r>
            <a:r>
              <a:rPr lang="en-US" dirty="0" err="1"/>
              <a:t>Seleium</a:t>
            </a:r>
            <a:r>
              <a:rPr lang="en-US" dirty="0"/>
              <a:t>, es </a:t>
            </a:r>
            <a:r>
              <a:rPr lang="en-US" dirty="0" err="1"/>
              <a:t>necesario</a:t>
            </a:r>
            <a:r>
              <a:rPr lang="en-US" dirty="0"/>
              <a:t> realizer los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pasos</a:t>
            </a:r>
            <a:r>
              <a:rPr lang="en-US" dirty="0"/>
              <a:t>: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1. </a:t>
            </a:r>
            <a:r>
              <a:rPr lang="en-US" b="1" dirty="0" err="1"/>
              <a:t>Agregar</a:t>
            </a:r>
            <a:r>
              <a:rPr lang="en-US" b="1" dirty="0"/>
              <a:t> las </a:t>
            </a:r>
            <a:r>
              <a:rPr lang="en-US" b="1" dirty="0" err="1"/>
              <a:t>librer</a:t>
            </a:r>
            <a:r>
              <a:rPr lang="es-MX" b="1" dirty="0" err="1"/>
              <a:t>ías</a:t>
            </a:r>
            <a:r>
              <a:rPr lang="es-MX" b="1" dirty="0"/>
              <a:t> de Selenium al </a:t>
            </a:r>
            <a:r>
              <a:rPr lang="es-MX" b="1" dirty="0" err="1"/>
              <a:t>classpath</a:t>
            </a:r>
            <a:r>
              <a:rPr lang="es-MX" b="1" dirty="0"/>
              <a:t> de Java</a:t>
            </a:r>
            <a:endParaRPr lang="en-US" b="1" dirty="0"/>
          </a:p>
          <a:p>
            <a:pPr lvl="1"/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CF136D-B334-4B3B-9A09-4A69887E90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4" t="14571" r="14343" b="18264"/>
          <a:stretch/>
        </p:blipFill>
        <p:spPr>
          <a:xfrm>
            <a:off x="7880630" y="217715"/>
            <a:ext cx="1132741" cy="9167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948E1B-E3C9-43D0-8E70-0E1CBF35A5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259"/>
          <a:stretch/>
        </p:blipFill>
        <p:spPr>
          <a:xfrm>
            <a:off x="5619474" y="3734865"/>
            <a:ext cx="3086100" cy="13815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E2AC27-85C4-4D79-A302-71ED33DE6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742" y="3744912"/>
            <a:ext cx="4076151" cy="274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734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2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1C6294"/>
      </a:accent1>
      <a:accent2>
        <a:srgbClr val="0070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3012</TotalTime>
  <Words>1584</Words>
  <Application>Microsoft Office PowerPoint</Application>
  <PresentationFormat>Widescreen</PresentationFormat>
  <Paragraphs>186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</vt:lpstr>
      <vt:lpstr>Trebuchet MS</vt:lpstr>
      <vt:lpstr>Wingdings 3</vt:lpstr>
      <vt:lpstr>Facet</vt:lpstr>
      <vt:lpstr>Selenium Web Driver</vt:lpstr>
      <vt:lpstr>Introducción</vt:lpstr>
      <vt:lpstr> Arquitectura</vt:lpstr>
      <vt:lpstr> Jerarquía de Drivers</vt:lpstr>
      <vt:lpstr> Configuración</vt:lpstr>
      <vt:lpstr> Configuración</vt:lpstr>
      <vt:lpstr> Configuración</vt:lpstr>
      <vt:lpstr> Configuración</vt:lpstr>
      <vt:lpstr>Hola Mundo en Selenium</vt:lpstr>
      <vt:lpstr>Hola Mundo en Selenium</vt:lpstr>
      <vt:lpstr>Hola Mundo en Selenium</vt:lpstr>
      <vt:lpstr>Hola Mundo en Selenium</vt:lpstr>
      <vt:lpstr>Flujo de una prueba automatizada</vt:lpstr>
      <vt:lpstr>Encontrar Elementos Web DOM y HTML</vt:lpstr>
      <vt:lpstr>Encontrar Elementos Web Locators</vt:lpstr>
      <vt:lpstr>Encontrar Elementos Web Locators – By.name</vt:lpstr>
      <vt:lpstr>Encontrar Elementos Web Locators – By.id</vt:lpstr>
      <vt:lpstr>Encontrar Elementos Web Locators – By.xpath</vt:lpstr>
      <vt:lpstr>Encontrar Elementos Web Locators – By.xpath</vt:lpstr>
      <vt:lpstr>Comandos básicos Abrir un Navegador web</vt:lpstr>
      <vt:lpstr>Comandos básicos WebDriver Click sobre elementos web</vt:lpstr>
      <vt:lpstr>Comandos básicos WebDriver Escribiendo en un Campo de Texto</vt:lpstr>
      <vt:lpstr>Comandos básicos WebDriver Limpiando un Campo de Texto</vt:lpstr>
      <vt:lpstr>Comandos básicos WebDriver Obteniendo el texto de un element web</vt:lpstr>
      <vt:lpstr>Comandos básicos WebDriver Navegación hacia atrás en un navegador</vt:lpstr>
      <vt:lpstr>Comandos básicos WebDriver Navegación hacia adelante en un navegador</vt:lpstr>
      <vt:lpstr>Comandos básicos WebDriver Refrescar el navegador</vt:lpstr>
      <vt:lpstr>Comandos básicos WebDriver Cerrar el navegador web</vt:lpstr>
      <vt:lpstr>Waits en Selenium</vt:lpstr>
      <vt:lpstr>Waits en Selenium</vt:lpstr>
      <vt:lpstr>Waits en Selenium Esperas Implícitas</vt:lpstr>
      <vt:lpstr>Waits en Selenium Esperas Explícitas</vt:lpstr>
      <vt:lpstr>Waits en Selenium Esperas Explícitas</vt:lpstr>
      <vt:lpstr>Manejando drop-downs / listas desplegables</vt:lpstr>
      <vt:lpstr>Manejando drop-downs / listas desplegables</vt:lpstr>
      <vt:lpstr>Manejando drop-downs / listas desplegables</vt:lpstr>
      <vt:lpstr>Comportamientos en Selenium Actions</vt:lpstr>
      <vt:lpstr>Recursos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Web Driver</dc:title>
  <dc:creator>Castellanos Guzman, Olegario (Contractor)</dc:creator>
  <cp:keywords>Select Classification Level, Internal</cp:keywords>
  <cp:lastModifiedBy>Castellanos Guzman, Olegario (Contractor)</cp:lastModifiedBy>
  <cp:revision>516</cp:revision>
  <dcterms:created xsi:type="dcterms:W3CDTF">2018-05-21T16:00:37Z</dcterms:created>
  <dcterms:modified xsi:type="dcterms:W3CDTF">2018-05-23T18:13:05Z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d1a45644-8136-4cb8-be45-944c6d1fe76e</vt:lpwstr>
  </property>
  <property fmtid="{D5CDD505-2E9C-101B-9397-08002B2CF9AE}" pid="3" name="OriginatingUser">
    <vt:lpwstr>plr0113</vt:lpwstr>
  </property>
  <property fmtid="{D5CDD505-2E9C-101B-9397-08002B2CF9AE}" pid="4" name="PreClass">
    <vt:lpwstr>True</vt:lpwstr>
  </property>
  <property fmtid="{D5CDD505-2E9C-101B-9397-08002B2CF9AE}" pid="5" name="Classification">
    <vt:lpwstr>Internal</vt:lpwstr>
  </property>
</Properties>
</file>