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8" r:id="rId24"/>
    <p:sldId id="299" r:id="rId25"/>
    <p:sldId id="300" r:id="rId26"/>
    <p:sldId id="301" r:id="rId27"/>
    <p:sldId id="302" r:id="rId28"/>
    <p:sldId id="303" r:id="rId29"/>
    <p:sldId id="304" r:id="rId30"/>
    <p:sldId id="278" r:id="rId31"/>
    <p:sldId id="279" r:id="rId32"/>
    <p:sldId id="280" r:id="rId33"/>
    <p:sldId id="281" r:id="rId34"/>
    <p:sldId id="282" r:id="rId35"/>
    <p:sldId id="283" r:id="rId36"/>
    <p:sldId id="284" r:id="rId37"/>
    <p:sldId id="285" r:id="rId38"/>
    <p:sldId id="290" r:id="rId39"/>
    <p:sldId id="286" r:id="rId40"/>
    <p:sldId id="287" r:id="rId41"/>
    <p:sldId id="288" r:id="rId42"/>
    <p:sldId id="289" r:id="rId43"/>
    <p:sldId id="291" r:id="rId44"/>
    <p:sldId id="292" r:id="rId45"/>
    <p:sldId id="293" r:id="rId46"/>
    <p:sldId id="294" r:id="rId47"/>
    <p:sldId id="297" r:id="rId48"/>
    <p:sldId id="295" r:id="rId49"/>
    <p:sldId id="296" r:id="rId50"/>
    <p:sldId id="305" r:id="rId51"/>
    <p:sldId id="306" r:id="rId52"/>
    <p:sldId id="307" r:id="rId53"/>
    <p:sldId id="308" r:id="rId54"/>
    <p:sldId id="309" r:id="rId55"/>
    <p:sldId id="310" r:id="rId56"/>
    <p:sldId id="311" r:id="rId57"/>
    <p:sldId id="313" r:id="rId58"/>
    <p:sldId id="312"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85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4F8FB-D413-43FF-BBC2-A5C84DD63BF3}" type="datetimeFigureOut">
              <a:rPr lang="en-US" smtClean="0"/>
              <a:t>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69CE2-3AB5-4C0B-8A54-0793F23F977A}" type="slidenum">
              <a:rPr lang="en-US" smtClean="0"/>
              <a:t>‹#›</a:t>
            </a:fld>
            <a:endParaRPr lang="en-US"/>
          </a:p>
        </p:txBody>
      </p:sp>
    </p:spTree>
    <p:extLst>
      <p:ext uri="{BB962C8B-B14F-4D97-AF65-F5344CB8AC3E}">
        <p14:creationId xmlns:p14="http://schemas.microsoft.com/office/powerpoint/2010/main" val="1838960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69CE2-3AB5-4C0B-8A54-0793F23F977A}" type="slidenum">
              <a:rPr lang="en-US" smtClean="0"/>
              <a:t>8</a:t>
            </a:fld>
            <a:endParaRPr lang="en-US"/>
          </a:p>
        </p:txBody>
      </p:sp>
    </p:spTree>
    <p:extLst>
      <p:ext uri="{BB962C8B-B14F-4D97-AF65-F5344CB8AC3E}">
        <p14:creationId xmlns:p14="http://schemas.microsoft.com/office/powerpoint/2010/main" val="107652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69CE2-3AB5-4C0B-8A54-0793F23F977A}" type="slidenum">
              <a:rPr lang="en-US" smtClean="0"/>
              <a:t>46</a:t>
            </a:fld>
            <a:endParaRPr lang="en-US"/>
          </a:p>
        </p:txBody>
      </p:sp>
    </p:spTree>
    <p:extLst>
      <p:ext uri="{BB962C8B-B14F-4D97-AF65-F5344CB8AC3E}">
        <p14:creationId xmlns:p14="http://schemas.microsoft.com/office/powerpoint/2010/main" val="189240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969CE2-3AB5-4C0B-8A54-0793F23F977A}" type="slidenum">
              <a:rPr lang="en-US" smtClean="0"/>
              <a:t>47</a:t>
            </a:fld>
            <a:endParaRPr lang="en-US"/>
          </a:p>
        </p:txBody>
      </p:sp>
    </p:spTree>
    <p:extLst>
      <p:ext uri="{BB962C8B-B14F-4D97-AF65-F5344CB8AC3E}">
        <p14:creationId xmlns:p14="http://schemas.microsoft.com/office/powerpoint/2010/main" val="149124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7" name="fc" descr="For Internal Use Only&#10;USAA Confidential"/>
          <p:cNvSpPr txBox="1"/>
          <p:nvPr userDrawn="1"/>
        </p:nvSpPr>
        <p:spPr>
          <a:xfrm>
            <a:off x="0" y="6535420"/>
            <a:ext cx="12192000" cy="353943"/>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For Internal Use Only</a:t>
            </a:r>
          </a:p>
          <a:p>
            <a:pPr algn="ctr"/>
            <a:r>
              <a:rPr lang="en-US" sz="850" b="0" i="0" u="none" baseline="0">
                <a:solidFill>
                  <a:srgbClr val="000000"/>
                </a:solidFill>
                <a:latin typeface="Microsoft Sans Serif" panose="020B0604020202020204" pitchFamily="34" charset="0"/>
              </a:rPr>
              <a:t>USAA Confidential</a:t>
            </a:r>
            <a:endParaRPr lang="en-US" sz="850" b="0" i="0" u="none" baseline="0">
              <a:solidFill>
                <a:srgbClr val="0000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w3schools.com/html/tryit.asp?filename=tryhtml_attributes_lin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3schools.com/html/tryit.asp?filename=tryhtml_attributes_img_sr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w3schools.com/html/tryit.asp?filename=tryhtml_attributes_img_sr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html/tryit.asp?filename=tryhtml_basic_docu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w3schools.com/html/tryit.asp?filename=tryhtml_attributes_alt"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hyperlink" Target="https://www.w3schools.com/html/tryit.asp?filename=tryhtml_attributes_style"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w3schools.com/html/tryit.asp?filename=tryhtml_attributes_tit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html/tryit.asp?filename=tryhtml_styles_background-color"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w3schools.com/html/tryit.asp?filename=tryhtml_styles_colo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w3schools.com/html/tryit.asp?filename=tryhtml_styles_font-famil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w3schools.com/html/tryit.asp?filename=tryhtml_styles_font-siz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w3schools.com/html/tryit.asp?filename=tryhtml_styles_text-alig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html/tryit.asp?filename=tryhtml_basic_heading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hyperlink" Target="https://www.w3schools.com/html/tryit.asp?filename=tryhtml_formatting_strong" TargetMode="External"/><Relationship Id="rId4" Type="http://schemas.openxmlformats.org/officeDocument/2006/relationships/hyperlink" Target="https://www.w3schools.com/html/tryit.asp?filename=tryhtml_formatting_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hyperlink" Target="https://www.w3schools.com/html/tryit.asp?filename=tryhtml_formatting_em" TargetMode="External"/><Relationship Id="rId4" Type="http://schemas.openxmlformats.org/officeDocument/2006/relationships/hyperlink" Target="https://www.w3schools.com/html/tryit.asp?filename=tryhtml_formatting_i"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w3schools.com/html/tryit.asp?filename=tryhtml_formatting_smal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w3schools.com/html/tryit.asp?filename=tryhtml_formatting_ma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w3schools.com/html/tryit.asp?filename=tryhtml_formatting_de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w3schools.com/html/tryit.asp?filename=tryhtml_formatting_in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w3schools.com/html/tryit.asp?filename=tryhtml_formatting_sub"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w3schools.com/html/tryit.asp?filename=tryhtml_formatting_su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3schools.com/html/tryit.asp?filename=tryhtml_basic_paragraph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html/tryit.asp?filename=tryhtml_table" TargetMode="Externa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html/tryit.asp?filename=tryhtml_table_colspan"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schools.com/html/tryit.asp?filename=tryhtml_table_rowspan"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w3schools.com/html/tryit.asp?filename=tryhtml_lists_unordere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w3schools.com/html/tryit.asp?filename=tryhtml_lists_ordere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w3schools.com/html/tryit.asp?filename=tryhtml_lists_ordered_numbe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w3schools.com/html/tryit.asp?filename=tryhtml_css_inl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schools.com/html/tryit.asp?filename=tryhtml_basic_link"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w3schools.com/html/tryit.asp?filename=tryhtml_css_internal"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w3schools.com/html/tryit.asp?filename=tryhtml_css_external" TargetMode="External"/><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w3schools.com/html/tryit.asp?filename=tryhtml_css_fonts" TargetMode="Externa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hyperlink" Target="https://www.w3schools.com/html/tryit.asp?filename=tryhtml_css_id"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hyperlink" Target="https://www.w3schools.com/html/tryit.asp?filename=tryhtml_css_clas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w3schools.com/html/tryit.asp?filename=tryhtml_scrip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www.w3schools.com/html/tryit.asp?filename=tryhtml_script_sty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www.w3schools.com/html/tryit.asp?filename=tryhtml_script_attribu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html/tryit.asp?filename=tryhtml_basic_im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w3schools.com/tags/tryit.asp?filename=tryhtml_script_sr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3schools.com/html/tryit.asp?filename=tryhtml_elem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HTML</a:t>
            </a:r>
            <a:endParaRPr lang="en-US" dirty="0"/>
          </a:p>
        </p:txBody>
      </p:sp>
      <p:sp>
        <p:nvSpPr>
          <p:cNvPr id="3" name="Subtitle 2"/>
          <p:cNvSpPr>
            <a:spLocks noGrp="1"/>
          </p:cNvSpPr>
          <p:nvPr>
            <p:ph type="subTitle" idx="1"/>
          </p:nvPr>
        </p:nvSpPr>
        <p:spPr/>
        <p:txBody>
          <a:bodyPr/>
          <a:lstStyle/>
          <a:p>
            <a:r>
              <a:rPr lang="es-MX" dirty="0"/>
              <a:t>HCL Technologies Mexico / USAA</a:t>
            </a:r>
            <a:endParaRPr lang="en-US" dirty="0"/>
          </a:p>
        </p:txBody>
      </p:sp>
      <p:pic>
        <p:nvPicPr>
          <p:cNvPr id="1026" name="Picture 2" descr="https://upload.wikimedia.org/wikipedia/commons/thumb/8/8a/HCL_Technologies_logo.svg/1000px-HCL_Technologies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888" y="281165"/>
            <a:ext cx="2725316" cy="408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bluewaveinsurance.com/wp-content/uploads/2017/04/us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916" y="129008"/>
            <a:ext cx="2691087" cy="71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75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endParaRPr lang="en-US" dirty="0"/>
          </a:p>
        </p:txBody>
      </p:sp>
      <p:sp>
        <p:nvSpPr>
          <p:cNvPr id="3" name="Content Placeholder 2"/>
          <p:cNvSpPr>
            <a:spLocks noGrp="1"/>
          </p:cNvSpPr>
          <p:nvPr>
            <p:ph idx="1"/>
          </p:nvPr>
        </p:nvSpPr>
        <p:spPr/>
        <p:txBody>
          <a:bodyPr/>
          <a:lstStyle/>
          <a:p>
            <a:r>
              <a:rPr lang="en-US" dirty="0"/>
              <a:t>The </a:t>
            </a:r>
            <a:r>
              <a:rPr lang="en-US" b="1" dirty="0"/>
              <a:t>&lt;html&gt;</a:t>
            </a:r>
            <a:r>
              <a:rPr lang="en-US" dirty="0"/>
              <a:t> element defines the </a:t>
            </a:r>
            <a:r>
              <a:rPr lang="en-US" b="1" dirty="0"/>
              <a:t>whole document</a:t>
            </a:r>
            <a:r>
              <a:rPr lang="en-US" dirty="0"/>
              <a:t>.</a:t>
            </a:r>
          </a:p>
          <a:p>
            <a:r>
              <a:rPr lang="en-US" dirty="0"/>
              <a:t>It has a </a:t>
            </a:r>
            <a:r>
              <a:rPr lang="en-US" b="1" dirty="0"/>
              <a:t>start</a:t>
            </a:r>
            <a:r>
              <a:rPr lang="en-US" dirty="0"/>
              <a:t> tag &lt;html&gt; and an </a:t>
            </a:r>
            <a:r>
              <a:rPr lang="en-US" b="1" dirty="0"/>
              <a:t>end</a:t>
            </a:r>
            <a:r>
              <a:rPr lang="en-US" dirty="0"/>
              <a:t> tag &lt;/html&gt;.</a:t>
            </a:r>
          </a:p>
          <a:p>
            <a:r>
              <a:rPr lang="en-US" dirty="0"/>
              <a:t>The element </a:t>
            </a:r>
            <a:r>
              <a:rPr lang="en-US" b="1" dirty="0"/>
              <a:t>content</a:t>
            </a:r>
            <a:r>
              <a:rPr lang="en-US" dirty="0"/>
              <a:t> is another HTML element (the &lt;body&gt; element).</a:t>
            </a:r>
          </a:p>
          <a:p>
            <a:endParaRPr lang="en-US" dirty="0"/>
          </a:p>
        </p:txBody>
      </p:sp>
      <p:pic>
        <p:nvPicPr>
          <p:cNvPr id="4" name="Picture 3"/>
          <p:cNvPicPr>
            <a:picLocks noChangeAspect="1"/>
          </p:cNvPicPr>
          <p:nvPr/>
        </p:nvPicPr>
        <p:blipFill>
          <a:blip r:embed="rId2"/>
          <a:stretch>
            <a:fillRect/>
          </a:stretch>
        </p:blipFill>
        <p:spPr>
          <a:xfrm>
            <a:off x="1194243" y="3676650"/>
            <a:ext cx="3781425" cy="2114550"/>
          </a:xfrm>
          <a:prstGeom prst="rect">
            <a:avLst/>
          </a:prstGeom>
        </p:spPr>
      </p:pic>
    </p:spTree>
    <p:extLst>
      <p:ext uri="{BB962C8B-B14F-4D97-AF65-F5344CB8AC3E}">
        <p14:creationId xmlns:p14="http://schemas.microsoft.com/office/powerpoint/2010/main" val="254552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endParaRPr lang="en-US" dirty="0"/>
          </a:p>
        </p:txBody>
      </p:sp>
      <p:sp>
        <p:nvSpPr>
          <p:cNvPr id="3" name="Content Placeholder 2"/>
          <p:cNvSpPr>
            <a:spLocks noGrp="1"/>
          </p:cNvSpPr>
          <p:nvPr>
            <p:ph idx="1"/>
          </p:nvPr>
        </p:nvSpPr>
        <p:spPr/>
        <p:txBody>
          <a:bodyPr/>
          <a:lstStyle/>
          <a:p>
            <a:r>
              <a:rPr lang="en-US" dirty="0"/>
              <a:t>The </a:t>
            </a:r>
            <a:r>
              <a:rPr lang="en-US" b="1" dirty="0"/>
              <a:t>&lt;body&gt;</a:t>
            </a:r>
            <a:r>
              <a:rPr lang="en-US" dirty="0"/>
              <a:t> element defines the </a:t>
            </a:r>
            <a:r>
              <a:rPr lang="en-US" b="1" dirty="0"/>
              <a:t>document body</a:t>
            </a:r>
            <a:r>
              <a:rPr lang="en-US" dirty="0"/>
              <a:t>.</a:t>
            </a:r>
          </a:p>
          <a:p>
            <a:r>
              <a:rPr lang="en-US" dirty="0"/>
              <a:t>It has a </a:t>
            </a:r>
            <a:r>
              <a:rPr lang="en-US" b="1" dirty="0"/>
              <a:t>start</a:t>
            </a:r>
            <a:r>
              <a:rPr lang="en-US" dirty="0"/>
              <a:t> tag &lt;body&gt; and an </a:t>
            </a:r>
            <a:r>
              <a:rPr lang="en-US" b="1" dirty="0"/>
              <a:t>end</a:t>
            </a:r>
            <a:r>
              <a:rPr lang="en-US" dirty="0"/>
              <a:t> tag &lt;/body&gt;.</a:t>
            </a:r>
          </a:p>
          <a:p>
            <a:r>
              <a:rPr lang="en-US" dirty="0"/>
              <a:t>The element </a:t>
            </a:r>
            <a:r>
              <a:rPr lang="en-US" b="1" dirty="0"/>
              <a:t>content</a:t>
            </a:r>
            <a:r>
              <a:rPr lang="en-US" dirty="0"/>
              <a:t> is two other HTML elements (&lt;h1&gt; and &lt;p&gt;).</a:t>
            </a:r>
          </a:p>
          <a:p>
            <a:endParaRPr lang="en-US" dirty="0"/>
          </a:p>
        </p:txBody>
      </p:sp>
      <p:pic>
        <p:nvPicPr>
          <p:cNvPr id="4" name="Picture 3"/>
          <p:cNvPicPr>
            <a:picLocks noChangeAspect="1"/>
          </p:cNvPicPr>
          <p:nvPr/>
        </p:nvPicPr>
        <p:blipFill>
          <a:blip r:embed="rId2"/>
          <a:stretch>
            <a:fillRect/>
          </a:stretch>
        </p:blipFill>
        <p:spPr>
          <a:xfrm>
            <a:off x="1328737" y="3571875"/>
            <a:ext cx="3267075" cy="1638300"/>
          </a:xfrm>
          <a:prstGeom prst="rect">
            <a:avLst/>
          </a:prstGeom>
        </p:spPr>
      </p:pic>
    </p:spTree>
    <p:extLst>
      <p:ext uri="{BB962C8B-B14F-4D97-AF65-F5344CB8AC3E}">
        <p14:creationId xmlns:p14="http://schemas.microsoft.com/office/powerpoint/2010/main" val="389709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endParaRPr lang="en-US" dirty="0"/>
          </a:p>
        </p:txBody>
      </p:sp>
      <p:sp>
        <p:nvSpPr>
          <p:cNvPr id="3" name="Content Placeholder 2"/>
          <p:cNvSpPr>
            <a:spLocks noGrp="1"/>
          </p:cNvSpPr>
          <p:nvPr>
            <p:ph idx="1"/>
          </p:nvPr>
        </p:nvSpPr>
        <p:spPr/>
        <p:txBody>
          <a:bodyPr/>
          <a:lstStyle/>
          <a:p>
            <a:r>
              <a:rPr lang="en-US" dirty="0"/>
              <a:t>The </a:t>
            </a:r>
            <a:r>
              <a:rPr lang="en-US" b="1" dirty="0"/>
              <a:t>&lt;h1&gt;</a:t>
            </a:r>
            <a:r>
              <a:rPr lang="en-US" dirty="0"/>
              <a:t> element defines a </a:t>
            </a:r>
            <a:r>
              <a:rPr lang="en-US" b="1" dirty="0"/>
              <a:t>heading</a:t>
            </a:r>
            <a:r>
              <a:rPr lang="en-US" dirty="0"/>
              <a:t>.</a:t>
            </a:r>
          </a:p>
          <a:p>
            <a:r>
              <a:rPr lang="en-US" dirty="0"/>
              <a:t>It has a </a:t>
            </a:r>
            <a:r>
              <a:rPr lang="en-US" b="1" dirty="0"/>
              <a:t>start</a:t>
            </a:r>
            <a:r>
              <a:rPr lang="en-US" dirty="0"/>
              <a:t> tag &lt;h1&gt; and an </a:t>
            </a:r>
            <a:r>
              <a:rPr lang="en-US" b="1" dirty="0"/>
              <a:t>end</a:t>
            </a:r>
            <a:r>
              <a:rPr lang="en-US" dirty="0"/>
              <a:t> tag &lt;/h1&gt;.</a:t>
            </a:r>
          </a:p>
          <a:p>
            <a:r>
              <a:rPr lang="en-US" dirty="0"/>
              <a:t>The element </a:t>
            </a:r>
            <a:r>
              <a:rPr lang="en-US" b="1" dirty="0"/>
              <a:t>content</a:t>
            </a:r>
            <a:r>
              <a:rPr lang="en-US" dirty="0"/>
              <a:t> is: My First Heading.</a:t>
            </a:r>
          </a:p>
          <a:p>
            <a:endParaRPr lang="en-US" dirty="0"/>
          </a:p>
        </p:txBody>
      </p:sp>
      <p:pic>
        <p:nvPicPr>
          <p:cNvPr id="4" name="Picture 3"/>
          <p:cNvPicPr>
            <a:picLocks noChangeAspect="1"/>
          </p:cNvPicPr>
          <p:nvPr/>
        </p:nvPicPr>
        <p:blipFill>
          <a:blip r:embed="rId2"/>
          <a:stretch>
            <a:fillRect/>
          </a:stretch>
        </p:blipFill>
        <p:spPr>
          <a:xfrm>
            <a:off x="1176337" y="3690937"/>
            <a:ext cx="3076575" cy="561975"/>
          </a:xfrm>
          <a:prstGeom prst="rect">
            <a:avLst/>
          </a:prstGeom>
        </p:spPr>
      </p:pic>
    </p:spTree>
    <p:extLst>
      <p:ext uri="{BB962C8B-B14F-4D97-AF65-F5344CB8AC3E}">
        <p14:creationId xmlns:p14="http://schemas.microsoft.com/office/powerpoint/2010/main" val="227802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endParaRPr lang="en-US" dirty="0"/>
          </a:p>
        </p:txBody>
      </p:sp>
      <p:sp>
        <p:nvSpPr>
          <p:cNvPr id="3" name="Content Placeholder 2"/>
          <p:cNvSpPr>
            <a:spLocks noGrp="1"/>
          </p:cNvSpPr>
          <p:nvPr>
            <p:ph idx="1"/>
          </p:nvPr>
        </p:nvSpPr>
        <p:spPr/>
        <p:txBody>
          <a:bodyPr/>
          <a:lstStyle/>
          <a:p>
            <a:r>
              <a:rPr lang="en-US" dirty="0"/>
              <a:t>The </a:t>
            </a:r>
            <a:r>
              <a:rPr lang="en-US" b="1" dirty="0"/>
              <a:t>&lt;p&gt;</a:t>
            </a:r>
            <a:r>
              <a:rPr lang="en-US" dirty="0"/>
              <a:t> element defines a </a:t>
            </a:r>
            <a:r>
              <a:rPr lang="en-US" b="1" dirty="0"/>
              <a:t>paragraph</a:t>
            </a:r>
            <a:r>
              <a:rPr lang="en-US" dirty="0"/>
              <a:t>.</a:t>
            </a:r>
          </a:p>
          <a:p>
            <a:r>
              <a:rPr lang="en-US" dirty="0"/>
              <a:t>It has a </a:t>
            </a:r>
            <a:r>
              <a:rPr lang="en-US" b="1" dirty="0"/>
              <a:t>start</a:t>
            </a:r>
            <a:r>
              <a:rPr lang="en-US" dirty="0"/>
              <a:t> tag &lt;p&gt; and an </a:t>
            </a:r>
            <a:r>
              <a:rPr lang="en-US" b="1" dirty="0"/>
              <a:t>end</a:t>
            </a:r>
            <a:r>
              <a:rPr lang="en-US" dirty="0"/>
              <a:t> tag &lt;/p&gt;.</a:t>
            </a:r>
          </a:p>
          <a:p>
            <a:r>
              <a:rPr lang="en-US" dirty="0"/>
              <a:t>The element </a:t>
            </a:r>
            <a:r>
              <a:rPr lang="en-US" b="1" dirty="0"/>
              <a:t>content</a:t>
            </a:r>
            <a:r>
              <a:rPr lang="en-US" dirty="0"/>
              <a:t> is: My first paragraph.</a:t>
            </a:r>
          </a:p>
          <a:p>
            <a:endParaRPr lang="en-US" dirty="0"/>
          </a:p>
        </p:txBody>
      </p:sp>
      <p:pic>
        <p:nvPicPr>
          <p:cNvPr id="4" name="Picture 3"/>
          <p:cNvPicPr>
            <a:picLocks noChangeAspect="1"/>
          </p:cNvPicPr>
          <p:nvPr/>
        </p:nvPicPr>
        <p:blipFill>
          <a:blip r:embed="rId2"/>
          <a:stretch>
            <a:fillRect/>
          </a:stretch>
        </p:blipFill>
        <p:spPr>
          <a:xfrm>
            <a:off x="1319212" y="3514725"/>
            <a:ext cx="2676525" cy="457200"/>
          </a:xfrm>
          <a:prstGeom prst="rect">
            <a:avLst/>
          </a:prstGeom>
        </p:spPr>
      </p:pic>
    </p:spTree>
    <p:extLst>
      <p:ext uri="{BB962C8B-B14F-4D97-AF65-F5344CB8AC3E}">
        <p14:creationId xmlns:p14="http://schemas.microsoft.com/office/powerpoint/2010/main" val="111881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HTML Elements</a:t>
            </a:r>
            <a:endParaRPr lang="en-US" dirty="0"/>
          </a:p>
        </p:txBody>
      </p:sp>
      <p:sp>
        <p:nvSpPr>
          <p:cNvPr id="3" name="Content Placeholder 2"/>
          <p:cNvSpPr>
            <a:spLocks noGrp="1"/>
          </p:cNvSpPr>
          <p:nvPr>
            <p:ph idx="1"/>
          </p:nvPr>
        </p:nvSpPr>
        <p:spPr/>
        <p:txBody>
          <a:bodyPr/>
          <a:lstStyle/>
          <a:p>
            <a:r>
              <a:rPr lang="en-US" dirty="0"/>
              <a:t>HTML elements with no content are called empty elements.</a:t>
            </a:r>
          </a:p>
          <a:p>
            <a:r>
              <a:rPr lang="en-US" b="1" dirty="0"/>
              <a:t>&lt;</a:t>
            </a:r>
            <a:r>
              <a:rPr lang="en-US" b="1" dirty="0" err="1"/>
              <a:t>br</a:t>
            </a:r>
            <a:r>
              <a:rPr lang="en-US" b="1" dirty="0"/>
              <a:t>&gt; </a:t>
            </a:r>
            <a:r>
              <a:rPr lang="en-US" dirty="0"/>
              <a:t>is an empty element without a closing tag (the &lt;</a:t>
            </a:r>
            <a:r>
              <a:rPr lang="en-US" dirty="0" err="1"/>
              <a:t>br</a:t>
            </a:r>
            <a:r>
              <a:rPr lang="en-US" dirty="0"/>
              <a:t>&gt; tag defines a line break).</a:t>
            </a:r>
          </a:p>
          <a:p>
            <a:r>
              <a:rPr lang="en-US" dirty="0"/>
              <a:t>Empty elements can be </a:t>
            </a:r>
            <a:r>
              <a:rPr lang="en-US" b="1" dirty="0"/>
              <a:t>"closed"</a:t>
            </a:r>
            <a:r>
              <a:rPr lang="en-US" dirty="0"/>
              <a:t> in the opening tag like this: &lt;</a:t>
            </a:r>
            <a:r>
              <a:rPr lang="en-US" dirty="0" err="1"/>
              <a:t>br</a:t>
            </a:r>
            <a:r>
              <a:rPr lang="en-US" dirty="0"/>
              <a:t> /&gt;.</a:t>
            </a:r>
          </a:p>
          <a:p>
            <a:r>
              <a:rPr lang="en-US" dirty="0"/>
              <a:t>HTML5 does not require empty elements to be closed. But if you want stricter validation, or if you need to make your document readable by XML parsers, you must close all HTML elements properly.</a:t>
            </a:r>
          </a:p>
          <a:p>
            <a:endParaRPr lang="en-US" dirty="0"/>
          </a:p>
        </p:txBody>
      </p:sp>
    </p:spTree>
    <p:extLst>
      <p:ext uri="{BB962C8B-B14F-4D97-AF65-F5344CB8AC3E}">
        <p14:creationId xmlns:p14="http://schemas.microsoft.com/office/powerpoint/2010/main" val="380710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Lowercase Tags</a:t>
            </a:r>
            <a:endParaRPr lang="en-US" dirty="0"/>
          </a:p>
        </p:txBody>
      </p:sp>
      <p:sp>
        <p:nvSpPr>
          <p:cNvPr id="3" name="Content Placeholder 2"/>
          <p:cNvSpPr>
            <a:spLocks noGrp="1"/>
          </p:cNvSpPr>
          <p:nvPr>
            <p:ph idx="1"/>
          </p:nvPr>
        </p:nvSpPr>
        <p:spPr/>
        <p:txBody>
          <a:bodyPr/>
          <a:lstStyle/>
          <a:p>
            <a:r>
              <a:rPr lang="en-US" dirty="0"/>
              <a:t>HTML tags are not case sensitive: &lt;P&gt; means the same as &lt;p&gt;.</a:t>
            </a:r>
          </a:p>
          <a:p>
            <a:r>
              <a:rPr lang="en-US" dirty="0"/>
              <a:t>The HTML5 standard does not require lowercase tags, but W3C </a:t>
            </a:r>
            <a:r>
              <a:rPr lang="en-US" b="1" dirty="0"/>
              <a:t>recommends</a:t>
            </a:r>
            <a:r>
              <a:rPr lang="en-US" dirty="0"/>
              <a:t> lowercase in HTML, and </a:t>
            </a:r>
            <a:r>
              <a:rPr lang="en-US" b="1" dirty="0"/>
              <a:t>demands</a:t>
            </a:r>
            <a:r>
              <a:rPr lang="en-US" dirty="0"/>
              <a:t> lowercase for stricter document types like XHTML.</a:t>
            </a:r>
          </a:p>
          <a:p>
            <a:endParaRPr lang="en-US" dirty="0"/>
          </a:p>
        </p:txBody>
      </p:sp>
      <p:pic>
        <p:nvPicPr>
          <p:cNvPr id="4" name="Picture 3"/>
          <p:cNvPicPr>
            <a:picLocks noChangeAspect="1"/>
          </p:cNvPicPr>
          <p:nvPr/>
        </p:nvPicPr>
        <p:blipFill>
          <a:blip r:embed="rId2"/>
          <a:stretch>
            <a:fillRect/>
          </a:stretch>
        </p:blipFill>
        <p:spPr>
          <a:xfrm>
            <a:off x="1104900" y="3815225"/>
            <a:ext cx="4343400" cy="571500"/>
          </a:xfrm>
          <a:prstGeom prst="rect">
            <a:avLst/>
          </a:prstGeom>
        </p:spPr>
      </p:pic>
    </p:spTree>
    <p:extLst>
      <p:ext uri="{BB962C8B-B14F-4D97-AF65-F5344CB8AC3E}">
        <p14:creationId xmlns:p14="http://schemas.microsoft.com/office/powerpoint/2010/main" val="182747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Attributes</a:t>
            </a:r>
            <a:endParaRPr lang="en-US" dirty="0"/>
          </a:p>
        </p:txBody>
      </p:sp>
      <p:sp>
        <p:nvSpPr>
          <p:cNvPr id="3" name="Content Placeholder 2"/>
          <p:cNvSpPr>
            <a:spLocks noGrp="1"/>
          </p:cNvSpPr>
          <p:nvPr>
            <p:ph idx="1"/>
          </p:nvPr>
        </p:nvSpPr>
        <p:spPr/>
        <p:txBody>
          <a:bodyPr/>
          <a:lstStyle/>
          <a:p>
            <a:r>
              <a:rPr lang="en-US" dirty="0"/>
              <a:t>Attributes provide additional information about HTML elements.</a:t>
            </a:r>
          </a:p>
          <a:p>
            <a:pPr lvl="1"/>
            <a:r>
              <a:rPr lang="en-US" dirty="0"/>
              <a:t>All HTML elements can have </a:t>
            </a:r>
            <a:r>
              <a:rPr lang="en-US" b="1" dirty="0"/>
              <a:t>attributes</a:t>
            </a:r>
            <a:endParaRPr lang="en-US" dirty="0"/>
          </a:p>
          <a:p>
            <a:pPr lvl="1"/>
            <a:r>
              <a:rPr lang="en-US" dirty="0"/>
              <a:t>Attributes provide </a:t>
            </a:r>
            <a:r>
              <a:rPr lang="en-US" b="1" dirty="0"/>
              <a:t>additional information</a:t>
            </a:r>
            <a:r>
              <a:rPr lang="en-US" dirty="0"/>
              <a:t> about an element</a:t>
            </a:r>
          </a:p>
          <a:p>
            <a:pPr lvl="1"/>
            <a:r>
              <a:rPr lang="en-US" dirty="0"/>
              <a:t>Attributes are always specified in </a:t>
            </a:r>
            <a:r>
              <a:rPr lang="en-US" b="1" dirty="0"/>
              <a:t>the start tag</a:t>
            </a:r>
            <a:endParaRPr lang="en-US" dirty="0"/>
          </a:p>
          <a:p>
            <a:pPr lvl="1"/>
            <a:r>
              <a:rPr lang="en-US" dirty="0"/>
              <a:t>Attributes usually come in name/value pairs like: </a:t>
            </a:r>
            <a:r>
              <a:rPr lang="en-US" b="1" dirty="0"/>
              <a:t>name="value"</a:t>
            </a:r>
          </a:p>
          <a:p>
            <a:pPr marL="0" indent="0">
              <a:buNone/>
            </a:pPr>
            <a:endParaRPr lang="en-US" dirty="0"/>
          </a:p>
        </p:txBody>
      </p:sp>
    </p:spTree>
    <p:extLst>
      <p:ext uri="{BB962C8B-B14F-4D97-AF65-F5344CB8AC3E}">
        <p14:creationId xmlns:p14="http://schemas.microsoft.com/office/powerpoint/2010/main" val="2507643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href</a:t>
            </a:r>
            <a:r>
              <a:rPr lang="en-US" dirty="0"/>
              <a:t> Attribute</a:t>
            </a:r>
            <a:br>
              <a:rPr lang="en-US" dirty="0"/>
            </a:br>
            <a:endParaRPr lang="en-US" dirty="0"/>
          </a:p>
        </p:txBody>
      </p:sp>
      <p:sp>
        <p:nvSpPr>
          <p:cNvPr id="3" name="Content Placeholder 2"/>
          <p:cNvSpPr>
            <a:spLocks noGrp="1"/>
          </p:cNvSpPr>
          <p:nvPr>
            <p:ph idx="1"/>
          </p:nvPr>
        </p:nvSpPr>
        <p:spPr/>
        <p:txBody>
          <a:bodyPr/>
          <a:lstStyle/>
          <a:p>
            <a:r>
              <a:rPr lang="en-US" dirty="0"/>
              <a:t>HTML links are defined with the </a:t>
            </a:r>
            <a:r>
              <a:rPr lang="en-US" b="1" dirty="0"/>
              <a:t>&lt;a&gt;</a:t>
            </a:r>
            <a:r>
              <a:rPr lang="en-US" dirty="0"/>
              <a:t> tag. The link address is specified in the </a:t>
            </a:r>
            <a:r>
              <a:rPr lang="en-US" b="1" dirty="0" err="1"/>
              <a:t>href</a:t>
            </a:r>
            <a:r>
              <a:rPr lang="en-US" dirty="0"/>
              <a:t> attribute:</a:t>
            </a:r>
          </a:p>
          <a:p>
            <a:endParaRPr lang="en-US" dirty="0"/>
          </a:p>
          <a:p>
            <a:endParaRPr lang="en-US" dirty="0"/>
          </a:p>
          <a:p>
            <a:endParaRPr lang="en-US" dirty="0"/>
          </a:p>
          <a:p>
            <a:pPr marL="0" indent="0">
              <a:buNone/>
            </a:pPr>
            <a:endParaRPr lang="en-US" dirty="0"/>
          </a:p>
          <a:p>
            <a:r>
              <a:rPr lang="en-US" dirty="0">
                <a:hlinkClick r:id="rId2"/>
              </a:rPr>
              <a:t>Try it yourself</a:t>
            </a:r>
            <a:endParaRPr lang="en-US" dirty="0"/>
          </a:p>
          <a:p>
            <a:r>
              <a:rPr lang="en-US" dirty="0"/>
              <a:t>You will learn more about links and the &lt;a&gt; tag later in this tutorial.</a:t>
            </a:r>
            <a:endParaRPr lang="en-US" dirty="0"/>
          </a:p>
        </p:txBody>
      </p:sp>
      <p:pic>
        <p:nvPicPr>
          <p:cNvPr id="4" name="Picture 3"/>
          <p:cNvPicPr>
            <a:picLocks noChangeAspect="1"/>
          </p:cNvPicPr>
          <p:nvPr/>
        </p:nvPicPr>
        <p:blipFill>
          <a:blip r:embed="rId3"/>
          <a:stretch>
            <a:fillRect/>
          </a:stretch>
        </p:blipFill>
        <p:spPr>
          <a:xfrm>
            <a:off x="1528762" y="3114675"/>
            <a:ext cx="5153025" cy="914400"/>
          </a:xfrm>
          <a:prstGeom prst="rect">
            <a:avLst/>
          </a:prstGeom>
        </p:spPr>
      </p:pic>
    </p:spTree>
    <p:extLst>
      <p:ext uri="{BB962C8B-B14F-4D97-AF65-F5344CB8AC3E}">
        <p14:creationId xmlns:p14="http://schemas.microsoft.com/office/powerpoint/2010/main" val="114928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src</a:t>
            </a:r>
            <a:r>
              <a:rPr lang="en-US" dirty="0"/>
              <a:t> Attribute</a:t>
            </a:r>
            <a:endParaRPr lang="en-US" dirty="0"/>
          </a:p>
        </p:txBody>
      </p:sp>
      <p:sp>
        <p:nvSpPr>
          <p:cNvPr id="3" name="Content Placeholder 2"/>
          <p:cNvSpPr>
            <a:spLocks noGrp="1"/>
          </p:cNvSpPr>
          <p:nvPr>
            <p:ph idx="1"/>
          </p:nvPr>
        </p:nvSpPr>
        <p:spPr/>
        <p:txBody>
          <a:bodyPr/>
          <a:lstStyle/>
          <a:p>
            <a:r>
              <a:rPr lang="en-US" dirty="0"/>
              <a:t>HTML images are defined with the </a:t>
            </a:r>
            <a:r>
              <a:rPr lang="en-US" b="1" dirty="0"/>
              <a:t>&lt;</a:t>
            </a:r>
            <a:r>
              <a:rPr lang="en-US" b="1" dirty="0" err="1"/>
              <a:t>img</a:t>
            </a:r>
            <a:r>
              <a:rPr lang="en-US" b="1" dirty="0"/>
              <a:t>&gt;</a:t>
            </a:r>
            <a:r>
              <a:rPr lang="en-US" dirty="0"/>
              <a:t> tag.</a:t>
            </a:r>
          </a:p>
          <a:p>
            <a:r>
              <a:rPr lang="en-US" dirty="0"/>
              <a:t>The filename of the image source is specified in the </a:t>
            </a:r>
            <a:r>
              <a:rPr lang="en-US" b="1" dirty="0" err="1"/>
              <a:t>src</a:t>
            </a:r>
            <a:r>
              <a:rPr lang="en-US" dirty="0"/>
              <a:t> attribute:</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181100" y="3314700"/>
            <a:ext cx="2781300" cy="876300"/>
          </a:xfrm>
          <a:prstGeom prst="rect">
            <a:avLst/>
          </a:prstGeom>
        </p:spPr>
      </p:pic>
    </p:spTree>
    <p:extLst>
      <p:ext uri="{BB962C8B-B14F-4D97-AF65-F5344CB8AC3E}">
        <p14:creationId xmlns:p14="http://schemas.microsoft.com/office/powerpoint/2010/main" val="5336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width and height Attributes</a:t>
            </a:r>
            <a:endParaRPr lang="en-US" dirty="0"/>
          </a:p>
        </p:txBody>
      </p:sp>
      <p:sp>
        <p:nvSpPr>
          <p:cNvPr id="3" name="Content Placeholder 2"/>
          <p:cNvSpPr>
            <a:spLocks noGrp="1"/>
          </p:cNvSpPr>
          <p:nvPr>
            <p:ph idx="1"/>
          </p:nvPr>
        </p:nvSpPr>
        <p:spPr/>
        <p:txBody>
          <a:bodyPr/>
          <a:lstStyle/>
          <a:p>
            <a:r>
              <a:rPr lang="en-US" dirty="0"/>
              <a:t>Images in HTML have a set of size attributes, which specifies the width and height of the image:</a:t>
            </a:r>
          </a:p>
          <a:p>
            <a:endParaRPr lang="en-US" dirty="0"/>
          </a:p>
          <a:p>
            <a:endParaRPr lang="en-US" dirty="0"/>
          </a:p>
          <a:p>
            <a:endParaRPr lang="en-US" dirty="0"/>
          </a:p>
          <a:p>
            <a:endParaRPr lang="en-US" dirty="0"/>
          </a:p>
          <a:p>
            <a:r>
              <a:rPr lang="en-US" dirty="0">
                <a:hlinkClick r:id="rId2"/>
              </a:rPr>
              <a:t>Try it yourself</a:t>
            </a:r>
            <a:endParaRPr lang="en-US" dirty="0"/>
          </a:p>
          <a:p>
            <a:r>
              <a:rPr lang="en-US" dirty="0"/>
              <a:t>The image size is specified in pixels: width="500" means 500 pixels wide.</a:t>
            </a:r>
            <a:endParaRPr lang="en-US" dirty="0"/>
          </a:p>
        </p:txBody>
      </p:sp>
      <p:pic>
        <p:nvPicPr>
          <p:cNvPr id="4" name="Picture 3"/>
          <p:cNvPicPr>
            <a:picLocks noChangeAspect="1"/>
          </p:cNvPicPr>
          <p:nvPr/>
        </p:nvPicPr>
        <p:blipFill>
          <a:blip r:embed="rId3"/>
          <a:stretch>
            <a:fillRect/>
          </a:stretch>
        </p:blipFill>
        <p:spPr>
          <a:xfrm>
            <a:off x="1195387" y="3105150"/>
            <a:ext cx="4505325" cy="895350"/>
          </a:xfrm>
          <a:prstGeom prst="rect">
            <a:avLst/>
          </a:prstGeom>
        </p:spPr>
      </p:pic>
    </p:spTree>
    <p:extLst>
      <p:ext uri="{BB962C8B-B14F-4D97-AF65-F5344CB8AC3E}">
        <p14:creationId xmlns:p14="http://schemas.microsoft.com/office/powerpoint/2010/main" val="145772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HTML Documents</a:t>
            </a:r>
            <a:endParaRPr lang="en-US" dirty="0"/>
          </a:p>
        </p:txBody>
      </p:sp>
      <p:sp>
        <p:nvSpPr>
          <p:cNvPr id="3" name="Content Placeholder 2"/>
          <p:cNvSpPr>
            <a:spLocks noGrp="1"/>
          </p:cNvSpPr>
          <p:nvPr>
            <p:ph idx="1"/>
          </p:nvPr>
        </p:nvSpPr>
        <p:spPr/>
        <p:txBody>
          <a:bodyPr/>
          <a:lstStyle/>
          <a:p>
            <a:r>
              <a:rPr lang="en-US" dirty="0"/>
              <a:t>All HTML documents must start with a document type declaration: </a:t>
            </a:r>
            <a:r>
              <a:rPr lang="en-US" b="1" dirty="0"/>
              <a:t>&lt;!DOCTYPE html&gt;</a:t>
            </a:r>
            <a:r>
              <a:rPr lang="en-US" dirty="0"/>
              <a:t>.</a:t>
            </a:r>
          </a:p>
          <a:p>
            <a:r>
              <a:rPr lang="en-US" dirty="0"/>
              <a:t>The HTML document itself begins with </a:t>
            </a:r>
            <a:r>
              <a:rPr lang="en-US" b="1" dirty="0"/>
              <a:t>&lt;html&gt;</a:t>
            </a:r>
            <a:r>
              <a:rPr lang="en-US" dirty="0"/>
              <a:t> and ends with </a:t>
            </a:r>
            <a:r>
              <a:rPr lang="en-US" b="1" dirty="0"/>
              <a:t>&lt;/html&gt;</a:t>
            </a:r>
            <a:r>
              <a:rPr lang="en-US" dirty="0"/>
              <a:t>.</a:t>
            </a:r>
          </a:p>
          <a:p>
            <a:r>
              <a:rPr lang="en-US" dirty="0"/>
              <a:t>The visible part of the HTML document is between </a:t>
            </a:r>
            <a:r>
              <a:rPr lang="en-US" b="1" dirty="0"/>
              <a:t>&lt;body&gt;</a:t>
            </a:r>
            <a:r>
              <a:rPr lang="en-US" dirty="0"/>
              <a:t> and </a:t>
            </a:r>
            <a:r>
              <a:rPr lang="en-US" b="1" dirty="0"/>
              <a:t>&lt;/body&gt;</a:t>
            </a:r>
            <a:r>
              <a:rPr lang="en-US" dirty="0"/>
              <a:t>.</a:t>
            </a:r>
          </a:p>
          <a:p>
            <a:endParaRPr lang="es-MX" dirty="0"/>
          </a:p>
          <a:p>
            <a:endParaRPr lang="es-MX" dirty="0"/>
          </a:p>
          <a:p>
            <a:endParaRPr lang="es-MX" dirty="0"/>
          </a:p>
          <a:p>
            <a:endParaRPr lang="es-MX" dirty="0"/>
          </a:p>
          <a:p>
            <a:endParaRPr lang="es-MX" dirty="0"/>
          </a:p>
          <a:p>
            <a:r>
              <a:rPr lang="es-MX"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260918" y="3760789"/>
            <a:ext cx="3060995" cy="1754186"/>
          </a:xfrm>
          <a:prstGeom prst="rect">
            <a:avLst/>
          </a:prstGeom>
        </p:spPr>
      </p:pic>
    </p:spTree>
    <p:extLst>
      <p:ext uri="{BB962C8B-B14F-4D97-AF65-F5344CB8AC3E}">
        <p14:creationId xmlns:p14="http://schemas.microsoft.com/office/powerpoint/2010/main" val="102461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alt Attribute</a:t>
            </a:r>
            <a:endParaRPr lang="en-US" dirty="0"/>
          </a:p>
        </p:txBody>
      </p:sp>
      <p:sp>
        <p:nvSpPr>
          <p:cNvPr id="3" name="Content Placeholder 2"/>
          <p:cNvSpPr>
            <a:spLocks noGrp="1"/>
          </p:cNvSpPr>
          <p:nvPr>
            <p:ph idx="1"/>
          </p:nvPr>
        </p:nvSpPr>
        <p:spPr/>
        <p:txBody>
          <a:bodyPr/>
          <a:lstStyle/>
          <a:p>
            <a:r>
              <a:rPr lang="en-US" dirty="0"/>
              <a:t>The </a:t>
            </a:r>
            <a:r>
              <a:rPr lang="en-US" b="1" dirty="0"/>
              <a:t>alt</a:t>
            </a:r>
            <a:r>
              <a:rPr lang="en-US" dirty="0"/>
              <a:t> attribute specifies an alternative text to be used, when an image cannot be displayed.</a:t>
            </a:r>
          </a:p>
          <a:p>
            <a:r>
              <a:rPr lang="en-US" dirty="0"/>
              <a:t>The value of the attribute can be read by screen readers. This way, someone "listening" to the webpage, e.g. a blind person, can "hear" the element.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204912" y="3743787"/>
            <a:ext cx="4600575" cy="866775"/>
          </a:xfrm>
          <a:prstGeom prst="rect">
            <a:avLst/>
          </a:prstGeom>
        </p:spPr>
      </p:pic>
      <p:pic>
        <p:nvPicPr>
          <p:cNvPr id="5" name="Picture 4"/>
          <p:cNvPicPr>
            <a:picLocks noChangeAspect="1"/>
          </p:cNvPicPr>
          <p:nvPr/>
        </p:nvPicPr>
        <p:blipFill rotWithShape="1">
          <a:blip r:embed="rId4"/>
          <a:srcRect t="-1" r="4489" b="-5678"/>
          <a:stretch/>
        </p:blipFill>
        <p:spPr>
          <a:xfrm>
            <a:off x="1204913" y="5769899"/>
            <a:ext cx="4357688" cy="573751"/>
          </a:xfrm>
          <a:prstGeom prst="rect">
            <a:avLst/>
          </a:prstGeom>
        </p:spPr>
      </p:pic>
    </p:spTree>
    <p:extLst>
      <p:ext uri="{BB962C8B-B14F-4D97-AF65-F5344CB8AC3E}">
        <p14:creationId xmlns:p14="http://schemas.microsoft.com/office/powerpoint/2010/main" val="320769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style Attribute</a:t>
            </a:r>
            <a:endParaRPr lang="en-US" dirty="0"/>
          </a:p>
        </p:txBody>
      </p:sp>
      <p:sp>
        <p:nvSpPr>
          <p:cNvPr id="3" name="Content Placeholder 2"/>
          <p:cNvSpPr>
            <a:spLocks noGrp="1"/>
          </p:cNvSpPr>
          <p:nvPr>
            <p:ph idx="1"/>
          </p:nvPr>
        </p:nvSpPr>
        <p:spPr/>
        <p:txBody>
          <a:bodyPr/>
          <a:lstStyle/>
          <a:p>
            <a:r>
              <a:rPr lang="en-US" dirty="0"/>
              <a:t>The style attribute is used to specify the styling of an element, like color, font, size etc.</a:t>
            </a:r>
          </a:p>
          <a:p>
            <a:endParaRPr lang="en-US" dirty="0"/>
          </a:p>
          <a:p>
            <a:endParaRPr lang="en-US" dirty="0"/>
          </a:p>
          <a:p>
            <a:endParaRPr lang="en-US" dirty="0"/>
          </a:p>
          <a:p>
            <a:r>
              <a:rPr lang="en-US" dirty="0">
                <a:hlinkClick r:id="rId2"/>
              </a:rPr>
              <a:t>Try it yourself</a:t>
            </a:r>
            <a:endParaRPr lang="en-US" dirty="0"/>
          </a:p>
          <a:p>
            <a:r>
              <a:rPr lang="en-US" dirty="0"/>
              <a:t>You will learn more about styling later in this training, and in our </a:t>
            </a:r>
            <a:r>
              <a:rPr lang="en-US" dirty="0">
                <a:hlinkClick r:id="rId3" action="ppaction://hlinksldjump"/>
              </a:rPr>
              <a:t>CSS training</a:t>
            </a:r>
            <a:r>
              <a:rPr lang="en-US" dirty="0"/>
              <a:t>.</a:t>
            </a:r>
            <a:endParaRPr lang="en-US" dirty="0"/>
          </a:p>
        </p:txBody>
      </p:sp>
      <p:pic>
        <p:nvPicPr>
          <p:cNvPr id="4" name="Picture 3"/>
          <p:cNvPicPr>
            <a:picLocks noChangeAspect="1"/>
          </p:cNvPicPr>
          <p:nvPr/>
        </p:nvPicPr>
        <p:blipFill>
          <a:blip r:embed="rId4"/>
          <a:stretch>
            <a:fillRect/>
          </a:stretch>
        </p:blipFill>
        <p:spPr>
          <a:xfrm>
            <a:off x="1270443" y="3014662"/>
            <a:ext cx="3848100" cy="904875"/>
          </a:xfrm>
          <a:prstGeom prst="rect">
            <a:avLst/>
          </a:prstGeom>
        </p:spPr>
      </p:pic>
    </p:spTree>
    <p:extLst>
      <p:ext uri="{BB962C8B-B14F-4D97-AF65-F5344CB8AC3E}">
        <p14:creationId xmlns:p14="http://schemas.microsoft.com/office/powerpoint/2010/main" val="297340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title Attribute</a:t>
            </a:r>
            <a:br>
              <a:rPr lang="en-US" dirty="0"/>
            </a:br>
            <a:endParaRPr lang="en-US" dirty="0"/>
          </a:p>
        </p:txBody>
      </p:sp>
      <p:sp>
        <p:nvSpPr>
          <p:cNvPr id="3" name="Content Placeholder 2"/>
          <p:cNvSpPr>
            <a:spLocks noGrp="1"/>
          </p:cNvSpPr>
          <p:nvPr>
            <p:ph idx="1"/>
          </p:nvPr>
        </p:nvSpPr>
        <p:spPr/>
        <p:txBody>
          <a:bodyPr/>
          <a:lstStyle/>
          <a:p>
            <a:r>
              <a:rPr lang="en-US" dirty="0"/>
              <a:t>Here, a </a:t>
            </a:r>
            <a:r>
              <a:rPr lang="en-US" b="1" dirty="0"/>
              <a:t>title</a:t>
            </a:r>
            <a:r>
              <a:rPr lang="en-US" dirty="0"/>
              <a:t> attribute is added to the </a:t>
            </a:r>
            <a:r>
              <a:rPr lang="en-US" b="1" dirty="0"/>
              <a:t>&lt;p&gt;</a:t>
            </a:r>
            <a:r>
              <a:rPr lang="en-US" dirty="0"/>
              <a:t> element. The value of the title attribute will be displayed as a tooltip when you mouse over the paragraph:</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304925" y="3109912"/>
            <a:ext cx="3086100" cy="1400175"/>
          </a:xfrm>
          <a:prstGeom prst="rect">
            <a:avLst/>
          </a:prstGeom>
        </p:spPr>
      </p:pic>
    </p:spTree>
    <p:extLst>
      <p:ext uri="{BB962C8B-B14F-4D97-AF65-F5344CB8AC3E}">
        <p14:creationId xmlns:p14="http://schemas.microsoft.com/office/powerpoint/2010/main" val="365261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Style Attribute</a:t>
            </a:r>
            <a:endParaRPr lang="en-US" dirty="0"/>
          </a:p>
        </p:txBody>
      </p:sp>
      <p:sp>
        <p:nvSpPr>
          <p:cNvPr id="3" name="Content Placeholder 2"/>
          <p:cNvSpPr>
            <a:spLocks noGrp="1"/>
          </p:cNvSpPr>
          <p:nvPr>
            <p:ph idx="1"/>
          </p:nvPr>
        </p:nvSpPr>
        <p:spPr/>
        <p:txBody>
          <a:bodyPr/>
          <a:lstStyle/>
          <a:p>
            <a:r>
              <a:rPr lang="en-US" dirty="0"/>
              <a:t>Setting the style of an HTML element, can be done with the </a:t>
            </a:r>
            <a:r>
              <a:rPr lang="en-US" b="1" dirty="0"/>
              <a:t>style attribute</a:t>
            </a:r>
            <a:r>
              <a:rPr lang="en-US" dirty="0"/>
              <a:t>.</a:t>
            </a:r>
          </a:p>
          <a:p>
            <a:r>
              <a:rPr lang="en-US" dirty="0"/>
              <a:t>The HTML style attribute has the following </a:t>
            </a:r>
            <a:r>
              <a:rPr lang="en-US" b="1" dirty="0"/>
              <a:t>syntax</a:t>
            </a:r>
            <a:r>
              <a:rPr lang="en-US" dirty="0"/>
              <a:t>:</a:t>
            </a:r>
          </a:p>
          <a:p>
            <a:endParaRPr lang="en-US" dirty="0"/>
          </a:p>
          <a:p>
            <a:endParaRPr lang="en-US" dirty="0"/>
          </a:p>
          <a:p>
            <a:endParaRPr lang="en-US" dirty="0"/>
          </a:p>
          <a:p>
            <a:r>
              <a:rPr lang="en-US" dirty="0"/>
              <a:t>The </a:t>
            </a:r>
            <a:r>
              <a:rPr lang="en-US" b="1" i="1" dirty="0"/>
              <a:t>property</a:t>
            </a:r>
            <a:r>
              <a:rPr lang="en-US" dirty="0"/>
              <a:t> is a CSS property. The </a:t>
            </a:r>
            <a:r>
              <a:rPr lang="en-US" b="1" i="1" dirty="0"/>
              <a:t>value</a:t>
            </a:r>
            <a:r>
              <a:rPr lang="en-US" dirty="0"/>
              <a:t> is a CSS value.</a:t>
            </a:r>
          </a:p>
          <a:p>
            <a:r>
              <a:rPr lang="en-US" dirty="0"/>
              <a:t>You will learn more about </a:t>
            </a:r>
            <a:r>
              <a:rPr lang="en-US" dirty="0">
                <a:hlinkClick r:id="rId2" action="ppaction://hlinksldjump"/>
              </a:rPr>
              <a:t>CSS</a:t>
            </a:r>
            <a:r>
              <a:rPr lang="en-US" dirty="0"/>
              <a:t> later in this training.</a:t>
            </a:r>
          </a:p>
          <a:p>
            <a:endParaRPr lang="en-US" dirty="0"/>
          </a:p>
        </p:txBody>
      </p:sp>
      <p:pic>
        <p:nvPicPr>
          <p:cNvPr id="4" name="Picture 3"/>
          <p:cNvPicPr>
            <a:picLocks noChangeAspect="1"/>
          </p:cNvPicPr>
          <p:nvPr/>
        </p:nvPicPr>
        <p:blipFill>
          <a:blip r:embed="rId3"/>
          <a:stretch>
            <a:fillRect/>
          </a:stretch>
        </p:blipFill>
        <p:spPr>
          <a:xfrm>
            <a:off x="1500187" y="3243262"/>
            <a:ext cx="4048125" cy="504825"/>
          </a:xfrm>
          <a:prstGeom prst="rect">
            <a:avLst/>
          </a:prstGeom>
        </p:spPr>
      </p:pic>
    </p:spTree>
    <p:extLst>
      <p:ext uri="{BB962C8B-B14F-4D97-AF65-F5344CB8AC3E}">
        <p14:creationId xmlns:p14="http://schemas.microsoft.com/office/powerpoint/2010/main" val="150757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Background Color</a:t>
            </a:r>
            <a:endParaRPr lang="en-US" dirty="0"/>
          </a:p>
        </p:txBody>
      </p:sp>
      <p:sp>
        <p:nvSpPr>
          <p:cNvPr id="3" name="Content Placeholder 2"/>
          <p:cNvSpPr>
            <a:spLocks noGrp="1"/>
          </p:cNvSpPr>
          <p:nvPr>
            <p:ph idx="1"/>
          </p:nvPr>
        </p:nvSpPr>
        <p:spPr/>
        <p:txBody>
          <a:bodyPr/>
          <a:lstStyle/>
          <a:p>
            <a:r>
              <a:rPr lang="en-US" dirty="0"/>
              <a:t>The </a:t>
            </a:r>
            <a:r>
              <a:rPr lang="en-US" b="1" dirty="0"/>
              <a:t>background-color</a:t>
            </a:r>
            <a:r>
              <a:rPr lang="en-US" dirty="0"/>
              <a:t> property defines the background color for an HTML element.</a:t>
            </a:r>
          </a:p>
          <a:p>
            <a:r>
              <a:rPr lang="en-US" dirty="0"/>
              <a:t>This example sets the background color for a page to </a:t>
            </a:r>
            <a:r>
              <a:rPr lang="en-US" dirty="0" err="1"/>
              <a:t>powderblue</a:t>
            </a:r>
            <a:r>
              <a:rPr lang="en-US" dirty="0"/>
              <a:t>:</a:t>
            </a: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338262" y="3538537"/>
            <a:ext cx="4295775" cy="2085975"/>
          </a:xfrm>
          <a:prstGeom prst="rect">
            <a:avLst/>
          </a:prstGeom>
        </p:spPr>
      </p:pic>
      <p:sp>
        <p:nvSpPr>
          <p:cNvPr id="5" name="TextBox 4"/>
          <p:cNvSpPr txBox="1"/>
          <p:nvPr/>
        </p:nvSpPr>
        <p:spPr>
          <a:xfrm>
            <a:off x="5934075" y="5419725"/>
            <a:ext cx="1618007" cy="369332"/>
          </a:xfrm>
          <a:prstGeom prst="rect">
            <a:avLst/>
          </a:prstGeom>
          <a:noFill/>
        </p:spPr>
        <p:txBody>
          <a:bodyPr wrap="none" rtlCol="0">
            <a:spAutoFit/>
          </a:bodyPr>
          <a:lstStyle/>
          <a:p>
            <a:r>
              <a:rPr lang="en-US" dirty="0">
                <a:hlinkClick r:id="rId3"/>
              </a:rPr>
              <a:t>Try it yourself</a:t>
            </a:r>
            <a:endParaRPr lang="en-US" dirty="0"/>
          </a:p>
        </p:txBody>
      </p:sp>
    </p:spTree>
    <p:extLst>
      <p:ext uri="{BB962C8B-B14F-4D97-AF65-F5344CB8AC3E}">
        <p14:creationId xmlns:p14="http://schemas.microsoft.com/office/powerpoint/2010/main" val="318455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Color</a:t>
            </a:r>
            <a:endParaRPr lang="en-US" dirty="0"/>
          </a:p>
        </p:txBody>
      </p:sp>
      <p:sp>
        <p:nvSpPr>
          <p:cNvPr id="3" name="Content Placeholder 2"/>
          <p:cNvSpPr>
            <a:spLocks noGrp="1"/>
          </p:cNvSpPr>
          <p:nvPr>
            <p:ph idx="1"/>
          </p:nvPr>
        </p:nvSpPr>
        <p:spPr/>
        <p:txBody>
          <a:bodyPr/>
          <a:lstStyle/>
          <a:p>
            <a:r>
              <a:rPr lang="en-US" dirty="0"/>
              <a:t>The </a:t>
            </a:r>
            <a:r>
              <a:rPr lang="en-US" b="1" dirty="0"/>
              <a:t>color</a:t>
            </a:r>
            <a:r>
              <a:rPr lang="en-US" dirty="0"/>
              <a:t> property defines the text color for an HTML element:</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271587" y="2967500"/>
            <a:ext cx="4600575" cy="1133475"/>
          </a:xfrm>
          <a:prstGeom prst="rect">
            <a:avLst/>
          </a:prstGeom>
        </p:spPr>
      </p:pic>
    </p:spTree>
    <p:extLst>
      <p:ext uri="{BB962C8B-B14F-4D97-AF65-F5344CB8AC3E}">
        <p14:creationId xmlns:p14="http://schemas.microsoft.com/office/powerpoint/2010/main" val="398208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Fonts</a:t>
            </a:r>
            <a:endParaRPr lang="en-US" dirty="0"/>
          </a:p>
        </p:txBody>
      </p:sp>
      <p:sp>
        <p:nvSpPr>
          <p:cNvPr id="3" name="Content Placeholder 2"/>
          <p:cNvSpPr>
            <a:spLocks noGrp="1"/>
          </p:cNvSpPr>
          <p:nvPr>
            <p:ph idx="1"/>
          </p:nvPr>
        </p:nvSpPr>
        <p:spPr/>
        <p:txBody>
          <a:bodyPr/>
          <a:lstStyle/>
          <a:p>
            <a:r>
              <a:rPr lang="en-US" dirty="0"/>
              <a:t>The </a:t>
            </a:r>
            <a:r>
              <a:rPr lang="en-US" b="1" dirty="0"/>
              <a:t>font-family</a:t>
            </a:r>
            <a:r>
              <a:rPr lang="en-US" dirty="0"/>
              <a:t> property defines the font to be used for an HTML element:</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443037" y="2948450"/>
            <a:ext cx="5038725" cy="1152525"/>
          </a:xfrm>
          <a:prstGeom prst="rect">
            <a:avLst/>
          </a:prstGeom>
        </p:spPr>
      </p:pic>
    </p:spTree>
    <p:extLst>
      <p:ext uri="{BB962C8B-B14F-4D97-AF65-F5344CB8AC3E}">
        <p14:creationId xmlns:p14="http://schemas.microsoft.com/office/powerpoint/2010/main" val="46654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Size</a:t>
            </a:r>
            <a:endParaRPr lang="en-US" dirty="0"/>
          </a:p>
        </p:txBody>
      </p:sp>
      <p:sp>
        <p:nvSpPr>
          <p:cNvPr id="3" name="Content Placeholder 2"/>
          <p:cNvSpPr>
            <a:spLocks noGrp="1"/>
          </p:cNvSpPr>
          <p:nvPr>
            <p:ph idx="1"/>
          </p:nvPr>
        </p:nvSpPr>
        <p:spPr/>
        <p:txBody>
          <a:bodyPr/>
          <a:lstStyle/>
          <a:p>
            <a:r>
              <a:rPr lang="en-US" dirty="0"/>
              <a:t>The </a:t>
            </a:r>
            <a:r>
              <a:rPr lang="en-US" b="1" dirty="0"/>
              <a:t>font-size</a:t>
            </a:r>
            <a:r>
              <a:rPr lang="en-US" dirty="0"/>
              <a:t> property defines the text size for an HTML element:</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533525" y="2957975"/>
            <a:ext cx="4762500" cy="1143000"/>
          </a:xfrm>
          <a:prstGeom prst="rect">
            <a:avLst/>
          </a:prstGeom>
        </p:spPr>
      </p:pic>
    </p:spTree>
    <p:extLst>
      <p:ext uri="{BB962C8B-B14F-4D97-AF65-F5344CB8AC3E}">
        <p14:creationId xmlns:p14="http://schemas.microsoft.com/office/powerpoint/2010/main" val="348092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Alignment</a:t>
            </a:r>
            <a:endParaRPr lang="en-US" dirty="0"/>
          </a:p>
        </p:txBody>
      </p:sp>
      <p:sp>
        <p:nvSpPr>
          <p:cNvPr id="3" name="Content Placeholder 2"/>
          <p:cNvSpPr>
            <a:spLocks noGrp="1"/>
          </p:cNvSpPr>
          <p:nvPr>
            <p:ph idx="1"/>
          </p:nvPr>
        </p:nvSpPr>
        <p:spPr/>
        <p:txBody>
          <a:bodyPr/>
          <a:lstStyle/>
          <a:p>
            <a:r>
              <a:rPr lang="en-US" dirty="0"/>
              <a:t>The </a:t>
            </a:r>
            <a:r>
              <a:rPr lang="en-US" b="1" dirty="0"/>
              <a:t>text-align</a:t>
            </a:r>
            <a:r>
              <a:rPr lang="en-US" dirty="0"/>
              <a:t> property defines the horizontal text alignment for an HTML element: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300162" y="3157537"/>
            <a:ext cx="5419725" cy="1076325"/>
          </a:xfrm>
          <a:prstGeom prst="rect">
            <a:avLst/>
          </a:prstGeom>
        </p:spPr>
      </p:pic>
    </p:spTree>
    <p:extLst>
      <p:ext uri="{BB962C8B-B14F-4D97-AF65-F5344CB8AC3E}">
        <p14:creationId xmlns:p14="http://schemas.microsoft.com/office/powerpoint/2010/main" val="24112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 Summary</a:t>
            </a:r>
            <a:endParaRPr lang="en-US" dirty="0"/>
          </a:p>
        </p:txBody>
      </p:sp>
      <p:sp>
        <p:nvSpPr>
          <p:cNvPr id="3" name="Content Placeholder 2"/>
          <p:cNvSpPr>
            <a:spLocks noGrp="1"/>
          </p:cNvSpPr>
          <p:nvPr>
            <p:ph idx="1"/>
          </p:nvPr>
        </p:nvSpPr>
        <p:spPr/>
        <p:txBody>
          <a:bodyPr/>
          <a:lstStyle/>
          <a:p>
            <a:r>
              <a:rPr lang="en-US" dirty="0"/>
              <a:t>Use the style attribute for styling HTML elements</a:t>
            </a:r>
          </a:p>
          <a:p>
            <a:r>
              <a:rPr lang="en-US" dirty="0"/>
              <a:t>Use background-color for background color</a:t>
            </a:r>
          </a:p>
          <a:p>
            <a:r>
              <a:rPr lang="en-US" dirty="0"/>
              <a:t>Use color for text colors</a:t>
            </a:r>
          </a:p>
          <a:p>
            <a:r>
              <a:rPr lang="en-US" dirty="0"/>
              <a:t>Use font-family for text fonts</a:t>
            </a:r>
          </a:p>
          <a:p>
            <a:r>
              <a:rPr lang="en-US" dirty="0"/>
              <a:t>Use font-size for text sizes</a:t>
            </a:r>
          </a:p>
          <a:p>
            <a:r>
              <a:rPr lang="en-US" dirty="0"/>
              <a:t>Use text-align for text alignment</a:t>
            </a:r>
            <a:endParaRPr lang="en-US" dirty="0"/>
          </a:p>
        </p:txBody>
      </p:sp>
    </p:spTree>
    <p:extLst>
      <p:ext uri="{BB962C8B-B14F-4D97-AF65-F5344CB8AC3E}">
        <p14:creationId xmlns:p14="http://schemas.microsoft.com/office/powerpoint/2010/main" val="268115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Headings</a:t>
            </a:r>
            <a:endParaRPr lang="en-US" dirty="0"/>
          </a:p>
        </p:txBody>
      </p:sp>
      <p:sp>
        <p:nvSpPr>
          <p:cNvPr id="3" name="Content Placeholder 2"/>
          <p:cNvSpPr>
            <a:spLocks noGrp="1"/>
          </p:cNvSpPr>
          <p:nvPr>
            <p:ph idx="1"/>
          </p:nvPr>
        </p:nvSpPr>
        <p:spPr/>
        <p:txBody>
          <a:bodyPr/>
          <a:lstStyle/>
          <a:p>
            <a:r>
              <a:rPr lang="en-US" dirty="0"/>
              <a:t>HTML headings are defined with the </a:t>
            </a:r>
            <a:r>
              <a:rPr lang="en-US" b="1" dirty="0"/>
              <a:t>&lt;h1&gt;</a:t>
            </a:r>
            <a:r>
              <a:rPr lang="en-US" dirty="0"/>
              <a:t> to </a:t>
            </a:r>
            <a:r>
              <a:rPr lang="en-US" b="1" dirty="0"/>
              <a:t>&lt;h6&gt;</a:t>
            </a:r>
            <a:r>
              <a:rPr lang="en-US" dirty="0"/>
              <a:t> tags.</a:t>
            </a:r>
          </a:p>
          <a:p>
            <a:r>
              <a:rPr lang="en-US" dirty="0"/>
              <a:t>&lt;h1&gt; defines the most important heading. &lt;h6&gt; defines the least important heading: </a:t>
            </a:r>
          </a:p>
          <a:p>
            <a:endParaRPr lang="es-MX" dirty="0"/>
          </a:p>
          <a:p>
            <a:endParaRPr lang="es-MX" dirty="0"/>
          </a:p>
          <a:p>
            <a:endParaRPr lang="es-MX" dirty="0"/>
          </a:p>
          <a:p>
            <a:endParaRPr lang="es-MX" dirty="0"/>
          </a:p>
          <a:p>
            <a:pPr marL="0" indent="0">
              <a:buNone/>
            </a:pPr>
            <a:endParaRPr lang="es-MX" dirty="0"/>
          </a:p>
          <a:p>
            <a:r>
              <a:rPr lang="es-MX" dirty="0">
                <a:hlinkClick r:id="rId2"/>
              </a:rPr>
              <a:t>Try it yoursefl</a:t>
            </a:r>
            <a:endParaRPr lang="en-US" dirty="0"/>
          </a:p>
        </p:txBody>
      </p:sp>
      <p:pic>
        <p:nvPicPr>
          <p:cNvPr id="4" name="Picture 3"/>
          <p:cNvPicPr>
            <a:picLocks noChangeAspect="1"/>
          </p:cNvPicPr>
          <p:nvPr/>
        </p:nvPicPr>
        <p:blipFill>
          <a:blip r:embed="rId3"/>
          <a:stretch>
            <a:fillRect/>
          </a:stretch>
        </p:blipFill>
        <p:spPr>
          <a:xfrm>
            <a:off x="1181100" y="3595687"/>
            <a:ext cx="2930358" cy="1357313"/>
          </a:xfrm>
          <a:prstGeom prst="rect">
            <a:avLst/>
          </a:prstGeom>
        </p:spPr>
      </p:pic>
    </p:spTree>
    <p:extLst>
      <p:ext uri="{BB962C8B-B14F-4D97-AF65-F5344CB8AC3E}">
        <p14:creationId xmlns:p14="http://schemas.microsoft.com/office/powerpoint/2010/main" val="2209450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or Double Quotes?</a:t>
            </a:r>
            <a:br>
              <a:rPr lang="en-US" dirty="0"/>
            </a:br>
            <a:endParaRPr lang="en-US" dirty="0"/>
          </a:p>
        </p:txBody>
      </p:sp>
      <p:sp>
        <p:nvSpPr>
          <p:cNvPr id="3" name="Content Placeholder 2"/>
          <p:cNvSpPr>
            <a:spLocks noGrp="1"/>
          </p:cNvSpPr>
          <p:nvPr>
            <p:ph idx="1"/>
          </p:nvPr>
        </p:nvSpPr>
        <p:spPr/>
        <p:txBody>
          <a:bodyPr/>
          <a:lstStyle/>
          <a:p>
            <a:r>
              <a:rPr lang="en-US" dirty="0"/>
              <a:t>Double quotes around attribute values are the most common in HTML, but single quotes can also be used.</a:t>
            </a:r>
          </a:p>
          <a:p>
            <a:r>
              <a:rPr lang="en-US" dirty="0"/>
              <a:t>In some situations, when the attribute value itself contains double quotes, it is necessary to use single quotes:</a:t>
            </a:r>
          </a:p>
          <a:p>
            <a:endParaRPr lang="en-US" dirty="0"/>
          </a:p>
          <a:p>
            <a:endParaRPr lang="en-US" dirty="0"/>
          </a:p>
          <a:p>
            <a:endParaRPr lang="en-US" dirty="0"/>
          </a:p>
          <a:p>
            <a:r>
              <a:rPr lang="en-US" dirty="0"/>
              <a:t>Or vice versa:</a:t>
            </a:r>
            <a:br>
              <a:rPr lang="en-US" dirty="0"/>
            </a:br>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04937" y="3805237"/>
            <a:ext cx="3438525" cy="485775"/>
          </a:xfrm>
          <a:prstGeom prst="rect">
            <a:avLst/>
          </a:prstGeom>
        </p:spPr>
      </p:pic>
      <p:pic>
        <p:nvPicPr>
          <p:cNvPr id="5" name="Picture 4"/>
          <p:cNvPicPr>
            <a:picLocks noChangeAspect="1"/>
          </p:cNvPicPr>
          <p:nvPr/>
        </p:nvPicPr>
        <p:blipFill>
          <a:blip r:embed="rId3"/>
          <a:stretch>
            <a:fillRect/>
          </a:stretch>
        </p:blipFill>
        <p:spPr>
          <a:xfrm>
            <a:off x="1404937" y="5440360"/>
            <a:ext cx="3562350" cy="476250"/>
          </a:xfrm>
          <a:prstGeom prst="rect">
            <a:avLst/>
          </a:prstGeom>
        </p:spPr>
      </p:pic>
    </p:spTree>
    <p:extLst>
      <p:ext uri="{BB962C8B-B14F-4D97-AF65-F5344CB8AC3E}">
        <p14:creationId xmlns:p14="http://schemas.microsoft.com/office/powerpoint/2010/main" val="3021061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Text Formatting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HTML also defines special </a:t>
            </a:r>
            <a:r>
              <a:rPr lang="en-US" b="1" dirty="0"/>
              <a:t>elements</a:t>
            </a:r>
            <a:r>
              <a:rPr lang="en-US" dirty="0"/>
              <a:t> for defining text with a special </a:t>
            </a:r>
            <a:r>
              <a:rPr lang="en-US" b="1" dirty="0"/>
              <a:t>meaning</a:t>
            </a:r>
            <a:r>
              <a:rPr lang="en-US" dirty="0"/>
              <a:t>.</a:t>
            </a:r>
          </a:p>
          <a:p>
            <a:r>
              <a:rPr lang="en-US" dirty="0"/>
              <a:t>HTML uses elements like &lt;b&gt; and &lt;</a:t>
            </a:r>
            <a:r>
              <a:rPr lang="en-US" dirty="0" err="1"/>
              <a:t>i</a:t>
            </a:r>
            <a:r>
              <a:rPr lang="en-US" dirty="0"/>
              <a:t>&gt; for formatting output, like </a:t>
            </a:r>
            <a:r>
              <a:rPr lang="en-US" b="1" dirty="0"/>
              <a:t>bold</a:t>
            </a:r>
            <a:r>
              <a:rPr lang="en-US" dirty="0"/>
              <a:t> or </a:t>
            </a:r>
            <a:r>
              <a:rPr lang="en-US" i="1" dirty="0"/>
              <a:t>italic</a:t>
            </a:r>
            <a:r>
              <a:rPr lang="en-US" dirty="0"/>
              <a:t> text.</a:t>
            </a:r>
          </a:p>
          <a:p>
            <a:r>
              <a:rPr lang="en-US" dirty="0"/>
              <a:t>Formatting elements were designed to display special types of text:</a:t>
            </a:r>
          </a:p>
          <a:p>
            <a:pPr lvl="1"/>
            <a:r>
              <a:rPr lang="en-US" b="1" dirty="0"/>
              <a:t>&lt;b&gt; </a:t>
            </a:r>
            <a:r>
              <a:rPr lang="en-US" dirty="0"/>
              <a:t>- Bold text</a:t>
            </a:r>
          </a:p>
          <a:p>
            <a:pPr lvl="1"/>
            <a:r>
              <a:rPr lang="en-US" b="1" dirty="0"/>
              <a:t>&lt;strong&gt; </a:t>
            </a:r>
            <a:r>
              <a:rPr lang="en-US" dirty="0"/>
              <a:t>- Important text</a:t>
            </a:r>
          </a:p>
          <a:p>
            <a:pPr lvl="1"/>
            <a:r>
              <a:rPr lang="en-US" b="1" dirty="0"/>
              <a:t>&lt;</a:t>
            </a:r>
            <a:r>
              <a:rPr lang="en-US" b="1" dirty="0" err="1"/>
              <a:t>i</a:t>
            </a:r>
            <a:r>
              <a:rPr lang="en-US" b="1" dirty="0"/>
              <a:t>&gt; </a:t>
            </a:r>
            <a:r>
              <a:rPr lang="en-US" dirty="0"/>
              <a:t>- Italic text</a:t>
            </a:r>
          </a:p>
          <a:p>
            <a:pPr lvl="1"/>
            <a:r>
              <a:rPr lang="en-US" b="1" dirty="0"/>
              <a:t>&lt;</a:t>
            </a:r>
            <a:r>
              <a:rPr lang="en-US" b="1" dirty="0" err="1"/>
              <a:t>em</a:t>
            </a:r>
            <a:r>
              <a:rPr lang="en-US" b="1" dirty="0"/>
              <a:t>&gt; </a:t>
            </a:r>
            <a:r>
              <a:rPr lang="en-US" dirty="0"/>
              <a:t>- Emphasized text</a:t>
            </a:r>
          </a:p>
          <a:p>
            <a:pPr lvl="1"/>
            <a:r>
              <a:rPr lang="en-US" b="1" dirty="0"/>
              <a:t>&lt;mark&gt; </a:t>
            </a:r>
            <a:r>
              <a:rPr lang="en-US" dirty="0"/>
              <a:t>- Marked text</a:t>
            </a:r>
          </a:p>
          <a:p>
            <a:pPr lvl="1"/>
            <a:r>
              <a:rPr lang="en-US" b="1" dirty="0"/>
              <a:t>&lt;small&gt; </a:t>
            </a:r>
            <a:r>
              <a:rPr lang="en-US" dirty="0"/>
              <a:t>- Small text</a:t>
            </a:r>
          </a:p>
          <a:p>
            <a:pPr lvl="1"/>
            <a:r>
              <a:rPr lang="en-US" b="1" dirty="0"/>
              <a:t>&lt;del&gt; </a:t>
            </a:r>
            <a:r>
              <a:rPr lang="en-US" dirty="0"/>
              <a:t>- Deleted text</a:t>
            </a:r>
          </a:p>
          <a:p>
            <a:pPr lvl="1"/>
            <a:r>
              <a:rPr lang="en-US" b="1" dirty="0"/>
              <a:t>&lt;ins&gt; </a:t>
            </a:r>
            <a:r>
              <a:rPr lang="en-US" dirty="0"/>
              <a:t>- Inserted text</a:t>
            </a:r>
          </a:p>
          <a:p>
            <a:pPr lvl="1"/>
            <a:r>
              <a:rPr lang="en-US" b="1" dirty="0"/>
              <a:t>&lt;sub&gt; </a:t>
            </a:r>
            <a:r>
              <a:rPr lang="en-US" dirty="0"/>
              <a:t>- Subscript text</a:t>
            </a:r>
          </a:p>
          <a:p>
            <a:pPr lvl="1"/>
            <a:r>
              <a:rPr lang="en-US" b="1" dirty="0"/>
              <a:t>&lt;sup&gt; </a:t>
            </a:r>
            <a:r>
              <a:rPr lang="en-US" dirty="0"/>
              <a:t>- Superscript text</a:t>
            </a:r>
          </a:p>
          <a:p>
            <a:endParaRPr lang="en-US" dirty="0"/>
          </a:p>
        </p:txBody>
      </p:sp>
    </p:spTree>
    <p:extLst>
      <p:ext uri="{BB962C8B-B14F-4D97-AF65-F5344CB8AC3E}">
        <p14:creationId xmlns:p14="http://schemas.microsoft.com/office/powerpoint/2010/main" val="3926621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&lt;b&gt; and &lt;strong&gt; Elements</a:t>
            </a:r>
            <a:endParaRPr lang="en-US" dirty="0"/>
          </a:p>
        </p:txBody>
      </p:sp>
      <p:sp>
        <p:nvSpPr>
          <p:cNvPr id="3" name="Content Placeholder 2"/>
          <p:cNvSpPr>
            <a:spLocks noGrp="1"/>
          </p:cNvSpPr>
          <p:nvPr>
            <p:ph idx="1"/>
          </p:nvPr>
        </p:nvSpPr>
        <p:spPr/>
        <p:txBody>
          <a:bodyPr/>
          <a:lstStyle/>
          <a:p>
            <a:r>
              <a:rPr lang="en-US" dirty="0"/>
              <a:t>The HTML </a:t>
            </a:r>
            <a:r>
              <a:rPr lang="en-US" b="1" dirty="0"/>
              <a:t>&lt;b&gt;</a:t>
            </a:r>
            <a:r>
              <a:rPr lang="en-US" dirty="0"/>
              <a:t> element defines </a:t>
            </a:r>
            <a:r>
              <a:rPr lang="en-US" b="1" dirty="0"/>
              <a:t>bold</a:t>
            </a:r>
            <a:r>
              <a:rPr lang="en-US" dirty="0"/>
              <a:t> text, without any extra importance.</a:t>
            </a:r>
          </a:p>
          <a:p>
            <a:endParaRPr lang="en-US" dirty="0"/>
          </a:p>
          <a:p>
            <a:endParaRPr lang="en-US" dirty="0"/>
          </a:p>
          <a:p>
            <a:endParaRPr lang="en-US" dirty="0"/>
          </a:p>
          <a:p>
            <a:endParaRPr lang="en-US" dirty="0"/>
          </a:p>
          <a:p>
            <a:r>
              <a:rPr lang="en-US" dirty="0"/>
              <a:t>The HTML </a:t>
            </a:r>
            <a:r>
              <a:rPr lang="en-US" b="1" dirty="0"/>
              <a:t>&lt;strong&gt;</a:t>
            </a:r>
            <a:r>
              <a:rPr lang="en-US" dirty="0"/>
              <a:t> element defines </a:t>
            </a:r>
            <a:r>
              <a:rPr lang="en-US" b="1" dirty="0"/>
              <a:t>strong</a:t>
            </a:r>
            <a:r>
              <a:rPr lang="en-US" dirty="0"/>
              <a:t> text, with added semantic "strong" importance.</a:t>
            </a:r>
            <a:endParaRPr lang="en-US" dirty="0"/>
          </a:p>
        </p:txBody>
      </p:sp>
      <p:pic>
        <p:nvPicPr>
          <p:cNvPr id="4" name="Picture 3"/>
          <p:cNvPicPr>
            <a:picLocks noChangeAspect="1"/>
          </p:cNvPicPr>
          <p:nvPr/>
        </p:nvPicPr>
        <p:blipFill>
          <a:blip r:embed="rId2"/>
          <a:stretch>
            <a:fillRect/>
          </a:stretch>
        </p:blipFill>
        <p:spPr>
          <a:xfrm>
            <a:off x="1204912" y="2881312"/>
            <a:ext cx="3095625" cy="942975"/>
          </a:xfrm>
          <a:prstGeom prst="rect">
            <a:avLst/>
          </a:prstGeom>
        </p:spPr>
      </p:pic>
      <p:pic>
        <p:nvPicPr>
          <p:cNvPr id="5" name="Picture 4"/>
          <p:cNvPicPr>
            <a:picLocks noChangeAspect="1"/>
          </p:cNvPicPr>
          <p:nvPr/>
        </p:nvPicPr>
        <p:blipFill>
          <a:blip r:embed="rId3"/>
          <a:stretch>
            <a:fillRect/>
          </a:stretch>
        </p:blipFill>
        <p:spPr>
          <a:xfrm>
            <a:off x="1204912" y="5174587"/>
            <a:ext cx="3629025" cy="866775"/>
          </a:xfrm>
          <a:prstGeom prst="rect">
            <a:avLst/>
          </a:prstGeom>
        </p:spPr>
      </p:pic>
      <p:sp>
        <p:nvSpPr>
          <p:cNvPr id="6" name="TextBox 5"/>
          <p:cNvSpPr txBox="1"/>
          <p:nvPr/>
        </p:nvSpPr>
        <p:spPr>
          <a:xfrm>
            <a:off x="4833937" y="3486838"/>
            <a:ext cx="1618007" cy="369332"/>
          </a:xfrm>
          <a:prstGeom prst="rect">
            <a:avLst/>
          </a:prstGeom>
          <a:noFill/>
        </p:spPr>
        <p:txBody>
          <a:bodyPr wrap="none" rtlCol="0">
            <a:spAutoFit/>
          </a:bodyPr>
          <a:lstStyle/>
          <a:p>
            <a:r>
              <a:rPr lang="en-US" dirty="0">
                <a:hlinkClick r:id="rId4"/>
              </a:rPr>
              <a:t>Try it yourself</a:t>
            </a:r>
            <a:endParaRPr lang="en-US" dirty="0"/>
          </a:p>
        </p:txBody>
      </p:sp>
      <p:sp>
        <p:nvSpPr>
          <p:cNvPr id="7" name="TextBox 6"/>
          <p:cNvSpPr txBox="1"/>
          <p:nvPr/>
        </p:nvSpPr>
        <p:spPr>
          <a:xfrm>
            <a:off x="4833937" y="5607974"/>
            <a:ext cx="1618007" cy="369332"/>
          </a:xfrm>
          <a:prstGeom prst="rect">
            <a:avLst/>
          </a:prstGeom>
          <a:noFill/>
        </p:spPr>
        <p:txBody>
          <a:bodyPr wrap="none" rtlCol="0">
            <a:spAutoFit/>
          </a:bodyPr>
          <a:lstStyle/>
          <a:p>
            <a:r>
              <a:rPr lang="en-US" dirty="0">
                <a:hlinkClick r:id="rId5"/>
              </a:rPr>
              <a:t>Try it yourself</a:t>
            </a:r>
            <a:endParaRPr lang="en-US" dirty="0"/>
          </a:p>
        </p:txBody>
      </p:sp>
    </p:spTree>
    <p:extLst>
      <p:ext uri="{BB962C8B-B14F-4D97-AF65-F5344CB8AC3E}">
        <p14:creationId xmlns:p14="http://schemas.microsoft.com/office/powerpoint/2010/main" val="4065993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a:t>
            </a:r>
            <a:r>
              <a:rPr lang="en-US" dirty="0" err="1"/>
              <a:t>i</a:t>
            </a:r>
            <a:r>
              <a:rPr lang="en-US" dirty="0"/>
              <a:t>&gt; and &lt;</a:t>
            </a:r>
            <a:r>
              <a:rPr lang="en-US" dirty="0" err="1"/>
              <a:t>em</a:t>
            </a:r>
            <a:r>
              <a:rPr lang="en-US" dirty="0"/>
              <a:t>&gt; Elements</a:t>
            </a:r>
            <a:endParaRPr lang="en-US" dirty="0"/>
          </a:p>
        </p:txBody>
      </p:sp>
      <p:sp>
        <p:nvSpPr>
          <p:cNvPr id="3" name="Content Placeholder 2"/>
          <p:cNvSpPr>
            <a:spLocks noGrp="1"/>
          </p:cNvSpPr>
          <p:nvPr>
            <p:ph idx="1"/>
          </p:nvPr>
        </p:nvSpPr>
        <p:spPr/>
        <p:txBody>
          <a:bodyPr/>
          <a:lstStyle/>
          <a:p>
            <a:r>
              <a:rPr lang="en-US" dirty="0"/>
              <a:t>The HTML </a:t>
            </a:r>
            <a:r>
              <a:rPr lang="en-US" b="1" dirty="0"/>
              <a:t>&lt;</a:t>
            </a:r>
            <a:r>
              <a:rPr lang="en-US" b="1" dirty="0" err="1"/>
              <a:t>i</a:t>
            </a:r>
            <a:r>
              <a:rPr lang="en-US" b="1" dirty="0"/>
              <a:t>&gt;</a:t>
            </a:r>
            <a:r>
              <a:rPr lang="en-US" dirty="0"/>
              <a:t> element defines </a:t>
            </a:r>
            <a:r>
              <a:rPr lang="en-US" i="1" dirty="0"/>
              <a:t>italic</a:t>
            </a:r>
            <a:r>
              <a:rPr lang="en-US" dirty="0"/>
              <a:t> text, without any extra importance.</a:t>
            </a:r>
          </a:p>
          <a:p>
            <a:endParaRPr lang="en-US" dirty="0"/>
          </a:p>
          <a:p>
            <a:endParaRPr lang="en-US" dirty="0"/>
          </a:p>
          <a:p>
            <a:endParaRPr lang="en-US" dirty="0"/>
          </a:p>
          <a:p>
            <a:endParaRPr lang="en-US" dirty="0"/>
          </a:p>
          <a:p>
            <a:r>
              <a:rPr lang="en-US" dirty="0"/>
              <a:t>The HTML </a:t>
            </a:r>
            <a:r>
              <a:rPr lang="en-US" b="1" dirty="0"/>
              <a:t>&lt;</a:t>
            </a:r>
            <a:r>
              <a:rPr lang="en-US" b="1" dirty="0" err="1"/>
              <a:t>em</a:t>
            </a:r>
            <a:r>
              <a:rPr lang="en-US" b="1" dirty="0"/>
              <a:t>&gt;</a:t>
            </a:r>
            <a:r>
              <a:rPr lang="en-US" dirty="0"/>
              <a:t> element defines </a:t>
            </a:r>
            <a:r>
              <a:rPr lang="en-US" i="1" dirty="0"/>
              <a:t>emphasized</a:t>
            </a:r>
            <a:r>
              <a:rPr lang="en-US" dirty="0"/>
              <a:t> text, with added semantic importance.</a:t>
            </a:r>
          </a:p>
        </p:txBody>
      </p:sp>
      <p:pic>
        <p:nvPicPr>
          <p:cNvPr id="4" name="Picture 3"/>
          <p:cNvPicPr>
            <a:picLocks noChangeAspect="1"/>
          </p:cNvPicPr>
          <p:nvPr/>
        </p:nvPicPr>
        <p:blipFill>
          <a:blip r:embed="rId2"/>
          <a:stretch>
            <a:fillRect/>
          </a:stretch>
        </p:blipFill>
        <p:spPr>
          <a:xfrm>
            <a:off x="1276350" y="2857500"/>
            <a:ext cx="3371850" cy="876300"/>
          </a:xfrm>
          <a:prstGeom prst="rect">
            <a:avLst/>
          </a:prstGeom>
        </p:spPr>
      </p:pic>
      <p:pic>
        <p:nvPicPr>
          <p:cNvPr id="5" name="Picture 4"/>
          <p:cNvPicPr>
            <a:picLocks noChangeAspect="1"/>
          </p:cNvPicPr>
          <p:nvPr/>
        </p:nvPicPr>
        <p:blipFill>
          <a:blip r:embed="rId3"/>
          <a:stretch>
            <a:fillRect/>
          </a:stretch>
        </p:blipFill>
        <p:spPr>
          <a:xfrm>
            <a:off x="1276350" y="5136487"/>
            <a:ext cx="3743325" cy="904875"/>
          </a:xfrm>
          <a:prstGeom prst="rect">
            <a:avLst/>
          </a:prstGeom>
        </p:spPr>
      </p:pic>
      <p:sp>
        <p:nvSpPr>
          <p:cNvPr id="6" name="TextBox 5"/>
          <p:cNvSpPr txBox="1"/>
          <p:nvPr/>
        </p:nvSpPr>
        <p:spPr>
          <a:xfrm>
            <a:off x="5653087" y="3486838"/>
            <a:ext cx="1618007" cy="369332"/>
          </a:xfrm>
          <a:prstGeom prst="rect">
            <a:avLst/>
          </a:prstGeom>
          <a:noFill/>
        </p:spPr>
        <p:txBody>
          <a:bodyPr wrap="none" rtlCol="0">
            <a:spAutoFit/>
          </a:bodyPr>
          <a:lstStyle/>
          <a:p>
            <a:r>
              <a:rPr lang="en-US" dirty="0">
                <a:hlinkClick r:id="rId4"/>
              </a:rPr>
              <a:t>Try it yourself</a:t>
            </a:r>
            <a:endParaRPr lang="en-US" dirty="0"/>
          </a:p>
        </p:txBody>
      </p:sp>
      <p:sp>
        <p:nvSpPr>
          <p:cNvPr id="7" name="TextBox 6"/>
          <p:cNvSpPr txBox="1"/>
          <p:nvPr/>
        </p:nvSpPr>
        <p:spPr>
          <a:xfrm>
            <a:off x="5653087" y="5607974"/>
            <a:ext cx="1618007" cy="369332"/>
          </a:xfrm>
          <a:prstGeom prst="rect">
            <a:avLst/>
          </a:prstGeom>
          <a:noFill/>
        </p:spPr>
        <p:txBody>
          <a:bodyPr wrap="none" rtlCol="0">
            <a:spAutoFit/>
          </a:bodyPr>
          <a:lstStyle/>
          <a:p>
            <a:r>
              <a:rPr lang="en-US" dirty="0">
                <a:hlinkClick r:id="rId5"/>
              </a:rPr>
              <a:t>Try it yourself</a:t>
            </a:r>
            <a:endParaRPr lang="en-US" dirty="0"/>
          </a:p>
        </p:txBody>
      </p:sp>
    </p:spTree>
    <p:extLst>
      <p:ext uri="{BB962C8B-B14F-4D97-AF65-F5344CB8AC3E}">
        <p14:creationId xmlns:p14="http://schemas.microsoft.com/office/powerpoint/2010/main" val="1959678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&lt;small&gt; Element</a:t>
            </a:r>
            <a:endParaRPr lang="en-US" dirty="0"/>
          </a:p>
        </p:txBody>
      </p:sp>
      <p:sp>
        <p:nvSpPr>
          <p:cNvPr id="3" name="Content Placeholder 2"/>
          <p:cNvSpPr>
            <a:spLocks noGrp="1"/>
          </p:cNvSpPr>
          <p:nvPr>
            <p:ph idx="1"/>
          </p:nvPr>
        </p:nvSpPr>
        <p:spPr/>
        <p:txBody>
          <a:bodyPr/>
          <a:lstStyle/>
          <a:p>
            <a:r>
              <a:rPr lang="en-US" dirty="0"/>
              <a:t>The HTML </a:t>
            </a:r>
            <a:r>
              <a:rPr lang="en-US" b="1" dirty="0"/>
              <a:t>&lt;small&gt; </a:t>
            </a:r>
            <a:r>
              <a:rPr lang="en-US" dirty="0"/>
              <a:t>element defines smaller text: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5" name="Picture 4"/>
          <p:cNvPicPr>
            <a:picLocks noChangeAspect="1"/>
          </p:cNvPicPr>
          <p:nvPr/>
        </p:nvPicPr>
        <p:blipFill>
          <a:blip r:embed="rId3"/>
          <a:stretch>
            <a:fillRect/>
          </a:stretch>
        </p:blipFill>
        <p:spPr>
          <a:xfrm>
            <a:off x="1414462" y="2881312"/>
            <a:ext cx="4371975" cy="904875"/>
          </a:xfrm>
          <a:prstGeom prst="rect">
            <a:avLst/>
          </a:prstGeom>
        </p:spPr>
      </p:pic>
    </p:spTree>
    <p:extLst>
      <p:ext uri="{BB962C8B-B14F-4D97-AF65-F5344CB8AC3E}">
        <p14:creationId xmlns:p14="http://schemas.microsoft.com/office/powerpoint/2010/main" val="3799883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&lt;mark&gt; Element</a:t>
            </a:r>
            <a:endParaRPr lang="en-US" dirty="0"/>
          </a:p>
        </p:txBody>
      </p:sp>
      <p:sp>
        <p:nvSpPr>
          <p:cNvPr id="3" name="Content Placeholder 2"/>
          <p:cNvSpPr>
            <a:spLocks noGrp="1"/>
          </p:cNvSpPr>
          <p:nvPr>
            <p:ph idx="1"/>
          </p:nvPr>
        </p:nvSpPr>
        <p:spPr/>
        <p:txBody>
          <a:bodyPr/>
          <a:lstStyle/>
          <a:p>
            <a:r>
              <a:rPr lang="en-US" dirty="0"/>
              <a:t>The HTML </a:t>
            </a:r>
            <a:r>
              <a:rPr lang="en-US" b="1" dirty="0"/>
              <a:t>&lt;mark&gt;</a:t>
            </a:r>
            <a:r>
              <a:rPr lang="en-US" dirty="0"/>
              <a:t> element defines </a:t>
            </a:r>
            <a:r>
              <a:rPr lang="en-US" dirty="0">
                <a:highlight>
                  <a:srgbClr val="FFFF00"/>
                </a:highlight>
              </a:rPr>
              <a:t>marked</a:t>
            </a:r>
            <a:r>
              <a:rPr lang="en-US" dirty="0"/>
              <a:t> or </a:t>
            </a:r>
            <a:r>
              <a:rPr lang="en-US" dirty="0">
                <a:highlight>
                  <a:srgbClr val="FFFF00"/>
                </a:highlight>
              </a:rPr>
              <a:t>highlighted</a:t>
            </a:r>
            <a:r>
              <a:rPr lang="en-US" dirty="0"/>
              <a:t> text: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385887" y="2857500"/>
            <a:ext cx="4124325" cy="876300"/>
          </a:xfrm>
          <a:prstGeom prst="rect">
            <a:avLst/>
          </a:prstGeom>
        </p:spPr>
      </p:pic>
    </p:spTree>
    <p:extLst>
      <p:ext uri="{BB962C8B-B14F-4D97-AF65-F5344CB8AC3E}">
        <p14:creationId xmlns:p14="http://schemas.microsoft.com/office/powerpoint/2010/main" val="2017938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&lt;del&gt; Element</a:t>
            </a:r>
            <a:endParaRPr lang="en-US" dirty="0"/>
          </a:p>
        </p:txBody>
      </p:sp>
      <p:sp>
        <p:nvSpPr>
          <p:cNvPr id="3" name="Content Placeholder 2"/>
          <p:cNvSpPr>
            <a:spLocks noGrp="1"/>
          </p:cNvSpPr>
          <p:nvPr>
            <p:ph idx="1"/>
          </p:nvPr>
        </p:nvSpPr>
        <p:spPr/>
        <p:txBody>
          <a:bodyPr/>
          <a:lstStyle/>
          <a:p>
            <a:r>
              <a:rPr lang="en-US" dirty="0"/>
              <a:t>The HTML </a:t>
            </a:r>
            <a:r>
              <a:rPr lang="en-US" b="1" dirty="0"/>
              <a:t>&lt;del&gt; </a:t>
            </a:r>
            <a:r>
              <a:rPr lang="en-US" dirty="0"/>
              <a:t>element defines </a:t>
            </a:r>
            <a:r>
              <a:rPr lang="en-US" strike="sngStrike" dirty="0"/>
              <a:t>deleted</a:t>
            </a:r>
            <a:r>
              <a:rPr lang="en-US" dirty="0"/>
              <a:t> (removed) text.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5" name="Picture 4"/>
          <p:cNvPicPr>
            <a:picLocks noChangeAspect="1"/>
          </p:cNvPicPr>
          <p:nvPr/>
        </p:nvPicPr>
        <p:blipFill>
          <a:blip r:embed="rId3"/>
          <a:stretch>
            <a:fillRect/>
          </a:stretch>
        </p:blipFill>
        <p:spPr>
          <a:xfrm>
            <a:off x="1114425" y="2938462"/>
            <a:ext cx="4381500" cy="885825"/>
          </a:xfrm>
          <a:prstGeom prst="rect">
            <a:avLst/>
          </a:prstGeom>
        </p:spPr>
      </p:pic>
    </p:spTree>
    <p:extLst>
      <p:ext uri="{BB962C8B-B14F-4D97-AF65-F5344CB8AC3E}">
        <p14:creationId xmlns:p14="http://schemas.microsoft.com/office/powerpoint/2010/main" val="2583650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&lt;ins&gt; Element</a:t>
            </a:r>
            <a:endParaRPr lang="en-US" dirty="0"/>
          </a:p>
        </p:txBody>
      </p:sp>
      <p:sp>
        <p:nvSpPr>
          <p:cNvPr id="3" name="Content Placeholder 2"/>
          <p:cNvSpPr>
            <a:spLocks noGrp="1"/>
          </p:cNvSpPr>
          <p:nvPr>
            <p:ph idx="1"/>
          </p:nvPr>
        </p:nvSpPr>
        <p:spPr/>
        <p:txBody>
          <a:bodyPr/>
          <a:lstStyle/>
          <a:p>
            <a:r>
              <a:rPr lang="en-US" dirty="0"/>
              <a:t>The HTML </a:t>
            </a:r>
            <a:r>
              <a:rPr lang="en-US" b="1" dirty="0"/>
              <a:t>&lt;ins&gt;</a:t>
            </a:r>
            <a:r>
              <a:rPr lang="en-US" dirty="0"/>
              <a:t> element defines </a:t>
            </a:r>
            <a:r>
              <a:rPr lang="en-US" u="sng" dirty="0"/>
              <a:t>inserted</a:t>
            </a:r>
            <a:r>
              <a:rPr lang="en-US" dirty="0"/>
              <a:t> (added) text.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5" name="Picture 4"/>
          <p:cNvPicPr>
            <a:picLocks noChangeAspect="1"/>
          </p:cNvPicPr>
          <p:nvPr/>
        </p:nvPicPr>
        <p:blipFill>
          <a:blip r:embed="rId3"/>
          <a:stretch>
            <a:fillRect/>
          </a:stretch>
        </p:blipFill>
        <p:spPr>
          <a:xfrm>
            <a:off x="1290637" y="2838450"/>
            <a:ext cx="4029075" cy="895350"/>
          </a:xfrm>
          <a:prstGeom prst="rect">
            <a:avLst/>
          </a:prstGeom>
        </p:spPr>
      </p:pic>
    </p:spTree>
    <p:extLst>
      <p:ext uri="{BB962C8B-B14F-4D97-AF65-F5344CB8AC3E}">
        <p14:creationId xmlns:p14="http://schemas.microsoft.com/office/powerpoint/2010/main" val="2081818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&lt;sub&gt; Element</a:t>
            </a:r>
            <a:endParaRPr lang="en-US" dirty="0"/>
          </a:p>
        </p:txBody>
      </p:sp>
      <p:sp>
        <p:nvSpPr>
          <p:cNvPr id="3" name="Content Placeholder 2"/>
          <p:cNvSpPr>
            <a:spLocks noGrp="1"/>
          </p:cNvSpPr>
          <p:nvPr>
            <p:ph idx="1"/>
          </p:nvPr>
        </p:nvSpPr>
        <p:spPr/>
        <p:txBody>
          <a:bodyPr/>
          <a:lstStyle/>
          <a:p>
            <a:r>
              <a:rPr lang="en-US" dirty="0"/>
              <a:t>The HTML </a:t>
            </a:r>
            <a:r>
              <a:rPr lang="en-US" b="1" dirty="0"/>
              <a:t>&lt;sub&gt;</a:t>
            </a:r>
            <a:r>
              <a:rPr lang="en-US" dirty="0"/>
              <a:t> element defines </a:t>
            </a:r>
            <a:r>
              <a:rPr lang="en-US" baseline="-25000" dirty="0"/>
              <a:t>subscripted</a:t>
            </a:r>
            <a:r>
              <a:rPr lang="en-US" dirty="0"/>
              <a:t> text.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276350" y="2900362"/>
            <a:ext cx="4076700" cy="942975"/>
          </a:xfrm>
          <a:prstGeom prst="rect">
            <a:avLst/>
          </a:prstGeom>
        </p:spPr>
      </p:pic>
    </p:spTree>
    <p:extLst>
      <p:ext uri="{BB962C8B-B14F-4D97-AF65-F5344CB8AC3E}">
        <p14:creationId xmlns:p14="http://schemas.microsoft.com/office/powerpoint/2010/main" val="2656819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&lt;sup&gt; Element</a:t>
            </a:r>
            <a:endParaRPr lang="en-US" dirty="0"/>
          </a:p>
        </p:txBody>
      </p:sp>
      <p:sp>
        <p:nvSpPr>
          <p:cNvPr id="3" name="Content Placeholder 2"/>
          <p:cNvSpPr>
            <a:spLocks noGrp="1"/>
          </p:cNvSpPr>
          <p:nvPr>
            <p:ph idx="1"/>
          </p:nvPr>
        </p:nvSpPr>
        <p:spPr/>
        <p:txBody>
          <a:bodyPr/>
          <a:lstStyle/>
          <a:p>
            <a:r>
              <a:rPr lang="en-US" dirty="0"/>
              <a:t>The HTML </a:t>
            </a:r>
            <a:r>
              <a:rPr lang="en-US" b="1" dirty="0"/>
              <a:t>&lt;sup&gt;</a:t>
            </a:r>
            <a:r>
              <a:rPr lang="en-US" dirty="0"/>
              <a:t> element defines </a:t>
            </a:r>
            <a:r>
              <a:rPr lang="en-US" baseline="30000" dirty="0"/>
              <a:t>superscripted</a:t>
            </a:r>
            <a:r>
              <a:rPr lang="en-US" dirty="0"/>
              <a:t> text.</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276350" y="2852737"/>
            <a:ext cx="4476750" cy="923925"/>
          </a:xfrm>
          <a:prstGeom prst="rect">
            <a:avLst/>
          </a:prstGeom>
        </p:spPr>
      </p:pic>
    </p:spTree>
    <p:extLst>
      <p:ext uri="{BB962C8B-B14F-4D97-AF65-F5344CB8AC3E}">
        <p14:creationId xmlns:p14="http://schemas.microsoft.com/office/powerpoint/2010/main" val="228300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Paragraphs</a:t>
            </a:r>
            <a:endParaRPr lang="en-US" dirty="0"/>
          </a:p>
        </p:txBody>
      </p:sp>
      <p:sp>
        <p:nvSpPr>
          <p:cNvPr id="3" name="Content Placeholder 2"/>
          <p:cNvSpPr>
            <a:spLocks noGrp="1"/>
          </p:cNvSpPr>
          <p:nvPr>
            <p:ph idx="1"/>
          </p:nvPr>
        </p:nvSpPr>
        <p:spPr/>
        <p:txBody>
          <a:bodyPr/>
          <a:lstStyle/>
          <a:p>
            <a:r>
              <a:rPr lang="en-US" dirty="0"/>
              <a:t>HTML paragraphs are defined with the </a:t>
            </a:r>
            <a:r>
              <a:rPr lang="en-US" b="1" dirty="0"/>
              <a:t>&lt;p&gt;</a:t>
            </a:r>
            <a:r>
              <a:rPr lang="en-US" dirty="0"/>
              <a:t> tag:</a:t>
            </a:r>
          </a:p>
          <a:p>
            <a:endParaRPr lang="es-MX" dirty="0"/>
          </a:p>
          <a:p>
            <a:endParaRPr lang="es-MX" dirty="0"/>
          </a:p>
          <a:p>
            <a:endParaRPr lang="es-MX" dirty="0"/>
          </a:p>
          <a:p>
            <a:endParaRPr lang="es-MX" dirty="0"/>
          </a:p>
          <a:p>
            <a:endParaRPr lang="es-MX" dirty="0"/>
          </a:p>
          <a:p>
            <a:r>
              <a:rPr lang="es-MX"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357312" y="2919875"/>
            <a:ext cx="3305175" cy="1181100"/>
          </a:xfrm>
          <a:prstGeom prst="rect">
            <a:avLst/>
          </a:prstGeom>
        </p:spPr>
      </p:pic>
    </p:spTree>
    <p:extLst>
      <p:ext uri="{BB962C8B-B14F-4D97-AF65-F5344CB8AC3E}">
        <p14:creationId xmlns:p14="http://schemas.microsoft.com/office/powerpoint/2010/main" val="1100928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endParaRPr lang="en-US" dirty="0"/>
          </a:p>
        </p:txBody>
      </p:sp>
      <p:sp>
        <p:nvSpPr>
          <p:cNvPr id="3" name="Content Placeholder 2"/>
          <p:cNvSpPr>
            <a:spLocks noGrp="1"/>
          </p:cNvSpPr>
          <p:nvPr>
            <p:ph idx="1"/>
          </p:nvPr>
        </p:nvSpPr>
        <p:spPr/>
        <p:txBody>
          <a:bodyPr/>
          <a:lstStyle/>
          <a:p>
            <a:r>
              <a:rPr lang="en-US" dirty="0"/>
              <a:t>You can add comments to your HTML source by using the following syntax:</a:t>
            </a:r>
          </a:p>
          <a:p>
            <a:endParaRPr lang="en-US" dirty="0"/>
          </a:p>
          <a:p>
            <a:endParaRPr lang="en-US" dirty="0"/>
          </a:p>
          <a:p>
            <a:endParaRPr lang="en-US" dirty="0"/>
          </a:p>
          <a:p>
            <a:r>
              <a:rPr lang="en-US" dirty="0"/>
              <a:t>Notice that there is an exclamation point (!) in the opening tag, but not in the closing tag.</a:t>
            </a:r>
            <a:endParaRPr lang="en-US" dirty="0"/>
          </a:p>
        </p:txBody>
      </p:sp>
      <p:pic>
        <p:nvPicPr>
          <p:cNvPr id="4" name="Picture 3"/>
          <p:cNvPicPr>
            <a:picLocks noChangeAspect="1"/>
          </p:cNvPicPr>
          <p:nvPr/>
        </p:nvPicPr>
        <p:blipFill>
          <a:blip r:embed="rId2"/>
          <a:stretch>
            <a:fillRect/>
          </a:stretch>
        </p:blipFill>
        <p:spPr>
          <a:xfrm>
            <a:off x="1219200" y="2828925"/>
            <a:ext cx="3657600" cy="514350"/>
          </a:xfrm>
          <a:prstGeom prst="rect">
            <a:avLst/>
          </a:prstGeom>
        </p:spPr>
      </p:pic>
      <p:pic>
        <p:nvPicPr>
          <p:cNvPr id="5" name="Picture 4"/>
          <p:cNvPicPr>
            <a:picLocks noChangeAspect="1"/>
          </p:cNvPicPr>
          <p:nvPr/>
        </p:nvPicPr>
        <p:blipFill>
          <a:blip r:embed="rId3"/>
          <a:stretch>
            <a:fillRect/>
          </a:stretch>
        </p:blipFill>
        <p:spPr>
          <a:xfrm>
            <a:off x="1219201" y="4876800"/>
            <a:ext cx="7219950" cy="460304"/>
          </a:xfrm>
          <a:prstGeom prst="rect">
            <a:avLst/>
          </a:prstGeom>
        </p:spPr>
      </p:pic>
    </p:spTree>
    <p:extLst>
      <p:ext uri="{BB962C8B-B14F-4D97-AF65-F5344CB8AC3E}">
        <p14:creationId xmlns:p14="http://schemas.microsoft.com/office/powerpoint/2010/main" val="1932274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Tables</a:t>
            </a:r>
            <a:endParaRPr lang="en-US" dirty="0"/>
          </a:p>
        </p:txBody>
      </p:sp>
      <p:sp>
        <p:nvSpPr>
          <p:cNvPr id="3" name="Content Placeholder 2"/>
          <p:cNvSpPr>
            <a:spLocks noGrp="1"/>
          </p:cNvSpPr>
          <p:nvPr>
            <p:ph idx="1"/>
          </p:nvPr>
        </p:nvSpPr>
        <p:spPr/>
        <p:txBody>
          <a:bodyPr/>
          <a:lstStyle/>
          <a:p>
            <a:r>
              <a:rPr lang="en-US" dirty="0"/>
              <a:t>An HTML table is defined with the </a:t>
            </a:r>
            <a:r>
              <a:rPr lang="en-US" b="1" dirty="0"/>
              <a:t>&lt;table&gt;</a:t>
            </a:r>
            <a:r>
              <a:rPr lang="en-US" dirty="0"/>
              <a:t> tag.</a:t>
            </a:r>
          </a:p>
          <a:p>
            <a:r>
              <a:rPr lang="en-US" dirty="0"/>
              <a:t>Each table row is defined with the </a:t>
            </a:r>
            <a:r>
              <a:rPr lang="en-US" b="1" dirty="0"/>
              <a:t>&lt;</a:t>
            </a:r>
            <a:r>
              <a:rPr lang="en-US" b="1" dirty="0" err="1"/>
              <a:t>tr</a:t>
            </a:r>
            <a:r>
              <a:rPr lang="en-US" b="1" dirty="0"/>
              <a:t>&gt;</a:t>
            </a:r>
            <a:r>
              <a:rPr lang="en-US" dirty="0"/>
              <a:t> tag. A table header is defined with the </a:t>
            </a:r>
            <a:r>
              <a:rPr lang="en-US" b="1" dirty="0"/>
              <a:t>&lt;</a:t>
            </a:r>
            <a:r>
              <a:rPr lang="en-US" b="1" dirty="0" err="1"/>
              <a:t>th</a:t>
            </a:r>
            <a:r>
              <a:rPr lang="en-US" b="1" dirty="0"/>
              <a:t>&gt;</a:t>
            </a:r>
            <a:r>
              <a:rPr lang="en-US" dirty="0"/>
              <a:t> tag. By default, table headings are bold and centered. A table data/cell is defined with the </a:t>
            </a:r>
            <a:r>
              <a:rPr lang="en-US" b="1" dirty="0"/>
              <a:t>&lt;td&gt;</a:t>
            </a:r>
            <a:r>
              <a:rPr lang="en-US" dirty="0"/>
              <a:t> tag.</a:t>
            </a:r>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19225" y="3605213"/>
            <a:ext cx="3133725" cy="3038184"/>
          </a:xfrm>
          <a:prstGeom prst="rect">
            <a:avLst/>
          </a:prstGeom>
        </p:spPr>
      </p:pic>
      <p:sp>
        <p:nvSpPr>
          <p:cNvPr id="5" name="TextBox 4"/>
          <p:cNvSpPr txBox="1"/>
          <p:nvPr/>
        </p:nvSpPr>
        <p:spPr>
          <a:xfrm>
            <a:off x="4870893" y="3605213"/>
            <a:ext cx="1618007" cy="369332"/>
          </a:xfrm>
          <a:prstGeom prst="rect">
            <a:avLst/>
          </a:prstGeom>
          <a:noFill/>
        </p:spPr>
        <p:txBody>
          <a:bodyPr wrap="none" rtlCol="0">
            <a:spAutoFit/>
          </a:bodyPr>
          <a:lstStyle/>
          <a:p>
            <a:r>
              <a:rPr lang="en-US" dirty="0">
                <a:hlinkClick r:id="rId3"/>
              </a:rPr>
              <a:t>Try it yourself</a:t>
            </a:r>
            <a:endParaRPr lang="en-US" dirty="0"/>
          </a:p>
        </p:txBody>
      </p:sp>
      <p:pic>
        <p:nvPicPr>
          <p:cNvPr id="6" name="Picture 5"/>
          <p:cNvPicPr>
            <a:picLocks noChangeAspect="1"/>
          </p:cNvPicPr>
          <p:nvPr/>
        </p:nvPicPr>
        <p:blipFill>
          <a:blip r:embed="rId4"/>
          <a:stretch>
            <a:fillRect/>
          </a:stretch>
        </p:blipFill>
        <p:spPr>
          <a:xfrm>
            <a:off x="4975669" y="4362450"/>
            <a:ext cx="4454082" cy="463277"/>
          </a:xfrm>
          <a:prstGeom prst="rect">
            <a:avLst/>
          </a:prstGeom>
        </p:spPr>
      </p:pic>
    </p:spTree>
    <p:extLst>
      <p:ext uri="{BB962C8B-B14F-4D97-AF65-F5344CB8AC3E}">
        <p14:creationId xmlns:p14="http://schemas.microsoft.com/office/powerpoint/2010/main" val="3250318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Table - Cells that Span Many Columns</a:t>
            </a:r>
            <a:br>
              <a:rPr lang="en-US" dirty="0"/>
            </a:br>
            <a:endParaRPr lang="en-US" dirty="0"/>
          </a:p>
        </p:txBody>
      </p:sp>
      <p:sp>
        <p:nvSpPr>
          <p:cNvPr id="3" name="Content Placeholder 2"/>
          <p:cNvSpPr>
            <a:spLocks noGrp="1"/>
          </p:cNvSpPr>
          <p:nvPr>
            <p:ph idx="1"/>
          </p:nvPr>
        </p:nvSpPr>
        <p:spPr/>
        <p:txBody>
          <a:bodyPr/>
          <a:lstStyle/>
          <a:p>
            <a:r>
              <a:rPr lang="en-US" dirty="0"/>
              <a:t>To make a cell span more than one column, use the </a:t>
            </a:r>
            <a:r>
              <a:rPr lang="en-US" b="1" dirty="0" err="1"/>
              <a:t>colspan</a:t>
            </a:r>
            <a:r>
              <a:rPr lang="en-US" dirty="0"/>
              <a:t> attribute:</a:t>
            </a:r>
            <a:endParaRPr lang="en-US" dirty="0"/>
          </a:p>
        </p:txBody>
      </p:sp>
      <p:pic>
        <p:nvPicPr>
          <p:cNvPr id="4" name="Picture 3"/>
          <p:cNvPicPr>
            <a:picLocks noChangeAspect="1"/>
          </p:cNvPicPr>
          <p:nvPr/>
        </p:nvPicPr>
        <p:blipFill>
          <a:blip r:embed="rId2"/>
          <a:stretch>
            <a:fillRect/>
          </a:stretch>
        </p:blipFill>
        <p:spPr>
          <a:xfrm>
            <a:off x="1319212" y="2967037"/>
            <a:ext cx="4295775" cy="3190875"/>
          </a:xfrm>
          <a:prstGeom prst="rect">
            <a:avLst/>
          </a:prstGeom>
        </p:spPr>
      </p:pic>
      <p:sp>
        <p:nvSpPr>
          <p:cNvPr id="5" name="TextBox 4"/>
          <p:cNvSpPr txBox="1"/>
          <p:nvPr/>
        </p:nvSpPr>
        <p:spPr>
          <a:xfrm>
            <a:off x="5886450" y="2990850"/>
            <a:ext cx="1618007" cy="369332"/>
          </a:xfrm>
          <a:prstGeom prst="rect">
            <a:avLst/>
          </a:prstGeom>
          <a:noFill/>
        </p:spPr>
        <p:txBody>
          <a:bodyPr wrap="none" rtlCol="0">
            <a:spAutoFit/>
          </a:bodyPr>
          <a:lstStyle/>
          <a:p>
            <a:r>
              <a:rPr lang="en-US" dirty="0">
                <a:hlinkClick r:id="rId3"/>
              </a:rPr>
              <a:t>Try it yourself</a:t>
            </a:r>
            <a:endParaRPr lang="en-US" dirty="0"/>
          </a:p>
        </p:txBody>
      </p:sp>
    </p:spTree>
    <p:extLst>
      <p:ext uri="{BB962C8B-B14F-4D97-AF65-F5344CB8AC3E}">
        <p14:creationId xmlns:p14="http://schemas.microsoft.com/office/powerpoint/2010/main" val="1084534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Table - Cells that Span Many Rows</a:t>
            </a:r>
            <a:endParaRPr lang="en-US" dirty="0"/>
          </a:p>
        </p:txBody>
      </p:sp>
      <p:sp>
        <p:nvSpPr>
          <p:cNvPr id="3" name="Content Placeholder 2"/>
          <p:cNvSpPr>
            <a:spLocks noGrp="1"/>
          </p:cNvSpPr>
          <p:nvPr>
            <p:ph idx="1"/>
          </p:nvPr>
        </p:nvSpPr>
        <p:spPr/>
        <p:txBody>
          <a:bodyPr/>
          <a:lstStyle/>
          <a:p>
            <a:r>
              <a:rPr lang="en-US" dirty="0"/>
              <a:t>To make a cell span more than one row, use the </a:t>
            </a:r>
            <a:r>
              <a:rPr lang="en-US" b="1" dirty="0" err="1"/>
              <a:t>rowspan</a:t>
            </a:r>
            <a:r>
              <a:rPr lang="en-US" dirty="0"/>
              <a:t> attribute:</a:t>
            </a:r>
            <a:endParaRPr lang="en-US" dirty="0"/>
          </a:p>
        </p:txBody>
      </p:sp>
      <p:pic>
        <p:nvPicPr>
          <p:cNvPr id="4" name="Picture 3"/>
          <p:cNvPicPr>
            <a:picLocks noChangeAspect="1"/>
          </p:cNvPicPr>
          <p:nvPr/>
        </p:nvPicPr>
        <p:blipFill>
          <a:blip r:embed="rId2"/>
          <a:stretch>
            <a:fillRect/>
          </a:stretch>
        </p:blipFill>
        <p:spPr>
          <a:xfrm>
            <a:off x="1452562" y="2795587"/>
            <a:ext cx="3838575" cy="3609975"/>
          </a:xfrm>
          <a:prstGeom prst="rect">
            <a:avLst/>
          </a:prstGeom>
        </p:spPr>
      </p:pic>
      <p:sp>
        <p:nvSpPr>
          <p:cNvPr id="5" name="TextBox 4"/>
          <p:cNvSpPr txBox="1"/>
          <p:nvPr/>
        </p:nvSpPr>
        <p:spPr>
          <a:xfrm>
            <a:off x="5553075" y="2705100"/>
            <a:ext cx="1618007" cy="369332"/>
          </a:xfrm>
          <a:prstGeom prst="rect">
            <a:avLst/>
          </a:prstGeom>
          <a:noFill/>
        </p:spPr>
        <p:txBody>
          <a:bodyPr wrap="none" rtlCol="0">
            <a:spAutoFit/>
          </a:bodyPr>
          <a:lstStyle/>
          <a:p>
            <a:r>
              <a:rPr lang="en-US" dirty="0">
                <a:hlinkClick r:id="rId3"/>
              </a:rPr>
              <a:t>Try it yourself</a:t>
            </a:r>
            <a:endParaRPr lang="en-US" dirty="0"/>
          </a:p>
        </p:txBody>
      </p:sp>
    </p:spTree>
    <p:extLst>
      <p:ext uri="{BB962C8B-B14F-4D97-AF65-F5344CB8AC3E}">
        <p14:creationId xmlns:p14="http://schemas.microsoft.com/office/powerpoint/2010/main" val="871010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HTML List</a:t>
            </a:r>
            <a:endParaRPr lang="en-US" dirty="0"/>
          </a:p>
        </p:txBody>
      </p:sp>
      <p:sp>
        <p:nvSpPr>
          <p:cNvPr id="3" name="Content Placeholder 2"/>
          <p:cNvSpPr>
            <a:spLocks noGrp="1"/>
          </p:cNvSpPr>
          <p:nvPr>
            <p:ph idx="1"/>
          </p:nvPr>
        </p:nvSpPr>
        <p:spPr/>
        <p:txBody>
          <a:bodyPr/>
          <a:lstStyle/>
          <a:p>
            <a:r>
              <a:rPr lang="en-US" dirty="0"/>
              <a:t>An unordered list starts with the </a:t>
            </a:r>
            <a:r>
              <a:rPr lang="en-US" b="1" dirty="0"/>
              <a:t>&lt;</a:t>
            </a:r>
            <a:r>
              <a:rPr lang="en-US" b="1" dirty="0" err="1"/>
              <a:t>ul</a:t>
            </a:r>
            <a:r>
              <a:rPr lang="en-US" b="1" dirty="0"/>
              <a:t>&gt;</a:t>
            </a:r>
            <a:r>
              <a:rPr lang="en-US" dirty="0"/>
              <a:t> tag. Each list item starts with the </a:t>
            </a:r>
            <a:r>
              <a:rPr lang="en-US" b="1" dirty="0"/>
              <a:t>&lt;li&gt;</a:t>
            </a:r>
            <a:r>
              <a:rPr lang="en-US" dirty="0"/>
              <a:t> tag.</a:t>
            </a:r>
          </a:p>
          <a:p>
            <a:r>
              <a:rPr lang="en-US" dirty="0"/>
              <a:t>The list items will be marked with bullets (small black circles) by default:</a:t>
            </a:r>
          </a:p>
          <a:p>
            <a:endParaRPr lang="en-US" dirty="0"/>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a:p>
            <a:endParaRPr lang="en-US" dirty="0"/>
          </a:p>
        </p:txBody>
      </p:sp>
      <p:pic>
        <p:nvPicPr>
          <p:cNvPr id="4" name="Picture 3"/>
          <p:cNvPicPr>
            <a:picLocks noChangeAspect="1"/>
          </p:cNvPicPr>
          <p:nvPr/>
        </p:nvPicPr>
        <p:blipFill>
          <a:blip r:embed="rId3"/>
          <a:stretch>
            <a:fillRect/>
          </a:stretch>
        </p:blipFill>
        <p:spPr>
          <a:xfrm>
            <a:off x="1281112" y="3552825"/>
            <a:ext cx="2771775" cy="1790700"/>
          </a:xfrm>
          <a:prstGeom prst="rect">
            <a:avLst/>
          </a:prstGeom>
        </p:spPr>
      </p:pic>
    </p:spTree>
    <p:extLst>
      <p:ext uri="{BB962C8B-B14F-4D97-AF65-F5344CB8AC3E}">
        <p14:creationId xmlns:p14="http://schemas.microsoft.com/office/powerpoint/2010/main" val="2573278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HTML List</a:t>
            </a:r>
            <a:endParaRPr lang="en-US" dirty="0"/>
          </a:p>
        </p:txBody>
      </p:sp>
      <p:sp>
        <p:nvSpPr>
          <p:cNvPr id="3" name="Content Placeholder 2"/>
          <p:cNvSpPr>
            <a:spLocks noGrp="1"/>
          </p:cNvSpPr>
          <p:nvPr>
            <p:ph idx="1"/>
          </p:nvPr>
        </p:nvSpPr>
        <p:spPr/>
        <p:txBody>
          <a:bodyPr/>
          <a:lstStyle/>
          <a:p>
            <a:r>
              <a:rPr lang="en-US" dirty="0"/>
              <a:t>An ordered list starts with the </a:t>
            </a:r>
            <a:r>
              <a:rPr lang="en-US" b="1" dirty="0"/>
              <a:t>&lt;</a:t>
            </a:r>
            <a:r>
              <a:rPr lang="en-US" b="1" dirty="0" err="1"/>
              <a:t>ol</a:t>
            </a:r>
            <a:r>
              <a:rPr lang="en-US" b="1" dirty="0"/>
              <a:t>&gt;</a:t>
            </a:r>
            <a:r>
              <a:rPr lang="en-US" dirty="0"/>
              <a:t> tag. Each list item starts with the </a:t>
            </a:r>
            <a:r>
              <a:rPr lang="en-US" b="1" dirty="0"/>
              <a:t>&lt;li&gt;</a:t>
            </a:r>
            <a:r>
              <a:rPr lang="en-US" dirty="0"/>
              <a:t> tag.</a:t>
            </a:r>
          </a:p>
          <a:p>
            <a:r>
              <a:rPr lang="en-US" dirty="0"/>
              <a:t>The list items will be marked with numbers by default:</a:t>
            </a:r>
          </a:p>
          <a:p>
            <a:endParaRPr lang="en-US" dirty="0"/>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a:p>
            <a:endParaRPr lang="en-US" dirty="0"/>
          </a:p>
        </p:txBody>
      </p:sp>
      <p:pic>
        <p:nvPicPr>
          <p:cNvPr id="4" name="Picture 3"/>
          <p:cNvPicPr>
            <a:picLocks noChangeAspect="1"/>
          </p:cNvPicPr>
          <p:nvPr/>
        </p:nvPicPr>
        <p:blipFill>
          <a:blip r:embed="rId3"/>
          <a:stretch>
            <a:fillRect/>
          </a:stretch>
        </p:blipFill>
        <p:spPr>
          <a:xfrm>
            <a:off x="1447800" y="3533775"/>
            <a:ext cx="2514600" cy="1790700"/>
          </a:xfrm>
          <a:prstGeom prst="rect">
            <a:avLst/>
          </a:prstGeom>
        </p:spPr>
      </p:pic>
    </p:spTree>
    <p:extLst>
      <p:ext uri="{BB962C8B-B14F-4D97-AF65-F5344CB8AC3E}">
        <p14:creationId xmlns:p14="http://schemas.microsoft.com/office/powerpoint/2010/main" val="3444861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HTML List - The Type Attribute</a:t>
            </a:r>
            <a:endParaRPr lang="en-US" dirty="0"/>
          </a:p>
        </p:txBody>
      </p:sp>
      <p:sp>
        <p:nvSpPr>
          <p:cNvPr id="3" name="Content Placeholder 2"/>
          <p:cNvSpPr>
            <a:spLocks noGrp="1"/>
          </p:cNvSpPr>
          <p:nvPr>
            <p:ph idx="1"/>
          </p:nvPr>
        </p:nvSpPr>
        <p:spPr/>
        <p:txBody>
          <a:bodyPr/>
          <a:lstStyle/>
          <a:p>
            <a:r>
              <a:rPr lang="en-US" dirty="0"/>
              <a:t>The </a:t>
            </a:r>
            <a:r>
              <a:rPr lang="en-US" b="1" dirty="0"/>
              <a:t>type</a:t>
            </a:r>
            <a:r>
              <a:rPr lang="en-US" dirty="0"/>
              <a:t> attribute of the &lt;</a:t>
            </a:r>
            <a:r>
              <a:rPr lang="en-US" dirty="0" err="1"/>
              <a:t>ol</a:t>
            </a:r>
            <a:r>
              <a:rPr lang="en-US" dirty="0"/>
              <a:t>&gt; tag, defines the type of the list item marker: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7939455"/>
              </p:ext>
            </p:extLst>
          </p:nvPr>
        </p:nvGraphicFramePr>
        <p:xfrm>
          <a:off x="1271237" y="3005374"/>
          <a:ext cx="7408862" cy="2191202"/>
        </p:xfrm>
        <a:graphic>
          <a:graphicData uri="http://schemas.openxmlformats.org/drawingml/2006/table">
            <a:tbl>
              <a:tblPr/>
              <a:tblGrid>
                <a:gridCol w="1036637">
                  <a:extLst>
                    <a:ext uri="{9D8B030D-6E8A-4147-A177-3AD203B41FA5}">
                      <a16:colId xmlns:a16="http://schemas.microsoft.com/office/drawing/2014/main" val="2805837709"/>
                    </a:ext>
                  </a:extLst>
                </a:gridCol>
                <a:gridCol w="6372225">
                  <a:extLst>
                    <a:ext uri="{9D8B030D-6E8A-4147-A177-3AD203B41FA5}">
                      <a16:colId xmlns:a16="http://schemas.microsoft.com/office/drawing/2014/main" val="462851325"/>
                    </a:ext>
                  </a:extLst>
                </a:gridCol>
              </a:tblGrid>
              <a:tr h="296699">
                <a:tc>
                  <a:txBody>
                    <a:bodyPr/>
                    <a:lstStyle/>
                    <a:p>
                      <a:pPr algn="l" fontAlgn="t"/>
                      <a:r>
                        <a:rPr lang="en-US" sz="1300" b="1" dirty="0">
                          <a:effectLst/>
                        </a:rPr>
                        <a:t>Type</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b="1" dirty="0">
                          <a:effectLst/>
                        </a:rPr>
                        <a:t>Description</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7425513"/>
                  </a:ext>
                </a:extLst>
              </a:tr>
              <a:tr h="296699">
                <a:tc>
                  <a:txBody>
                    <a:bodyPr/>
                    <a:lstStyle/>
                    <a:p>
                      <a:pPr algn="l" fontAlgn="t"/>
                      <a:r>
                        <a:rPr lang="en-US" sz="1300">
                          <a:effectLst/>
                        </a:rPr>
                        <a:t>type="1"</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effectLst/>
                        </a:rPr>
                        <a:t>The list items will be numbered with numbers (default)</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24222283"/>
                  </a:ext>
                </a:extLst>
              </a:tr>
              <a:tr h="296699">
                <a:tc>
                  <a:txBody>
                    <a:bodyPr/>
                    <a:lstStyle/>
                    <a:p>
                      <a:pPr algn="l" fontAlgn="t"/>
                      <a:r>
                        <a:rPr lang="en-US" sz="1300" dirty="0">
                          <a:effectLst/>
                        </a:rPr>
                        <a:t>type="A"</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The list items will be numbered with uppercase letters</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85662711"/>
                  </a:ext>
                </a:extLst>
              </a:tr>
              <a:tr h="296699">
                <a:tc>
                  <a:txBody>
                    <a:bodyPr/>
                    <a:lstStyle/>
                    <a:p>
                      <a:pPr algn="l" fontAlgn="t"/>
                      <a:r>
                        <a:rPr lang="en-US" sz="1300" dirty="0">
                          <a:effectLst/>
                        </a:rPr>
                        <a:t>type="a"</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effectLst/>
                        </a:rPr>
                        <a:t>The list items will be numbered with lowercase letters</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355879451"/>
                  </a:ext>
                </a:extLst>
              </a:tr>
              <a:tr h="487433">
                <a:tc>
                  <a:txBody>
                    <a:bodyPr/>
                    <a:lstStyle/>
                    <a:p>
                      <a:pPr algn="l" fontAlgn="t"/>
                      <a:r>
                        <a:rPr lang="en-US" sz="1300">
                          <a:effectLst/>
                        </a:rPr>
                        <a:t>type="I"</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The list items will be numbered with uppercase roman numbers</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75272618"/>
                  </a:ext>
                </a:extLst>
              </a:tr>
              <a:tr h="487433">
                <a:tc>
                  <a:txBody>
                    <a:bodyPr/>
                    <a:lstStyle/>
                    <a:p>
                      <a:pPr algn="l" fontAlgn="t"/>
                      <a:r>
                        <a:rPr lang="en-US" sz="1300">
                          <a:effectLst/>
                        </a:rPr>
                        <a:t>type="i"</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dirty="0">
                          <a:effectLst/>
                        </a:rPr>
                        <a:t>The list items will be numbered with lowercase roman numbers</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239277689"/>
                  </a:ext>
                </a:extLst>
              </a:tr>
            </a:tbl>
          </a:graphicData>
        </a:graphic>
      </p:graphicFrame>
    </p:spTree>
    <p:extLst>
      <p:ext uri="{BB962C8B-B14F-4D97-AF65-F5344CB8AC3E}">
        <p14:creationId xmlns:p14="http://schemas.microsoft.com/office/powerpoint/2010/main" val="2167609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HTML List - The Type Attribute</a:t>
            </a:r>
            <a:endParaRPr lang="en-US" dirty="0"/>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a:p>
          <a:p>
            <a:endParaRPr lang="en-US" dirty="0"/>
          </a:p>
          <a:p>
            <a:endParaRPr lang="en-US" dirty="0"/>
          </a:p>
          <a:p>
            <a:r>
              <a:rPr lang="en-US" dirty="0">
                <a:hlinkClick r:id="rId3"/>
              </a:rPr>
              <a:t>Try it yourself</a:t>
            </a:r>
            <a:endParaRPr lang="en-US" dirty="0"/>
          </a:p>
        </p:txBody>
      </p:sp>
      <p:pic>
        <p:nvPicPr>
          <p:cNvPr id="5" name="Picture 4"/>
          <p:cNvPicPr>
            <a:picLocks noChangeAspect="1"/>
          </p:cNvPicPr>
          <p:nvPr/>
        </p:nvPicPr>
        <p:blipFill>
          <a:blip r:embed="rId4"/>
          <a:stretch>
            <a:fillRect/>
          </a:stretch>
        </p:blipFill>
        <p:spPr>
          <a:xfrm>
            <a:off x="1641918" y="2824162"/>
            <a:ext cx="3333750" cy="1914525"/>
          </a:xfrm>
          <a:prstGeom prst="rect">
            <a:avLst/>
          </a:prstGeom>
        </p:spPr>
      </p:pic>
      <p:pic>
        <p:nvPicPr>
          <p:cNvPr id="6" name="Picture 5"/>
          <p:cNvPicPr>
            <a:picLocks noChangeAspect="1"/>
          </p:cNvPicPr>
          <p:nvPr/>
        </p:nvPicPr>
        <p:blipFill>
          <a:blip r:embed="rId5"/>
          <a:stretch>
            <a:fillRect/>
          </a:stretch>
        </p:blipFill>
        <p:spPr>
          <a:xfrm>
            <a:off x="5767387" y="2824162"/>
            <a:ext cx="2886075" cy="1819275"/>
          </a:xfrm>
          <a:prstGeom prst="rect">
            <a:avLst/>
          </a:prstGeom>
        </p:spPr>
      </p:pic>
    </p:spTree>
    <p:extLst>
      <p:ext uri="{BB962C8B-B14F-4D97-AF65-F5344CB8AC3E}">
        <p14:creationId xmlns:p14="http://schemas.microsoft.com/office/powerpoint/2010/main" val="2767480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with CSS</a:t>
            </a:r>
            <a:endParaRPr lang="en-US" dirty="0"/>
          </a:p>
        </p:txBody>
      </p:sp>
      <p:sp>
        <p:nvSpPr>
          <p:cNvPr id="3" name="Content Placeholder 2"/>
          <p:cNvSpPr>
            <a:spLocks noGrp="1"/>
          </p:cNvSpPr>
          <p:nvPr>
            <p:ph idx="1"/>
          </p:nvPr>
        </p:nvSpPr>
        <p:spPr/>
        <p:txBody>
          <a:bodyPr/>
          <a:lstStyle/>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a:t>
            </a:r>
            <a:r>
              <a:rPr lang="en-US" b="1" dirty="0"/>
              <a:t>how HTML elements are to be displayed on screen, paper, or in other media</a:t>
            </a:r>
            <a:r>
              <a:rPr lang="en-US" dirty="0"/>
              <a:t>.</a:t>
            </a:r>
          </a:p>
          <a:p>
            <a:r>
              <a:rPr lang="en-US" dirty="0"/>
              <a:t>CSS </a:t>
            </a:r>
            <a:r>
              <a:rPr lang="en-US" b="1" dirty="0"/>
              <a:t>saves a lot of work</a:t>
            </a:r>
            <a:r>
              <a:rPr lang="en-US" dirty="0"/>
              <a:t>. It can control the layout of multiple web pages all at once.</a:t>
            </a:r>
          </a:p>
          <a:p>
            <a:r>
              <a:rPr lang="en-US" dirty="0"/>
              <a:t>CSS can be added to HTML elements in 3 ways:</a:t>
            </a:r>
          </a:p>
          <a:p>
            <a:pPr lvl="1"/>
            <a:r>
              <a:rPr lang="en-US" b="1" dirty="0"/>
              <a:t>Inline</a:t>
            </a:r>
            <a:r>
              <a:rPr lang="en-US" dirty="0"/>
              <a:t> - by using the style attribute in HTML elements</a:t>
            </a:r>
          </a:p>
          <a:p>
            <a:pPr lvl="1"/>
            <a:r>
              <a:rPr lang="en-US" b="1" dirty="0"/>
              <a:t>Internal</a:t>
            </a:r>
            <a:r>
              <a:rPr lang="en-US" dirty="0"/>
              <a:t> - by using a &lt;style&gt; element in the &lt;head&gt; section</a:t>
            </a:r>
          </a:p>
          <a:p>
            <a:pPr lvl="1"/>
            <a:r>
              <a:rPr lang="en-US" b="1" dirty="0"/>
              <a:t>External</a:t>
            </a:r>
            <a:r>
              <a:rPr lang="en-US" dirty="0"/>
              <a:t> - by using an external CSS file</a:t>
            </a:r>
          </a:p>
          <a:p>
            <a:endParaRPr lang="en-US" dirty="0"/>
          </a:p>
        </p:txBody>
      </p:sp>
    </p:spTree>
    <p:extLst>
      <p:ext uri="{BB962C8B-B14F-4D97-AF65-F5344CB8AC3E}">
        <p14:creationId xmlns:p14="http://schemas.microsoft.com/office/powerpoint/2010/main" val="3739833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CSS</a:t>
            </a:r>
            <a:endParaRPr lang="en-US" dirty="0"/>
          </a:p>
        </p:txBody>
      </p:sp>
      <p:sp>
        <p:nvSpPr>
          <p:cNvPr id="3" name="Content Placeholder 2"/>
          <p:cNvSpPr>
            <a:spLocks noGrp="1"/>
          </p:cNvSpPr>
          <p:nvPr>
            <p:ph idx="1"/>
          </p:nvPr>
        </p:nvSpPr>
        <p:spPr/>
        <p:txBody>
          <a:bodyPr/>
          <a:lstStyle/>
          <a:p>
            <a:r>
              <a:rPr lang="en-US" dirty="0"/>
              <a:t>An inline CSS is used to apply a unique style to a single HTML element.</a:t>
            </a:r>
          </a:p>
          <a:p>
            <a:r>
              <a:rPr lang="en-US" dirty="0"/>
              <a:t>An inline CSS uses the style attribute of an HTML element.</a:t>
            </a:r>
          </a:p>
          <a:p>
            <a:r>
              <a:rPr lang="en-US" dirty="0"/>
              <a:t>This example sets the text color of the &lt;h1&gt; element to blue:</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366837" y="3886200"/>
            <a:ext cx="4867275" cy="895350"/>
          </a:xfrm>
          <a:prstGeom prst="rect">
            <a:avLst/>
          </a:prstGeom>
        </p:spPr>
      </p:pic>
    </p:spTree>
    <p:extLst>
      <p:ext uri="{BB962C8B-B14F-4D97-AF65-F5344CB8AC3E}">
        <p14:creationId xmlns:p14="http://schemas.microsoft.com/office/powerpoint/2010/main" val="61564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br>
              <a:rPr lang="en-US" dirty="0"/>
            </a:br>
            <a:endParaRPr lang="en-US" dirty="0"/>
          </a:p>
        </p:txBody>
      </p:sp>
      <p:sp>
        <p:nvSpPr>
          <p:cNvPr id="3" name="Content Placeholder 2"/>
          <p:cNvSpPr>
            <a:spLocks noGrp="1"/>
          </p:cNvSpPr>
          <p:nvPr>
            <p:ph idx="1"/>
          </p:nvPr>
        </p:nvSpPr>
        <p:spPr/>
        <p:txBody>
          <a:bodyPr/>
          <a:lstStyle/>
          <a:p>
            <a:r>
              <a:rPr lang="en-US" dirty="0"/>
              <a:t>HTML links are defined with the </a:t>
            </a:r>
            <a:r>
              <a:rPr lang="en-US" b="1" dirty="0"/>
              <a:t>&lt;a&gt;</a:t>
            </a:r>
            <a:r>
              <a:rPr lang="en-US" dirty="0"/>
              <a:t> tag:</a:t>
            </a:r>
          </a:p>
          <a:p>
            <a:endParaRPr lang="es-MX" dirty="0"/>
          </a:p>
          <a:p>
            <a:endParaRPr lang="es-MX" dirty="0"/>
          </a:p>
          <a:p>
            <a:endParaRPr lang="es-MX" dirty="0"/>
          </a:p>
          <a:p>
            <a:endParaRPr lang="es-MX" dirty="0"/>
          </a:p>
          <a:p>
            <a:r>
              <a:rPr lang="en-US" dirty="0"/>
              <a:t>The link's destination is specified in the </a:t>
            </a:r>
            <a:r>
              <a:rPr lang="en-US" b="1" dirty="0" err="1"/>
              <a:t>href</a:t>
            </a:r>
            <a:r>
              <a:rPr lang="en-US" b="1" dirty="0"/>
              <a:t> attribute</a:t>
            </a:r>
            <a:r>
              <a:rPr lang="en-US" dirty="0"/>
              <a:t>. </a:t>
            </a:r>
          </a:p>
          <a:p>
            <a:r>
              <a:rPr lang="en-US" dirty="0"/>
              <a:t>Attributes are used to provide additional information about HTML elements.</a:t>
            </a:r>
          </a:p>
          <a:p>
            <a:pPr marL="0" indent="0">
              <a:buNone/>
            </a:pPr>
            <a:endParaRPr lang="es-MX" dirty="0"/>
          </a:p>
          <a:p>
            <a:r>
              <a:rPr lang="es-MX" dirty="0">
                <a:hlinkClick r:id="rId2"/>
              </a:rPr>
              <a:t>Try it yoursefl</a:t>
            </a:r>
            <a:endParaRPr lang="en-US" dirty="0"/>
          </a:p>
        </p:txBody>
      </p:sp>
      <p:pic>
        <p:nvPicPr>
          <p:cNvPr id="4" name="Picture 3"/>
          <p:cNvPicPr>
            <a:picLocks noChangeAspect="1"/>
          </p:cNvPicPr>
          <p:nvPr/>
        </p:nvPicPr>
        <p:blipFill>
          <a:blip r:embed="rId3"/>
          <a:stretch>
            <a:fillRect/>
          </a:stretch>
        </p:blipFill>
        <p:spPr>
          <a:xfrm>
            <a:off x="1281112" y="2957512"/>
            <a:ext cx="4924425" cy="923925"/>
          </a:xfrm>
          <a:prstGeom prst="rect">
            <a:avLst/>
          </a:prstGeom>
        </p:spPr>
      </p:pic>
    </p:spTree>
    <p:extLst>
      <p:ext uri="{BB962C8B-B14F-4D97-AF65-F5344CB8AC3E}">
        <p14:creationId xmlns:p14="http://schemas.microsoft.com/office/powerpoint/2010/main" val="3602009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CSS</a:t>
            </a:r>
            <a:endParaRPr lang="en-US" dirty="0"/>
          </a:p>
        </p:txBody>
      </p:sp>
      <p:sp>
        <p:nvSpPr>
          <p:cNvPr id="3" name="Content Placeholder 2"/>
          <p:cNvSpPr>
            <a:spLocks noGrp="1"/>
          </p:cNvSpPr>
          <p:nvPr>
            <p:ph idx="1"/>
          </p:nvPr>
        </p:nvSpPr>
        <p:spPr/>
        <p:txBody>
          <a:bodyPr/>
          <a:lstStyle/>
          <a:p>
            <a:r>
              <a:rPr lang="en-US" dirty="0"/>
              <a:t>An internal CSS is used to define a style for a single HTML page.</a:t>
            </a:r>
          </a:p>
          <a:p>
            <a:r>
              <a:rPr lang="en-US" dirty="0"/>
              <a:t>An internal CSS is defined in the &lt;head&gt; section of an HTML page, within a &lt;style&gt; element:</a:t>
            </a:r>
          </a:p>
          <a:p>
            <a:endParaRPr lang="en-US" dirty="0"/>
          </a:p>
        </p:txBody>
      </p:sp>
      <p:pic>
        <p:nvPicPr>
          <p:cNvPr id="4" name="Picture 3"/>
          <p:cNvPicPr>
            <a:picLocks noChangeAspect="1"/>
          </p:cNvPicPr>
          <p:nvPr/>
        </p:nvPicPr>
        <p:blipFill>
          <a:blip r:embed="rId2"/>
          <a:stretch>
            <a:fillRect/>
          </a:stretch>
        </p:blipFill>
        <p:spPr>
          <a:xfrm>
            <a:off x="1485900" y="3405939"/>
            <a:ext cx="2828925" cy="3099636"/>
          </a:xfrm>
          <a:prstGeom prst="rect">
            <a:avLst/>
          </a:prstGeom>
        </p:spPr>
      </p:pic>
      <p:sp>
        <p:nvSpPr>
          <p:cNvPr id="5" name="TextBox 4"/>
          <p:cNvSpPr txBox="1"/>
          <p:nvPr/>
        </p:nvSpPr>
        <p:spPr>
          <a:xfrm>
            <a:off x="4543425" y="3381375"/>
            <a:ext cx="1618007" cy="369332"/>
          </a:xfrm>
          <a:prstGeom prst="rect">
            <a:avLst/>
          </a:prstGeom>
          <a:noFill/>
        </p:spPr>
        <p:txBody>
          <a:bodyPr wrap="none" rtlCol="0">
            <a:spAutoFit/>
          </a:bodyPr>
          <a:lstStyle/>
          <a:p>
            <a:r>
              <a:rPr lang="en-US" dirty="0">
                <a:hlinkClick r:id="rId3"/>
              </a:rPr>
              <a:t>Try it yourself</a:t>
            </a:r>
            <a:endParaRPr lang="en-US" dirty="0"/>
          </a:p>
        </p:txBody>
      </p:sp>
    </p:spTree>
    <p:extLst>
      <p:ext uri="{BB962C8B-B14F-4D97-AF65-F5344CB8AC3E}">
        <p14:creationId xmlns:p14="http://schemas.microsoft.com/office/powerpoint/2010/main" val="3537816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endParaRPr lang="en-US" dirty="0"/>
          </a:p>
        </p:txBody>
      </p:sp>
      <p:sp>
        <p:nvSpPr>
          <p:cNvPr id="3" name="Content Placeholder 2"/>
          <p:cNvSpPr>
            <a:spLocks noGrp="1"/>
          </p:cNvSpPr>
          <p:nvPr>
            <p:ph idx="1"/>
          </p:nvPr>
        </p:nvSpPr>
        <p:spPr/>
        <p:txBody>
          <a:bodyPr/>
          <a:lstStyle/>
          <a:p>
            <a:r>
              <a:rPr lang="en-US" dirty="0"/>
              <a:t>An external style sheet is used to define the style for many HTML pages.</a:t>
            </a:r>
          </a:p>
          <a:p>
            <a:r>
              <a:rPr lang="en-US" b="1" dirty="0"/>
              <a:t>With an external style sheet, you can change the look of an entire web site, by changing one file!</a:t>
            </a:r>
            <a:endParaRPr lang="en-US" dirty="0"/>
          </a:p>
          <a:p>
            <a:r>
              <a:rPr lang="en-US" dirty="0"/>
              <a:t>To use an external style sheet, add a link to it in the &lt;head&gt; section of the HTML page:</a:t>
            </a:r>
          </a:p>
          <a:p>
            <a:endParaRPr lang="en-US" dirty="0"/>
          </a:p>
        </p:txBody>
      </p:sp>
      <p:pic>
        <p:nvPicPr>
          <p:cNvPr id="4" name="Picture 3"/>
          <p:cNvPicPr>
            <a:picLocks noChangeAspect="1"/>
          </p:cNvPicPr>
          <p:nvPr/>
        </p:nvPicPr>
        <p:blipFill>
          <a:blip r:embed="rId2"/>
          <a:stretch>
            <a:fillRect/>
          </a:stretch>
        </p:blipFill>
        <p:spPr>
          <a:xfrm>
            <a:off x="1414463" y="4100975"/>
            <a:ext cx="3176588" cy="2476778"/>
          </a:xfrm>
          <a:prstGeom prst="rect">
            <a:avLst/>
          </a:prstGeom>
        </p:spPr>
      </p:pic>
      <p:sp>
        <p:nvSpPr>
          <p:cNvPr id="5" name="TextBox 4"/>
          <p:cNvSpPr txBox="1"/>
          <p:nvPr/>
        </p:nvSpPr>
        <p:spPr>
          <a:xfrm>
            <a:off x="4791075" y="4053350"/>
            <a:ext cx="1618007" cy="369332"/>
          </a:xfrm>
          <a:prstGeom prst="rect">
            <a:avLst/>
          </a:prstGeom>
          <a:noFill/>
        </p:spPr>
        <p:txBody>
          <a:bodyPr wrap="none" rtlCol="0">
            <a:spAutoFit/>
          </a:bodyPr>
          <a:lstStyle/>
          <a:p>
            <a:r>
              <a:rPr lang="en-US" dirty="0">
                <a:hlinkClick r:id="rId3"/>
              </a:rPr>
              <a:t>Try it yourself</a:t>
            </a:r>
            <a:endParaRPr lang="en-US" dirty="0"/>
          </a:p>
        </p:txBody>
      </p:sp>
    </p:spTree>
    <p:extLst>
      <p:ext uri="{BB962C8B-B14F-4D97-AF65-F5344CB8AC3E}">
        <p14:creationId xmlns:p14="http://schemas.microsoft.com/office/powerpoint/2010/main" val="365024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CSS</a:t>
            </a:r>
            <a:endParaRPr lang="en-US" dirty="0"/>
          </a:p>
        </p:txBody>
      </p:sp>
      <p:sp>
        <p:nvSpPr>
          <p:cNvPr id="3" name="Content Placeholder 2"/>
          <p:cNvSpPr>
            <a:spLocks noGrp="1"/>
          </p:cNvSpPr>
          <p:nvPr>
            <p:ph idx="1"/>
          </p:nvPr>
        </p:nvSpPr>
        <p:spPr/>
        <p:txBody>
          <a:bodyPr/>
          <a:lstStyle/>
          <a:p>
            <a:r>
              <a:rPr lang="en-US" dirty="0"/>
              <a:t>An external style sheet can be written in any text editor. The file must not contain any HTML code, and must be saved with a </a:t>
            </a:r>
            <a:r>
              <a:rPr lang="en-US" b="1" dirty="0"/>
              <a:t>.</a:t>
            </a:r>
            <a:r>
              <a:rPr lang="en-US" b="1" dirty="0" err="1"/>
              <a:t>css</a:t>
            </a:r>
            <a:r>
              <a:rPr lang="en-US" b="1" dirty="0"/>
              <a:t> </a:t>
            </a:r>
            <a:r>
              <a:rPr lang="en-US" dirty="0"/>
              <a:t>extension.</a:t>
            </a:r>
          </a:p>
          <a:p>
            <a:r>
              <a:rPr lang="en-US" dirty="0"/>
              <a:t>Here is how the </a:t>
            </a:r>
            <a:r>
              <a:rPr lang="en-US" b="1" dirty="0"/>
              <a:t>"styles.css" </a:t>
            </a:r>
            <a:r>
              <a:rPr lang="en-US" dirty="0"/>
              <a:t>looks:</a:t>
            </a:r>
          </a:p>
          <a:p>
            <a:endParaRPr lang="en-US" dirty="0"/>
          </a:p>
        </p:txBody>
      </p:sp>
      <p:pic>
        <p:nvPicPr>
          <p:cNvPr id="4" name="Picture 3"/>
          <p:cNvPicPr>
            <a:picLocks noChangeAspect="1"/>
          </p:cNvPicPr>
          <p:nvPr/>
        </p:nvPicPr>
        <p:blipFill>
          <a:blip r:embed="rId2"/>
          <a:stretch>
            <a:fillRect/>
          </a:stretch>
        </p:blipFill>
        <p:spPr>
          <a:xfrm>
            <a:off x="1671637" y="3529012"/>
            <a:ext cx="4448175" cy="2371725"/>
          </a:xfrm>
          <a:prstGeom prst="rect">
            <a:avLst/>
          </a:prstGeom>
        </p:spPr>
      </p:pic>
    </p:spTree>
    <p:extLst>
      <p:ext uri="{BB962C8B-B14F-4D97-AF65-F5344CB8AC3E}">
        <p14:creationId xmlns:p14="http://schemas.microsoft.com/office/powerpoint/2010/main" val="1106894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Fonts</a:t>
            </a:r>
            <a:endParaRPr lang="en-US" dirty="0"/>
          </a:p>
        </p:txBody>
      </p:sp>
      <p:sp>
        <p:nvSpPr>
          <p:cNvPr id="3" name="Content Placeholder 2"/>
          <p:cNvSpPr>
            <a:spLocks noGrp="1"/>
          </p:cNvSpPr>
          <p:nvPr>
            <p:ph idx="1"/>
          </p:nvPr>
        </p:nvSpPr>
        <p:spPr/>
        <p:txBody>
          <a:bodyPr/>
          <a:lstStyle/>
          <a:p>
            <a:r>
              <a:rPr lang="en-US" dirty="0"/>
              <a:t>The CSS </a:t>
            </a:r>
            <a:r>
              <a:rPr lang="en-US" b="1" dirty="0"/>
              <a:t>color</a:t>
            </a:r>
            <a:r>
              <a:rPr lang="en-US" dirty="0"/>
              <a:t> property defines the text color to be used.</a:t>
            </a:r>
          </a:p>
          <a:p>
            <a:r>
              <a:rPr lang="en-US" dirty="0"/>
              <a:t>The CSS </a:t>
            </a:r>
            <a:r>
              <a:rPr lang="en-US" b="1" dirty="0"/>
              <a:t>font-family</a:t>
            </a:r>
            <a:r>
              <a:rPr lang="en-US" dirty="0"/>
              <a:t> property defines the font to be used.</a:t>
            </a:r>
          </a:p>
          <a:p>
            <a:r>
              <a:rPr lang="en-US" dirty="0"/>
              <a:t>The CSS </a:t>
            </a:r>
            <a:r>
              <a:rPr lang="en-US" b="1" dirty="0"/>
              <a:t>font-size </a:t>
            </a:r>
            <a:r>
              <a:rPr lang="en-US" dirty="0"/>
              <a:t>property defines the text size to be used.</a:t>
            </a:r>
          </a:p>
          <a:p>
            <a:endParaRPr lang="en-US" dirty="0"/>
          </a:p>
        </p:txBody>
      </p:sp>
      <p:pic>
        <p:nvPicPr>
          <p:cNvPr id="4" name="Picture 3"/>
          <p:cNvPicPr>
            <a:picLocks noChangeAspect="1"/>
          </p:cNvPicPr>
          <p:nvPr/>
        </p:nvPicPr>
        <p:blipFill>
          <a:blip r:embed="rId2"/>
          <a:stretch>
            <a:fillRect/>
          </a:stretch>
        </p:blipFill>
        <p:spPr>
          <a:xfrm>
            <a:off x="1314450" y="3462338"/>
            <a:ext cx="2266950" cy="3185014"/>
          </a:xfrm>
          <a:prstGeom prst="rect">
            <a:avLst/>
          </a:prstGeom>
        </p:spPr>
      </p:pic>
      <p:sp>
        <p:nvSpPr>
          <p:cNvPr id="5" name="TextBox 4"/>
          <p:cNvSpPr txBox="1"/>
          <p:nvPr/>
        </p:nvSpPr>
        <p:spPr>
          <a:xfrm>
            <a:off x="3714750" y="3381375"/>
            <a:ext cx="1618007" cy="369332"/>
          </a:xfrm>
          <a:prstGeom prst="rect">
            <a:avLst/>
          </a:prstGeom>
          <a:noFill/>
        </p:spPr>
        <p:txBody>
          <a:bodyPr wrap="none" rtlCol="0">
            <a:spAutoFit/>
          </a:bodyPr>
          <a:lstStyle/>
          <a:p>
            <a:r>
              <a:rPr lang="en-US" dirty="0">
                <a:hlinkClick r:id="rId3"/>
              </a:rPr>
              <a:t>Try it yourself</a:t>
            </a:r>
            <a:endParaRPr lang="en-US" dirty="0"/>
          </a:p>
        </p:txBody>
      </p:sp>
    </p:spTree>
    <p:extLst>
      <p:ext uri="{BB962C8B-B14F-4D97-AF65-F5344CB8AC3E}">
        <p14:creationId xmlns:p14="http://schemas.microsoft.com/office/powerpoint/2010/main" val="3732917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 Attribute</a:t>
            </a:r>
            <a:endParaRPr lang="en-US" dirty="0"/>
          </a:p>
        </p:txBody>
      </p:sp>
      <p:sp>
        <p:nvSpPr>
          <p:cNvPr id="3" name="Content Placeholder 2"/>
          <p:cNvSpPr>
            <a:spLocks noGrp="1"/>
          </p:cNvSpPr>
          <p:nvPr>
            <p:ph idx="1"/>
          </p:nvPr>
        </p:nvSpPr>
        <p:spPr/>
        <p:txBody>
          <a:bodyPr/>
          <a:lstStyle/>
          <a:p>
            <a:r>
              <a:rPr lang="en-US" dirty="0"/>
              <a:t>To define a specific style for one special element, add an id attribute to the element:</a:t>
            </a:r>
          </a:p>
          <a:p>
            <a:endParaRPr lang="en-US" dirty="0"/>
          </a:p>
          <a:p>
            <a:pPr marL="0" indent="0">
              <a:buNone/>
            </a:pPr>
            <a:endParaRPr lang="en-US" dirty="0"/>
          </a:p>
          <a:p>
            <a:r>
              <a:rPr lang="en-US" dirty="0"/>
              <a:t>then define a style for the element with the specific id:</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700212" y="3028950"/>
            <a:ext cx="3362325" cy="514350"/>
          </a:xfrm>
          <a:prstGeom prst="rect">
            <a:avLst/>
          </a:prstGeom>
        </p:spPr>
      </p:pic>
      <p:pic>
        <p:nvPicPr>
          <p:cNvPr id="5" name="Picture 4"/>
          <p:cNvPicPr>
            <a:picLocks noChangeAspect="1"/>
          </p:cNvPicPr>
          <p:nvPr/>
        </p:nvPicPr>
        <p:blipFill>
          <a:blip r:embed="rId3"/>
          <a:stretch>
            <a:fillRect/>
          </a:stretch>
        </p:blipFill>
        <p:spPr>
          <a:xfrm>
            <a:off x="1700212" y="4281487"/>
            <a:ext cx="2638425" cy="1362075"/>
          </a:xfrm>
          <a:prstGeom prst="rect">
            <a:avLst/>
          </a:prstGeom>
        </p:spPr>
      </p:pic>
      <p:sp>
        <p:nvSpPr>
          <p:cNvPr id="6" name="TextBox 5"/>
          <p:cNvSpPr txBox="1"/>
          <p:nvPr/>
        </p:nvSpPr>
        <p:spPr>
          <a:xfrm>
            <a:off x="4533900" y="4210050"/>
            <a:ext cx="1618007" cy="369332"/>
          </a:xfrm>
          <a:prstGeom prst="rect">
            <a:avLst/>
          </a:prstGeom>
          <a:noFill/>
        </p:spPr>
        <p:txBody>
          <a:bodyPr wrap="none" rtlCol="0">
            <a:spAutoFit/>
          </a:bodyPr>
          <a:lstStyle/>
          <a:p>
            <a:r>
              <a:rPr lang="en-US" dirty="0">
                <a:hlinkClick r:id="rId4"/>
              </a:rPr>
              <a:t>Try it yourself</a:t>
            </a:r>
            <a:endParaRPr lang="en-US" dirty="0"/>
          </a:p>
        </p:txBody>
      </p:sp>
      <p:pic>
        <p:nvPicPr>
          <p:cNvPr id="7" name="Picture 6"/>
          <p:cNvPicPr>
            <a:picLocks noChangeAspect="1"/>
          </p:cNvPicPr>
          <p:nvPr/>
        </p:nvPicPr>
        <p:blipFill>
          <a:blip r:embed="rId5"/>
          <a:stretch>
            <a:fillRect/>
          </a:stretch>
        </p:blipFill>
        <p:spPr>
          <a:xfrm>
            <a:off x="1666874" y="5900815"/>
            <a:ext cx="6515101" cy="431980"/>
          </a:xfrm>
          <a:prstGeom prst="rect">
            <a:avLst/>
          </a:prstGeom>
        </p:spPr>
      </p:pic>
    </p:spTree>
    <p:extLst>
      <p:ext uri="{BB962C8B-B14F-4D97-AF65-F5344CB8AC3E}">
        <p14:creationId xmlns:p14="http://schemas.microsoft.com/office/powerpoint/2010/main" val="1470809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Attribute</a:t>
            </a:r>
            <a:endParaRPr lang="en-US" dirty="0"/>
          </a:p>
        </p:txBody>
      </p:sp>
      <p:sp>
        <p:nvSpPr>
          <p:cNvPr id="3" name="Content Placeholder 2"/>
          <p:cNvSpPr>
            <a:spLocks noGrp="1"/>
          </p:cNvSpPr>
          <p:nvPr>
            <p:ph idx="1"/>
          </p:nvPr>
        </p:nvSpPr>
        <p:spPr/>
        <p:txBody>
          <a:bodyPr/>
          <a:lstStyle/>
          <a:p>
            <a:r>
              <a:rPr lang="en-US" dirty="0"/>
              <a:t>To define a style for a special type of elements, add a class attribute to the element:</a:t>
            </a:r>
          </a:p>
          <a:p>
            <a:endParaRPr lang="en-US" dirty="0"/>
          </a:p>
          <a:p>
            <a:endParaRPr lang="en-US" dirty="0"/>
          </a:p>
          <a:p>
            <a:endParaRPr lang="en-US" dirty="0"/>
          </a:p>
          <a:p>
            <a:r>
              <a:rPr lang="en-US" dirty="0"/>
              <a:t>then define a style for the elements with the specific class:</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385887" y="3157537"/>
            <a:ext cx="3400425" cy="504825"/>
          </a:xfrm>
          <a:prstGeom prst="rect">
            <a:avLst/>
          </a:prstGeom>
        </p:spPr>
      </p:pic>
      <p:pic>
        <p:nvPicPr>
          <p:cNvPr id="5" name="Picture 4"/>
          <p:cNvPicPr>
            <a:picLocks noChangeAspect="1"/>
          </p:cNvPicPr>
          <p:nvPr/>
        </p:nvPicPr>
        <p:blipFill>
          <a:blip r:embed="rId3"/>
          <a:stretch>
            <a:fillRect/>
          </a:stretch>
        </p:blipFill>
        <p:spPr>
          <a:xfrm>
            <a:off x="1385887" y="4795837"/>
            <a:ext cx="2447925" cy="1343025"/>
          </a:xfrm>
          <a:prstGeom prst="rect">
            <a:avLst/>
          </a:prstGeom>
        </p:spPr>
      </p:pic>
      <p:sp>
        <p:nvSpPr>
          <p:cNvPr id="6" name="TextBox 5"/>
          <p:cNvSpPr txBox="1"/>
          <p:nvPr/>
        </p:nvSpPr>
        <p:spPr>
          <a:xfrm>
            <a:off x="3977308" y="4724346"/>
            <a:ext cx="1618007" cy="369332"/>
          </a:xfrm>
          <a:prstGeom prst="rect">
            <a:avLst/>
          </a:prstGeom>
          <a:noFill/>
        </p:spPr>
        <p:txBody>
          <a:bodyPr wrap="none" rtlCol="0">
            <a:spAutoFit/>
          </a:bodyPr>
          <a:lstStyle/>
          <a:p>
            <a:r>
              <a:rPr lang="en-US" dirty="0">
                <a:hlinkClick r:id="rId4"/>
              </a:rPr>
              <a:t>Try it yourself</a:t>
            </a:r>
            <a:endParaRPr lang="en-US" dirty="0"/>
          </a:p>
        </p:txBody>
      </p:sp>
    </p:spTree>
    <p:extLst>
      <p:ext uri="{BB962C8B-B14F-4D97-AF65-F5344CB8AC3E}">
        <p14:creationId xmlns:p14="http://schemas.microsoft.com/office/powerpoint/2010/main" val="2889337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&lt;script&gt; Tag</a:t>
            </a:r>
            <a:endParaRPr lang="en-US" dirty="0"/>
          </a:p>
        </p:txBody>
      </p:sp>
      <p:sp>
        <p:nvSpPr>
          <p:cNvPr id="3" name="Content Placeholder 2"/>
          <p:cNvSpPr>
            <a:spLocks noGrp="1"/>
          </p:cNvSpPr>
          <p:nvPr>
            <p:ph idx="1"/>
          </p:nvPr>
        </p:nvSpPr>
        <p:spPr/>
        <p:txBody>
          <a:bodyPr/>
          <a:lstStyle/>
          <a:p>
            <a:r>
              <a:rPr lang="en-US" dirty="0"/>
              <a:t>The </a:t>
            </a:r>
            <a:r>
              <a:rPr lang="en-US" b="1" dirty="0"/>
              <a:t>&lt;script&gt;</a:t>
            </a:r>
            <a:r>
              <a:rPr lang="en-US" dirty="0"/>
              <a:t> tag is used to define a client-side script (JavaScript).</a:t>
            </a:r>
          </a:p>
          <a:p>
            <a:r>
              <a:rPr lang="en-US" dirty="0"/>
              <a:t>The &lt;script&gt; element either contains scripting statements, or it points to an external script file through the </a:t>
            </a:r>
            <a:r>
              <a:rPr lang="en-US" b="1" dirty="0" err="1"/>
              <a:t>src</a:t>
            </a:r>
            <a:r>
              <a:rPr lang="en-US" dirty="0"/>
              <a:t> attribute.</a:t>
            </a:r>
          </a:p>
          <a:p>
            <a:r>
              <a:rPr lang="en-US" dirty="0"/>
              <a:t>Common uses for JavaScript are image manipulation, form validation, and dynamic changes of content.</a:t>
            </a:r>
          </a:p>
          <a:p>
            <a:r>
              <a:rPr lang="en-US" dirty="0"/>
              <a:t>To select an HTML element, JavaScript very often use the </a:t>
            </a:r>
            <a:r>
              <a:rPr lang="en-US" dirty="0" err="1"/>
              <a:t>document.getElementById</a:t>
            </a:r>
            <a:r>
              <a:rPr lang="en-US" dirty="0"/>
              <a:t>(id) method.</a:t>
            </a:r>
          </a:p>
        </p:txBody>
      </p:sp>
    </p:spTree>
    <p:extLst>
      <p:ext uri="{BB962C8B-B14F-4D97-AF65-F5344CB8AC3E}">
        <p14:creationId xmlns:p14="http://schemas.microsoft.com/office/powerpoint/2010/main" val="90498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&lt;script&gt; Tag</a:t>
            </a:r>
            <a:endParaRPr lang="en-US" dirty="0"/>
          </a:p>
        </p:txBody>
      </p:sp>
      <p:sp>
        <p:nvSpPr>
          <p:cNvPr id="3" name="Content Placeholder 2"/>
          <p:cNvSpPr>
            <a:spLocks noGrp="1"/>
          </p:cNvSpPr>
          <p:nvPr>
            <p:ph idx="1"/>
          </p:nvPr>
        </p:nvSpPr>
        <p:spPr/>
        <p:txBody>
          <a:bodyPr/>
          <a:lstStyle/>
          <a:p>
            <a:r>
              <a:rPr lang="en-US" dirty="0"/>
              <a:t>This JavaScript example writes "Hello JavaScript!" into an HTML element with id="demo":</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a:p>
            <a:endParaRPr lang="en-US" dirty="0"/>
          </a:p>
        </p:txBody>
      </p:sp>
      <p:pic>
        <p:nvPicPr>
          <p:cNvPr id="4" name="Picture 3"/>
          <p:cNvPicPr>
            <a:picLocks noChangeAspect="1"/>
          </p:cNvPicPr>
          <p:nvPr/>
        </p:nvPicPr>
        <p:blipFill>
          <a:blip r:embed="rId3"/>
          <a:stretch>
            <a:fillRect/>
          </a:stretch>
        </p:blipFill>
        <p:spPr>
          <a:xfrm>
            <a:off x="1381125" y="3157537"/>
            <a:ext cx="5829300" cy="1400175"/>
          </a:xfrm>
          <a:prstGeom prst="rect">
            <a:avLst/>
          </a:prstGeom>
        </p:spPr>
      </p:pic>
    </p:spTree>
    <p:extLst>
      <p:ext uri="{BB962C8B-B14F-4D97-AF65-F5344CB8AC3E}">
        <p14:creationId xmlns:p14="http://schemas.microsoft.com/office/powerpoint/2010/main" val="3422707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can change HTML styles</a:t>
            </a:r>
            <a:endParaRPr lang="en-US" dirty="0"/>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5" name="Picture 4"/>
          <p:cNvPicPr>
            <a:picLocks noChangeAspect="1"/>
          </p:cNvPicPr>
          <p:nvPr/>
        </p:nvPicPr>
        <p:blipFill>
          <a:blip r:embed="rId3"/>
          <a:stretch>
            <a:fillRect/>
          </a:stretch>
        </p:blipFill>
        <p:spPr>
          <a:xfrm>
            <a:off x="1423987" y="2890837"/>
            <a:ext cx="5857875" cy="942975"/>
          </a:xfrm>
          <a:prstGeom prst="rect">
            <a:avLst/>
          </a:prstGeom>
        </p:spPr>
      </p:pic>
    </p:spTree>
    <p:extLst>
      <p:ext uri="{BB962C8B-B14F-4D97-AF65-F5344CB8AC3E}">
        <p14:creationId xmlns:p14="http://schemas.microsoft.com/office/powerpoint/2010/main" val="2847188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can change HTML attributes</a:t>
            </a:r>
            <a:endParaRPr lang="en-US" dirty="0"/>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233487" y="2828925"/>
            <a:ext cx="4848225" cy="514350"/>
          </a:xfrm>
          <a:prstGeom prst="rect">
            <a:avLst/>
          </a:prstGeom>
        </p:spPr>
      </p:pic>
    </p:spTree>
    <p:extLst>
      <p:ext uri="{BB962C8B-B14F-4D97-AF65-F5344CB8AC3E}">
        <p14:creationId xmlns:p14="http://schemas.microsoft.com/office/powerpoint/2010/main" val="253764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endParaRPr lang="en-US" dirty="0"/>
          </a:p>
        </p:txBody>
      </p:sp>
      <p:sp>
        <p:nvSpPr>
          <p:cNvPr id="3" name="Content Placeholder 2"/>
          <p:cNvSpPr>
            <a:spLocks noGrp="1"/>
          </p:cNvSpPr>
          <p:nvPr>
            <p:ph idx="1"/>
          </p:nvPr>
        </p:nvSpPr>
        <p:spPr/>
        <p:txBody>
          <a:bodyPr/>
          <a:lstStyle/>
          <a:p>
            <a:r>
              <a:rPr lang="en-US" dirty="0"/>
              <a:t>HTML images are defined with the </a:t>
            </a:r>
            <a:r>
              <a:rPr lang="en-US" b="1" dirty="0"/>
              <a:t>&lt;</a:t>
            </a:r>
            <a:r>
              <a:rPr lang="en-US" b="1" dirty="0" err="1"/>
              <a:t>img</a:t>
            </a:r>
            <a:r>
              <a:rPr lang="en-US" b="1" dirty="0"/>
              <a:t>&gt;</a:t>
            </a:r>
            <a:r>
              <a:rPr lang="en-US" dirty="0"/>
              <a:t> tag.</a:t>
            </a:r>
          </a:p>
          <a:p>
            <a:r>
              <a:rPr lang="en-US" dirty="0"/>
              <a:t>The source file (</a:t>
            </a:r>
            <a:r>
              <a:rPr lang="en-US" dirty="0" err="1"/>
              <a:t>src</a:t>
            </a:r>
            <a:r>
              <a:rPr lang="en-US" dirty="0"/>
              <a:t>), alternative text (alt), width, and height are provided as attributes:</a:t>
            </a:r>
          </a:p>
          <a:p>
            <a:endParaRPr lang="es-MX" dirty="0"/>
          </a:p>
          <a:p>
            <a:endParaRPr lang="es-MX" dirty="0"/>
          </a:p>
          <a:p>
            <a:endParaRPr lang="es-MX" dirty="0"/>
          </a:p>
          <a:p>
            <a:endParaRPr lang="es-MX" dirty="0"/>
          </a:p>
          <a:p>
            <a:r>
              <a:rPr lang="es-MX"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195387" y="3495675"/>
            <a:ext cx="6372225" cy="914400"/>
          </a:xfrm>
          <a:prstGeom prst="rect">
            <a:avLst/>
          </a:prstGeom>
        </p:spPr>
      </p:pic>
    </p:spTree>
    <p:extLst>
      <p:ext uri="{BB962C8B-B14F-4D97-AF65-F5344CB8AC3E}">
        <p14:creationId xmlns:p14="http://schemas.microsoft.com/office/powerpoint/2010/main" val="2810664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&lt;script&gt; </a:t>
            </a:r>
            <a:r>
              <a:rPr lang="en-US" dirty="0" err="1"/>
              <a:t>src</a:t>
            </a:r>
            <a:r>
              <a:rPr lang="en-US" dirty="0"/>
              <a:t> Attribute</a:t>
            </a:r>
            <a:endParaRPr lang="en-US" dirty="0"/>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5" name="Picture 4"/>
          <p:cNvPicPr>
            <a:picLocks noChangeAspect="1"/>
          </p:cNvPicPr>
          <p:nvPr/>
        </p:nvPicPr>
        <p:blipFill>
          <a:blip r:embed="rId3"/>
          <a:stretch>
            <a:fillRect/>
          </a:stretch>
        </p:blipFill>
        <p:spPr>
          <a:xfrm>
            <a:off x="1471612" y="2738437"/>
            <a:ext cx="4067175" cy="1285875"/>
          </a:xfrm>
          <a:prstGeom prst="rect">
            <a:avLst/>
          </a:prstGeom>
        </p:spPr>
      </p:pic>
    </p:spTree>
    <p:extLst>
      <p:ext uri="{BB962C8B-B14F-4D97-AF65-F5344CB8AC3E}">
        <p14:creationId xmlns:p14="http://schemas.microsoft.com/office/powerpoint/2010/main" val="245148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a:t>
            </a:r>
            <a:endParaRPr lang="en-US" dirty="0"/>
          </a:p>
        </p:txBody>
      </p:sp>
      <p:sp>
        <p:nvSpPr>
          <p:cNvPr id="3" name="Content Placeholder 2"/>
          <p:cNvSpPr>
            <a:spLocks noGrp="1"/>
          </p:cNvSpPr>
          <p:nvPr>
            <p:ph idx="1"/>
          </p:nvPr>
        </p:nvSpPr>
        <p:spPr/>
        <p:txBody>
          <a:bodyPr/>
          <a:lstStyle/>
          <a:p>
            <a:r>
              <a:rPr lang="en-US" dirty="0"/>
              <a:t>An HTML element usually consists of a </a:t>
            </a:r>
            <a:r>
              <a:rPr lang="en-US" b="1" dirty="0"/>
              <a:t>start</a:t>
            </a:r>
            <a:r>
              <a:rPr lang="en-US" dirty="0"/>
              <a:t> tag and </a:t>
            </a:r>
            <a:r>
              <a:rPr lang="en-US" b="1" dirty="0"/>
              <a:t>end</a:t>
            </a:r>
            <a:r>
              <a:rPr lang="en-US" dirty="0"/>
              <a:t> tag, with the content inserted in between:</a:t>
            </a:r>
          </a:p>
          <a:p>
            <a:endParaRPr lang="en-US" dirty="0"/>
          </a:p>
          <a:p>
            <a:pPr marL="0" indent="0">
              <a:buNone/>
            </a:pPr>
            <a:endParaRPr lang="en-US" dirty="0"/>
          </a:p>
          <a:p>
            <a:r>
              <a:rPr lang="en-US" dirty="0"/>
              <a:t>The HTML </a:t>
            </a:r>
            <a:r>
              <a:rPr lang="en-US" b="1" dirty="0"/>
              <a:t>element</a:t>
            </a:r>
            <a:r>
              <a:rPr lang="en-US" dirty="0"/>
              <a:t> is everything from the start tag to the end tag:</a:t>
            </a:r>
            <a:endParaRPr lang="en-US" dirty="0"/>
          </a:p>
        </p:txBody>
      </p:sp>
      <p:pic>
        <p:nvPicPr>
          <p:cNvPr id="4" name="Picture 3"/>
          <p:cNvPicPr>
            <a:picLocks noChangeAspect="1"/>
          </p:cNvPicPr>
          <p:nvPr/>
        </p:nvPicPr>
        <p:blipFill>
          <a:blip r:embed="rId2"/>
          <a:stretch>
            <a:fillRect/>
          </a:stretch>
        </p:blipFill>
        <p:spPr>
          <a:xfrm>
            <a:off x="1252537" y="3033712"/>
            <a:ext cx="4581525" cy="428625"/>
          </a:xfrm>
          <a:prstGeom prst="rect">
            <a:avLst/>
          </a:prstGeom>
        </p:spPr>
      </p:pic>
      <p:pic>
        <p:nvPicPr>
          <p:cNvPr id="5" name="Picture 4"/>
          <p:cNvPicPr>
            <a:picLocks noChangeAspect="1"/>
          </p:cNvPicPr>
          <p:nvPr/>
        </p:nvPicPr>
        <p:blipFill>
          <a:blip r:embed="rId3"/>
          <a:stretch>
            <a:fillRect/>
          </a:stretch>
        </p:blipFill>
        <p:spPr>
          <a:xfrm>
            <a:off x="1252537" y="4335460"/>
            <a:ext cx="2952750" cy="371475"/>
          </a:xfrm>
          <a:prstGeom prst="rect">
            <a:avLst/>
          </a:prstGeom>
        </p:spPr>
      </p:pic>
    </p:spTree>
    <p:extLst>
      <p:ext uri="{BB962C8B-B14F-4D97-AF65-F5344CB8AC3E}">
        <p14:creationId xmlns:p14="http://schemas.microsoft.com/office/powerpoint/2010/main" val="118191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Elements</a:t>
            </a:r>
            <a:endParaRPr lang="en-US" dirty="0"/>
          </a:p>
        </p:txBody>
      </p:sp>
      <p:sp>
        <p:nvSpPr>
          <p:cNvPr id="3" name="Content Placeholder 2"/>
          <p:cNvSpPr>
            <a:spLocks noGrp="1"/>
          </p:cNvSpPr>
          <p:nvPr>
            <p:ph idx="1"/>
          </p:nvPr>
        </p:nvSpPr>
        <p:spPr/>
        <p:txBody>
          <a:bodyPr/>
          <a:lstStyle/>
          <a:p>
            <a:r>
              <a:rPr lang="en-US" dirty="0"/>
              <a:t>Basic use of tags</a:t>
            </a:r>
          </a:p>
        </p:txBody>
      </p:sp>
      <p:graphicFrame>
        <p:nvGraphicFramePr>
          <p:cNvPr id="6" name="Content Placeholder 3"/>
          <p:cNvGraphicFramePr>
            <a:graphicFrameLocks/>
          </p:cNvGraphicFramePr>
          <p:nvPr>
            <p:extLst>
              <p:ext uri="{D42A27DB-BD31-4B8C-83A1-F6EECF244321}">
                <p14:modId xmlns:p14="http://schemas.microsoft.com/office/powerpoint/2010/main" val="3322166164"/>
              </p:ext>
            </p:extLst>
          </p:nvPr>
        </p:nvGraphicFramePr>
        <p:xfrm>
          <a:off x="1219201" y="2788288"/>
          <a:ext cx="6657973" cy="1216336"/>
        </p:xfrm>
        <a:graphic>
          <a:graphicData uri="http://schemas.openxmlformats.org/drawingml/2006/table">
            <a:tbl>
              <a:tblPr/>
              <a:tblGrid>
                <a:gridCol w="2195387">
                  <a:extLst>
                    <a:ext uri="{9D8B030D-6E8A-4147-A177-3AD203B41FA5}">
                      <a16:colId xmlns:a16="http://schemas.microsoft.com/office/drawing/2014/main" val="1552305773"/>
                    </a:ext>
                  </a:extLst>
                </a:gridCol>
                <a:gridCol w="2548062">
                  <a:extLst>
                    <a:ext uri="{9D8B030D-6E8A-4147-A177-3AD203B41FA5}">
                      <a16:colId xmlns:a16="http://schemas.microsoft.com/office/drawing/2014/main" val="1720834507"/>
                    </a:ext>
                  </a:extLst>
                </a:gridCol>
                <a:gridCol w="1914524">
                  <a:extLst>
                    <a:ext uri="{9D8B030D-6E8A-4147-A177-3AD203B41FA5}">
                      <a16:colId xmlns:a16="http://schemas.microsoft.com/office/drawing/2014/main" val="1824594945"/>
                    </a:ext>
                  </a:extLst>
                </a:gridCol>
              </a:tblGrid>
              <a:tr h="272097">
                <a:tc>
                  <a:txBody>
                    <a:bodyPr/>
                    <a:lstStyle/>
                    <a:p>
                      <a:pPr algn="ctr" fontAlgn="t"/>
                      <a:r>
                        <a:rPr lang="en-US" sz="1300" b="1" dirty="0">
                          <a:effectLst/>
                        </a:rPr>
                        <a:t>Start tag</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300" b="1" dirty="0">
                          <a:effectLst/>
                        </a:rPr>
                        <a:t>Element content</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sz="1300" b="1" dirty="0">
                          <a:effectLst/>
                        </a:rPr>
                        <a:t>End tag</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5910441"/>
                  </a:ext>
                </a:extLst>
              </a:tr>
              <a:tr h="272097">
                <a:tc>
                  <a:txBody>
                    <a:bodyPr/>
                    <a:lstStyle/>
                    <a:p>
                      <a:pPr algn="l" fontAlgn="t"/>
                      <a:r>
                        <a:rPr lang="en-US" sz="1300" dirty="0">
                          <a:effectLst/>
                        </a:rPr>
                        <a:t>&lt;h1&gt;</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effectLst/>
                        </a:rPr>
                        <a:t>My First Heading</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effectLst/>
                        </a:rPr>
                        <a:t>&lt;/h1&gt;</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312200264"/>
                  </a:ext>
                </a:extLst>
              </a:tr>
              <a:tr h="272097">
                <a:tc>
                  <a:txBody>
                    <a:bodyPr/>
                    <a:lstStyle/>
                    <a:p>
                      <a:pPr algn="l" fontAlgn="t"/>
                      <a:r>
                        <a:rPr lang="en-US" sz="1300">
                          <a:effectLst/>
                        </a:rPr>
                        <a:t>&lt;p&gt;</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rPr>
                        <a:t>My first paragraph.</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&lt;/p&gt;</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66855012"/>
                  </a:ext>
                </a:extLst>
              </a:tr>
              <a:tr h="272097">
                <a:tc>
                  <a:txBody>
                    <a:bodyPr/>
                    <a:lstStyle/>
                    <a:p>
                      <a:pPr algn="l" fontAlgn="t"/>
                      <a:r>
                        <a:rPr lang="en-US" sz="1300" dirty="0">
                          <a:effectLst/>
                        </a:rPr>
                        <a:t>&lt;</a:t>
                      </a:r>
                      <a:r>
                        <a:rPr lang="en-US" sz="1300" dirty="0" err="1">
                          <a:effectLst/>
                        </a:rPr>
                        <a:t>br</a:t>
                      </a:r>
                      <a:r>
                        <a:rPr lang="en-US" sz="1300" dirty="0">
                          <a:effectLst/>
                        </a:rPr>
                        <a:t>&gt;</a:t>
                      </a:r>
                    </a:p>
                  </a:txBody>
                  <a:tcPr marL="105964"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a:effectLst/>
                        </a:rPr>
                        <a:t> </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dirty="0">
                          <a:effectLst/>
                        </a:rPr>
                        <a:t> </a:t>
                      </a:r>
                    </a:p>
                  </a:txBody>
                  <a:tcPr marL="52982" marR="52982" marT="52982" marB="5298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71167570"/>
                  </a:ext>
                </a:extLst>
              </a:tr>
            </a:tbl>
          </a:graphicData>
        </a:graphic>
      </p:graphicFrame>
      <p:pic>
        <p:nvPicPr>
          <p:cNvPr id="7" name="Picture 6"/>
          <p:cNvPicPr>
            <a:picLocks noChangeAspect="1"/>
          </p:cNvPicPr>
          <p:nvPr/>
        </p:nvPicPr>
        <p:blipFill rotWithShape="1">
          <a:blip r:embed="rId3"/>
          <a:srcRect t="3225" r="5724"/>
          <a:stretch/>
        </p:blipFill>
        <p:spPr>
          <a:xfrm>
            <a:off x="1219201" y="4438649"/>
            <a:ext cx="8477249" cy="400701"/>
          </a:xfrm>
          <a:prstGeom prst="rect">
            <a:avLst/>
          </a:prstGeom>
        </p:spPr>
      </p:pic>
    </p:spTree>
    <p:extLst>
      <p:ext uri="{BB962C8B-B14F-4D97-AF65-F5344CB8AC3E}">
        <p14:creationId xmlns:p14="http://schemas.microsoft.com/office/powerpoint/2010/main" val="198769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HTML Elements</a:t>
            </a:r>
            <a:endParaRPr lang="en-US" dirty="0"/>
          </a:p>
        </p:txBody>
      </p:sp>
      <p:sp>
        <p:nvSpPr>
          <p:cNvPr id="3" name="Content Placeholder 2"/>
          <p:cNvSpPr>
            <a:spLocks noGrp="1"/>
          </p:cNvSpPr>
          <p:nvPr>
            <p:ph idx="1"/>
          </p:nvPr>
        </p:nvSpPr>
        <p:spPr/>
        <p:txBody>
          <a:bodyPr/>
          <a:lstStyle/>
          <a:p>
            <a:r>
              <a:rPr lang="en-US" dirty="0"/>
              <a:t>HTML elements can be nested (elements can contain elements).</a:t>
            </a:r>
          </a:p>
          <a:p>
            <a:r>
              <a:rPr lang="en-US" dirty="0"/>
              <a:t>All HTML documents consist of nested HTML elements.</a:t>
            </a:r>
          </a:p>
          <a:p>
            <a:r>
              <a:rPr lang="en-US" dirty="0"/>
              <a:t>This example contains four HTML elements:</a:t>
            </a:r>
          </a:p>
          <a:p>
            <a:endParaRPr lang="en-US" dirty="0"/>
          </a:p>
          <a:p>
            <a:endParaRPr lang="en-US" dirty="0"/>
          </a:p>
          <a:p>
            <a:endParaRPr lang="en-US" dirty="0"/>
          </a:p>
          <a:p>
            <a:endParaRPr lang="en-US" dirty="0"/>
          </a:p>
          <a:p>
            <a:endParaRPr lang="en-US" dirty="0"/>
          </a:p>
          <a:p>
            <a:r>
              <a:rPr lang="en-US" dirty="0">
                <a:hlinkClick r:id="rId2"/>
              </a:rPr>
              <a:t>Try it yourself</a:t>
            </a:r>
            <a:endParaRPr lang="en-US" dirty="0"/>
          </a:p>
        </p:txBody>
      </p:sp>
      <p:pic>
        <p:nvPicPr>
          <p:cNvPr id="4" name="Picture 3"/>
          <p:cNvPicPr>
            <a:picLocks noChangeAspect="1"/>
          </p:cNvPicPr>
          <p:nvPr/>
        </p:nvPicPr>
        <p:blipFill>
          <a:blip r:embed="rId3"/>
          <a:stretch>
            <a:fillRect/>
          </a:stretch>
        </p:blipFill>
        <p:spPr>
          <a:xfrm>
            <a:off x="1185863" y="3529013"/>
            <a:ext cx="2760508" cy="1633538"/>
          </a:xfrm>
          <a:prstGeom prst="rect">
            <a:avLst/>
          </a:prstGeom>
        </p:spPr>
      </p:pic>
    </p:spTree>
    <p:extLst>
      <p:ext uri="{BB962C8B-B14F-4D97-AF65-F5344CB8AC3E}">
        <p14:creationId xmlns:p14="http://schemas.microsoft.com/office/powerpoint/2010/main" val="2020117493"/>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169</TotalTime>
  <Words>1191</Words>
  <Application>Microsoft Office PowerPoint</Application>
  <PresentationFormat>Widescreen</PresentationFormat>
  <Paragraphs>442</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Microsoft Sans Serif</vt:lpstr>
      <vt:lpstr>Trebuchet MS</vt:lpstr>
      <vt:lpstr>Wingdings 3</vt:lpstr>
      <vt:lpstr>Facet</vt:lpstr>
      <vt:lpstr>HTML</vt:lpstr>
      <vt:lpstr>HTML Documents</vt:lpstr>
      <vt:lpstr>HTML Headings</vt:lpstr>
      <vt:lpstr>HTML Paragraphs</vt:lpstr>
      <vt:lpstr>HTML Links </vt:lpstr>
      <vt:lpstr>HTML Images</vt:lpstr>
      <vt:lpstr>HTML Elements</vt:lpstr>
      <vt:lpstr>HTML Elements</vt:lpstr>
      <vt:lpstr>Nested HTML Elements</vt:lpstr>
      <vt:lpstr>Example Explained</vt:lpstr>
      <vt:lpstr>Example Explained</vt:lpstr>
      <vt:lpstr>Example Explained</vt:lpstr>
      <vt:lpstr>Example Explained</vt:lpstr>
      <vt:lpstr>Empty HTML Elements</vt:lpstr>
      <vt:lpstr>Use Lowercase Tags</vt:lpstr>
      <vt:lpstr>HTML Attributes</vt:lpstr>
      <vt:lpstr>The href Attribute </vt:lpstr>
      <vt:lpstr>The src Attribute</vt:lpstr>
      <vt:lpstr>The width and height Attributes</vt:lpstr>
      <vt:lpstr>The alt Attribute</vt:lpstr>
      <vt:lpstr>The style Attribute</vt:lpstr>
      <vt:lpstr>The title Attribute </vt:lpstr>
      <vt:lpstr>The HTML Style Attribute</vt:lpstr>
      <vt:lpstr>HTML Background Color</vt:lpstr>
      <vt:lpstr>HTML Text Color</vt:lpstr>
      <vt:lpstr>HTML Fonts</vt:lpstr>
      <vt:lpstr>HTML Text Size</vt:lpstr>
      <vt:lpstr>HTML Text Alignment</vt:lpstr>
      <vt:lpstr>HTML Styles Summary</vt:lpstr>
      <vt:lpstr>Single or Double Quotes? </vt:lpstr>
      <vt:lpstr>HTML Text Formatting</vt:lpstr>
      <vt:lpstr>HTML &lt;b&gt; and &lt;strong&gt; Elements</vt:lpstr>
      <vt:lpstr>HTML &lt;i&gt; and &lt;em&gt; Elements</vt:lpstr>
      <vt:lpstr>HTML &lt;small&gt; Element</vt:lpstr>
      <vt:lpstr>HTML &lt;mark&gt; Element</vt:lpstr>
      <vt:lpstr>HTML &lt;del&gt; Element</vt:lpstr>
      <vt:lpstr>HTML &lt;ins&gt; Element</vt:lpstr>
      <vt:lpstr>HTML &lt;sub&gt; Element</vt:lpstr>
      <vt:lpstr>HTML &lt;sup&gt; Element</vt:lpstr>
      <vt:lpstr>HTML Comments</vt:lpstr>
      <vt:lpstr>HTML Tables</vt:lpstr>
      <vt:lpstr>HTML Table - Cells that Span Many Columns </vt:lpstr>
      <vt:lpstr>HTML Table - Cells that Span Many Rows</vt:lpstr>
      <vt:lpstr>Unordered HTML List</vt:lpstr>
      <vt:lpstr>Ordered HTML List</vt:lpstr>
      <vt:lpstr>Ordered HTML List - The Type Attribute</vt:lpstr>
      <vt:lpstr>Ordered HTML List - The Type Attribute</vt:lpstr>
      <vt:lpstr>Styling HTML with CSS</vt:lpstr>
      <vt:lpstr>Inline CSS</vt:lpstr>
      <vt:lpstr>Internal CSS</vt:lpstr>
      <vt:lpstr>External CSS</vt:lpstr>
      <vt:lpstr>External CSS</vt:lpstr>
      <vt:lpstr>CSS Fonts</vt:lpstr>
      <vt:lpstr>The id Attribute</vt:lpstr>
      <vt:lpstr>The class Attribute</vt:lpstr>
      <vt:lpstr>The HTML &lt;script&gt; Tag</vt:lpstr>
      <vt:lpstr>The HTML &lt;script&gt; Tag</vt:lpstr>
      <vt:lpstr>JavaScript can change HTML styles</vt:lpstr>
      <vt:lpstr>JavaScript can change HTML attributes</vt:lpstr>
      <vt:lpstr>HTML &lt;script&gt; src Attribute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Olegario Castellanos Guzman</dc:creator>
  <cp:keywords>Select Classification Level, For Internal Use Only</cp:keywords>
  <cp:lastModifiedBy>Castellanos Guzman, Olegario (Contractor)</cp:lastModifiedBy>
  <cp:revision>134</cp:revision>
  <dcterms:created xsi:type="dcterms:W3CDTF">2018-02-06T15:30:16Z</dcterms:created>
  <dcterms:modified xsi:type="dcterms:W3CDTF">2018-02-06T18:25:29Z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7115ce46-5074-4c54-a550-71590d9ff029</vt:lpwstr>
  </property>
  <property fmtid="{D5CDD505-2E9C-101B-9397-08002B2CF9AE}" pid="3" name="Classification">
    <vt:lpwstr>For Internal Use Only</vt:lpwstr>
  </property>
</Properties>
</file>