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82" r:id="rId7"/>
    <p:sldId id="277" r:id="rId8"/>
    <p:sldId id="260" r:id="rId9"/>
    <p:sldId id="266" r:id="rId10"/>
    <p:sldId id="267" r:id="rId11"/>
    <p:sldId id="268" r:id="rId12"/>
    <p:sldId id="262" r:id="rId13"/>
    <p:sldId id="270" r:id="rId14"/>
    <p:sldId id="271" r:id="rId15"/>
    <p:sldId id="272" r:id="rId16"/>
    <p:sldId id="273" r:id="rId17"/>
    <p:sldId id="269" r:id="rId18"/>
    <p:sldId id="278" r:id="rId19"/>
    <p:sldId id="279" r:id="rId20"/>
    <p:sldId id="280" r:id="rId21"/>
    <p:sldId id="281" r:id="rId22"/>
    <p:sldId id="274" r:id="rId23"/>
    <p:sldId id="263" r:id="rId24"/>
    <p:sldId id="283" r:id="rId25"/>
    <p:sldId id="284" r:id="rId26"/>
    <p:sldId id="275" r:id="rId27"/>
    <p:sldId id="264" r:id="rId28"/>
    <p:sldId id="276" r:id="rId29"/>
    <p:sldId id="290" r:id="rId30"/>
    <p:sldId id="291" r:id="rId31"/>
    <p:sldId id="292" r:id="rId32"/>
    <p:sldId id="293" r:id="rId33"/>
    <p:sldId id="289" r:id="rId34"/>
    <p:sldId id="265" r:id="rId35"/>
    <p:sldId id="288" r:id="rId36"/>
    <p:sldId id="294" r:id="rId37"/>
    <p:sldId id="297" r:id="rId38"/>
    <p:sldId id="295" r:id="rId39"/>
    <p:sldId id="296" r:id="rId40"/>
    <p:sldId id="298" r:id="rId41"/>
    <p:sldId id="299" r:id="rId42"/>
    <p:sldId id="300" r:id="rId43"/>
    <p:sldId id="301" r:id="rId44"/>
    <p:sldId id="302" r:id="rId45"/>
    <p:sldId id="303" r:id="rId46"/>
    <p:sldId id="285" r:id="rId47"/>
    <p:sldId id="287" r:id="rId48"/>
    <p:sldId id="306" r:id="rId49"/>
    <p:sldId id="304" r:id="rId50"/>
    <p:sldId id="305" r:id="rId51"/>
    <p:sldId id="307" r:id="rId52"/>
    <p:sldId id="308" r:id="rId53"/>
    <p:sldId id="309" r:id="rId54"/>
    <p:sldId id="310" r:id="rId55"/>
    <p:sldId id="31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gario Castellanos Guzman" initials="OCG" lastIdx="1" clrIdx="0">
    <p:extLst>
      <p:ext uri="{19B8F6BF-5375-455C-9EA6-DF929625EA0E}">
        <p15:presenceInfo xmlns:p15="http://schemas.microsoft.com/office/powerpoint/2012/main" userId="S-1-5-21-1783026939-2436384249-325622171-3194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p:scale>
          <a:sx n="66" d="100"/>
          <a:sy n="66" d="100"/>
        </p:scale>
        <p:origin x="2064"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2176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5677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28040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65126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22949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04001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75689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41204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78559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39455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1006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45060-679C-4CE5-816B-B6A49815C7B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218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45060-679C-4CE5-816B-B6A49815C7B9}"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56412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45060-679C-4CE5-816B-B6A49815C7B9}"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1909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45060-679C-4CE5-816B-B6A49815C7B9}"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1990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21125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335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745060-679C-4CE5-816B-B6A49815C7B9}" type="datetimeFigureOut">
              <a:rPr lang="en-US" smtClean="0"/>
              <a:t>4/30/2018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45D22F-CB85-483C-8F7B-A83FD99AE2A9}" type="slidenum">
              <a:rPr lang="en-US" smtClean="0"/>
              <a:t>‹#›</a:t>
            </a:fld>
            <a:endParaRPr lang="en-US"/>
          </a:p>
        </p:txBody>
      </p:sp>
    </p:spTree>
    <p:extLst>
      <p:ext uri="{BB962C8B-B14F-4D97-AF65-F5344CB8AC3E}">
        <p14:creationId xmlns:p14="http://schemas.microsoft.com/office/powerpoint/2010/main" val="1360269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hyperlink" Target="https://www.eclipse.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idea/" TargetMode="External"/><Relationship Id="rId4" Type="http://schemas.openxmlformats.org/officeDocument/2006/relationships/hyperlink" Target="http://www.jcreator.com/"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image" Target="../media/image2.png"/><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Java 8	desde cero</a:t>
            </a:r>
            <a:endParaRPr lang="en-US" dirty="0"/>
          </a:p>
        </p:txBody>
      </p:sp>
      <p:sp>
        <p:nvSpPr>
          <p:cNvPr id="3" name="Subtitle 2"/>
          <p:cNvSpPr>
            <a:spLocks noGrp="1"/>
          </p:cNvSpPr>
          <p:nvPr>
            <p:ph type="subTitle" idx="1"/>
          </p:nvPr>
        </p:nvSpPr>
        <p:spPr/>
        <p:txBody>
          <a:bodyPr/>
          <a:lstStyle/>
          <a:p>
            <a:r>
              <a:rPr lang="es-MX" dirty="0"/>
              <a:t>L.I. Olegario Castellanos Guzmán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800" y="105835"/>
            <a:ext cx="3119966" cy="3119966"/>
          </a:xfrm>
          <a:prstGeom prst="rect">
            <a:avLst/>
          </a:prstGeom>
        </p:spPr>
      </p:pic>
    </p:spTree>
    <p:extLst>
      <p:ext uri="{BB962C8B-B14F-4D97-AF65-F5344CB8AC3E}">
        <p14:creationId xmlns:p14="http://schemas.microsoft.com/office/powerpoint/2010/main" val="77285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7024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298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lnSpcReduction="10000"/>
          </a:bodyPr>
          <a:lstStyle/>
          <a:p>
            <a:pPr algn="just"/>
            <a:r>
              <a:rPr lang="es-ES" dirty="0"/>
              <a:t>En 1993, cuando el equipo de Java continuaba trabajando en el diseño del nuevo lenguaje, la Word Wide Web apareció y tomó a todos por sorpresa. El equipo de Java pensó que un lenguaje cuyos programas se pueden ejecutar en cualquier arquitectura sería ideal para programar en Internet, ya que hay mucha diversidad de tipos de ordenadores conectados a Internet. Y fue un hecho, todas las metas alcanzadas con las investigaciones anteriores coincidentemente sirvieron para la programación en Internet. En ese momento el desarrollo de Java se convirtió en un asunto de máxima importancia para </a:t>
            </a:r>
            <a:r>
              <a:rPr lang="es-ES" dirty="0" err="1"/>
              <a:t>Sun</a:t>
            </a:r>
            <a:r>
              <a:rPr lang="es-E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2698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lnSpcReduction="10000"/>
          </a:bodyPr>
          <a:lstStyle/>
          <a:p>
            <a:pPr algn="just"/>
            <a:r>
              <a:rPr lang="es-ES" dirty="0"/>
              <a:t>El equipo escribió un Web Browser llamado </a:t>
            </a:r>
            <a:r>
              <a:rPr lang="es-ES" dirty="0" err="1"/>
              <a:t>HotJava</a:t>
            </a:r>
            <a:r>
              <a:rPr lang="es-ES" dirty="0"/>
              <a:t>, que fue el primero en soportar </a:t>
            </a:r>
            <a:r>
              <a:rPr lang="es-ES" dirty="0" err="1"/>
              <a:t>applets</a:t>
            </a:r>
            <a:r>
              <a:rPr lang="es-ES" dirty="0"/>
              <a:t> de Java - un </a:t>
            </a:r>
            <a:r>
              <a:rPr lang="es-ES" dirty="0" err="1"/>
              <a:t>applet</a:t>
            </a:r>
            <a:r>
              <a:rPr lang="es-ES" dirty="0"/>
              <a:t> es un pequeño programa que puede ser incrustado en otra aplicación-. </a:t>
            </a:r>
            <a:r>
              <a:rPr lang="es-ES" dirty="0" err="1"/>
              <a:t>HotJava</a:t>
            </a:r>
            <a:r>
              <a:rPr lang="es-ES" dirty="0"/>
              <a:t> demostró el poder del lenguaje Java y lo puso de moda entre los programadores y el resto de la gente. Los programadores comenzaron con la versión </a:t>
            </a:r>
            <a:r>
              <a:rPr lang="es-ES" dirty="0" err="1"/>
              <a:t>alpha</a:t>
            </a:r>
            <a:r>
              <a:rPr lang="es-ES" dirty="0"/>
              <a:t> de Java que </a:t>
            </a:r>
            <a:r>
              <a:rPr lang="es-ES" dirty="0" err="1"/>
              <a:t>Sun</a:t>
            </a:r>
            <a:r>
              <a:rPr lang="es-ES" dirty="0"/>
              <a:t> puso a disposición de toda la gente, creando las clasificaciones de los mejores </a:t>
            </a:r>
            <a:r>
              <a:rPr lang="es-ES" dirty="0" err="1"/>
              <a:t>applets</a:t>
            </a:r>
            <a:r>
              <a:rPr lang="es-ES" dirty="0"/>
              <a:t>. La experiencia de </a:t>
            </a:r>
            <a:r>
              <a:rPr lang="es-ES" dirty="0" err="1"/>
              <a:t>Sun</a:t>
            </a:r>
            <a:r>
              <a:rPr lang="es-ES" dirty="0"/>
              <a:t> y la retroalimentación por parte de los usuarios ayudaron a refinar el lenguaje y la interfaz de programación de aplicaciones (API).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924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a:bodyPr>
          <a:lstStyle/>
          <a:p>
            <a:pPr algn="just"/>
            <a:r>
              <a:rPr lang="es-ES" dirty="0"/>
              <a:t>Al mismo tiempo que </a:t>
            </a:r>
            <a:r>
              <a:rPr lang="es-ES" dirty="0" err="1"/>
              <a:t>Sun</a:t>
            </a:r>
            <a:r>
              <a:rPr lang="es-ES" dirty="0"/>
              <a:t> publicaba la versión Beta del lenguaje, Netscape anunciaba que la versión 2.0 del Web Browser, Netscape </a:t>
            </a:r>
            <a:r>
              <a:rPr lang="es-ES" dirty="0" err="1"/>
              <a:t>Navigator</a:t>
            </a:r>
            <a:r>
              <a:rPr lang="es-ES" dirty="0"/>
              <a:t>, soportaría </a:t>
            </a:r>
            <a:r>
              <a:rPr lang="es-ES" dirty="0" err="1"/>
              <a:t>applets</a:t>
            </a:r>
            <a:r>
              <a:rPr lang="es-ES" dirty="0"/>
              <a:t> de Java. Esto sólo sirvió para incrementar el fuerte interés en la tecnología Java, en el mundo de la computación y en Internet. Con compañías como IBM, SGI y Oracle licenciando la tecnología Java de </a:t>
            </a:r>
            <a:r>
              <a:rPr lang="es-ES" dirty="0" err="1"/>
              <a:t>Sun</a:t>
            </a:r>
            <a:r>
              <a:rPr lang="es-ES" dirty="0"/>
              <a:t>, podemos estar seguros que cada vez más productos de Software y Hardware incorporarán dicha tecnología.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89588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a:bodyPr>
          <a:lstStyle/>
          <a:p>
            <a:pPr algn="just"/>
            <a:r>
              <a:rPr lang="es-ES" dirty="0"/>
              <a:t>Aunque inicialmente la primera aplicación de Java fue mediante </a:t>
            </a:r>
            <a:r>
              <a:rPr lang="es-ES" dirty="0" err="1"/>
              <a:t>applets</a:t>
            </a:r>
            <a:r>
              <a:rPr lang="es-ES" dirty="0"/>
              <a:t> en programas que se ejecutaban en navegador en modo cliente, su característica de independencia de la máquina, ha hecho que la comunidad informática lo considere interesante más allá de su ejecución en el navegador y actualmente se utiliza para su ejecución en la capa servidora de aplicaciones e incluso en la de base de datos.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9260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Características del lenguaje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4845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endParaRPr lang="en-US" dirty="0"/>
          </a:p>
        </p:txBody>
      </p:sp>
      <p:sp>
        <p:nvSpPr>
          <p:cNvPr id="3" name="Content Placeholder 2"/>
          <p:cNvSpPr>
            <a:spLocks noGrp="1"/>
          </p:cNvSpPr>
          <p:nvPr>
            <p:ph idx="1"/>
          </p:nvPr>
        </p:nvSpPr>
        <p:spPr/>
        <p:txBody>
          <a:bodyPr>
            <a:normAutofit/>
          </a:bodyPr>
          <a:lstStyle/>
          <a:p>
            <a:pPr algn="just"/>
            <a:r>
              <a:rPr lang="es-ES" dirty="0"/>
              <a:t>Java es un lenguaje de programación de propósito general orientado a objetos desarrollado por </a:t>
            </a:r>
            <a:r>
              <a:rPr lang="es-ES" dirty="0" err="1"/>
              <a:t>Sun</a:t>
            </a:r>
            <a:r>
              <a:rPr lang="es-ES" dirty="0"/>
              <a:t> Microsystems. También se puede decir que Java es una tecnología que no sólo se reduce al lenguaje sino que además provee de una máquina virtual Java que permite ejecutar código compilado Java, sea cual sea la plataforma que exista por debajo; plataforma tanto hardware, como software (el sistema operativo que soporte ese hardware). El apoyo a esta tecnología viene dado por la gran cantidad de fabricantes que apoyan esta especificación de máquina virtual.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94565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s-ES" dirty="0" err="1"/>
              <a:t>Sun</a:t>
            </a:r>
            <a:r>
              <a:rPr lang="es-ES" dirty="0"/>
              <a:t> describe al lenguaje Java de la siguiente manera:</a:t>
            </a:r>
          </a:p>
          <a:p>
            <a:pPr lvl="1" algn="just"/>
            <a:r>
              <a:rPr lang="es-ES" dirty="0"/>
              <a:t>Simple</a:t>
            </a:r>
          </a:p>
          <a:p>
            <a:pPr lvl="1" algn="just"/>
            <a:r>
              <a:rPr lang="es-ES" dirty="0"/>
              <a:t>Orientado a Objetos</a:t>
            </a:r>
          </a:p>
          <a:p>
            <a:pPr lvl="1" algn="just"/>
            <a:r>
              <a:rPr lang="es-ES" dirty="0"/>
              <a:t>Tipado estáticamente</a:t>
            </a:r>
          </a:p>
          <a:p>
            <a:pPr lvl="1" algn="just"/>
            <a:r>
              <a:rPr lang="es-ES" dirty="0"/>
              <a:t>Distribuido</a:t>
            </a:r>
          </a:p>
          <a:p>
            <a:pPr lvl="1" algn="just"/>
            <a:r>
              <a:rPr lang="es-ES" dirty="0"/>
              <a:t>Interpretado</a:t>
            </a:r>
          </a:p>
          <a:p>
            <a:pPr lvl="1" algn="just"/>
            <a:r>
              <a:rPr lang="es-ES" dirty="0"/>
              <a:t>Robusto</a:t>
            </a:r>
          </a:p>
          <a:p>
            <a:pPr lvl="1" algn="just"/>
            <a:r>
              <a:rPr lang="es-ES" dirty="0"/>
              <a:t>Seguro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993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s-ES" dirty="0" err="1"/>
              <a:t>Sun</a:t>
            </a:r>
            <a:r>
              <a:rPr lang="es-ES" dirty="0"/>
              <a:t> describe al lenguaje Java de la siguiente manera:</a:t>
            </a:r>
          </a:p>
          <a:p>
            <a:pPr lvl="1" algn="just"/>
            <a:r>
              <a:rPr lang="es-ES" dirty="0"/>
              <a:t>de Arquitectura Neutral</a:t>
            </a:r>
          </a:p>
          <a:p>
            <a:pPr lvl="1" algn="just"/>
            <a:r>
              <a:rPr lang="es-ES" dirty="0" err="1"/>
              <a:t>Multihilo</a:t>
            </a:r>
            <a:endParaRPr lang="es-ES" dirty="0"/>
          </a:p>
          <a:p>
            <a:pPr lvl="1" algn="just"/>
            <a:r>
              <a:rPr lang="es-ES" dirty="0"/>
              <a:t>con Recolector de basura (</a:t>
            </a:r>
            <a:r>
              <a:rPr lang="es-ES" dirty="0" err="1"/>
              <a:t>Garbage</a:t>
            </a:r>
            <a:r>
              <a:rPr lang="es-ES" dirty="0"/>
              <a:t> </a:t>
            </a:r>
            <a:r>
              <a:rPr lang="es-ES" dirty="0" err="1"/>
              <a:t>Collector</a:t>
            </a:r>
            <a:r>
              <a:rPr lang="es-ES" dirty="0"/>
              <a:t>)</a:t>
            </a:r>
          </a:p>
          <a:p>
            <a:pPr lvl="1" algn="just"/>
            <a:r>
              <a:rPr lang="es-ES" dirty="0"/>
              <a:t>Portable</a:t>
            </a:r>
          </a:p>
          <a:p>
            <a:pPr lvl="1" algn="just"/>
            <a:r>
              <a:rPr lang="es-ES" dirty="0"/>
              <a:t>de Alto Rendimiento: sobre todo con la aparición de hardware especializado y mejor software</a:t>
            </a:r>
          </a:p>
          <a:p>
            <a:pPr lvl="1" algn="just"/>
            <a:r>
              <a:rPr lang="es-ES" dirty="0"/>
              <a:t>Dinámico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75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a:bodyPr>
          <a:lstStyle/>
          <a:p>
            <a:r>
              <a:rPr lang="en-US" b="1" dirty="0">
                <a:hlinkClick r:id="rId2" action="ppaction://hlinksldjump"/>
              </a:rPr>
              <a:t>Introdución a Java</a:t>
            </a:r>
            <a:endParaRPr lang="en-US" b="1" dirty="0"/>
          </a:p>
          <a:p>
            <a:r>
              <a:rPr lang="en-US" b="1" dirty="0" err="1"/>
              <a:t>Programación</a:t>
            </a:r>
            <a:r>
              <a:rPr lang="en-US" b="1" dirty="0"/>
              <a:t> </a:t>
            </a:r>
            <a:r>
              <a:rPr lang="en-US" b="1" dirty="0" err="1"/>
              <a:t>en</a:t>
            </a:r>
            <a:r>
              <a:rPr lang="en-US" b="1" dirty="0"/>
              <a:t> Java</a:t>
            </a:r>
          </a:p>
          <a:p>
            <a:r>
              <a:rPr lang="en-US" b="1" dirty="0" err="1"/>
              <a:t>Clases</a:t>
            </a:r>
            <a:r>
              <a:rPr lang="en-US" b="1" dirty="0"/>
              <a:t> </a:t>
            </a:r>
            <a:r>
              <a:rPr lang="en-US" b="1" dirty="0" err="1"/>
              <a:t>en</a:t>
            </a:r>
            <a:r>
              <a:rPr lang="en-US" b="1" dirty="0"/>
              <a:t> Java</a:t>
            </a:r>
          </a:p>
          <a:p>
            <a:r>
              <a:rPr lang="en-US" b="1" dirty="0"/>
              <a:t>El </a:t>
            </a:r>
            <a:r>
              <a:rPr lang="en-US" b="1" dirty="0" err="1"/>
              <a:t>paquete</a:t>
            </a:r>
            <a:r>
              <a:rPr lang="en-US" b="1" dirty="0"/>
              <a:t> </a:t>
            </a:r>
            <a:r>
              <a:rPr lang="en-US" b="1" dirty="0" err="1"/>
              <a:t>java.lang</a:t>
            </a:r>
            <a:endParaRPr lang="en-US" b="1" dirty="0"/>
          </a:p>
          <a:p>
            <a:r>
              <a:rPr lang="en-US" b="1" dirty="0" err="1"/>
              <a:t>Relaciones</a:t>
            </a:r>
            <a:r>
              <a:rPr lang="en-US" b="1" dirty="0"/>
              <a:t> entre </a:t>
            </a:r>
            <a:r>
              <a:rPr lang="en-US" b="1" dirty="0" err="1"/>
              <a:t>clases</a:t>
            </a:r>
            <a:endParaRPr lang="en-US" b="1" dirty="0"/>
          </a:p>
          <a:p>
            <a:r>
              <a:rPr lang="en-US" b="1" dirty="0" err="1"/>
              <a:t>Excepciones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57028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endParaRPr lang="en-US" dirty="0"/>
          </a:p>
        </p:txBody>
      </p:sp>
      <p:sp>
        <p:nvSpPr>
          <p:cNvPr id="3" name="Content Placeholder 2"/>
          <p:cNvSpPr>
            <a:spLocks noGrp="1"/>
          </p:cNvSpPr>
          <p:nvPr>
            <p:ph idx="1"/>
          </p:nvPr>
        </p:nvSpPr>
        <p:spPr/>
        <p:txBody>
          <a:bodyPr>
            <a:normAutofit/>
          </a:bodyPr>
          <a:lstStyle/>
          <a:p>
            <a:pPr algn="just"/>
            <a:r>
              <a:rPr lang="es-ES" dirty="0"/>
              <a:t>Proceso de compilación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727200" y="3530600"/>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a:t>
            </a:r>
            <a:endParaRPr lang="en-US" b="1" dirty="0"/>
          </a:p>
        </p:txBody>
      </p:sp>
      <p:sp>
        <p:nvSpPr>
          <p:cNvPr id="7" name="Rectangle: Rounded Corners 6"/>
          <p:cNvSpPr/>
          <p:nvPr/>
        </p:nvSpPr>
        <p:spPr>
          <a:xfrm>
            <a:off x="5461000" y="3530600"/>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9194800" y="3565987"/>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Código Objeto</a:t>
            </a:r>
            <a:endParaRPr lang="en-US" b="1" dirty="0"/>
          </a:p>
        </p:txBody>
      </p:sp>
      <p:sp>
        <p:nvSpPr>
          <p:cNvPr id="9" name="Rectangle: Rounded Corners 8"/>
          <p:cNvSpPr/>
          <p:nvPr/>
        </p:nvSpPr>
        <p:spPr>
          <a:xfrm>
            <a:off x="5461000" y="5159837"/>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10" name="Straight Arrow Connector 9"/>
          <p:cNvCxnSpPr/>
          <p:nvPr/>
        </p:nvCxnSpPr>
        <p:spPr>
          <a:xfrm>
            <a:off x="3517900" y="400685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7213600" y="397510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a:off x="6324600" y="4572000"/>
            <a:ext cx="0" cy="5370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flipH="1">
            <a:off x="2438400" y="5636087"/>
            <a:ext cx="29083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V="1">
            <a:off x="2427215" y="4572000"/>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3004326" y="5201832"/>
            <a:ext cx="1776448" cy="369332"/>
          </a:xfrm>
          <a:prstGeom prst="rect">
            <a:avLst/>
          </a:prstGeom>
          <a:noFill/>
        </p:spPr>
        <p:txBody>
          <a:bodyPr wrap="none" rtlCol="0">
            <a:spAutoFit/>
          </a:bodyPr>
          <a:lstStyle/>
          <a:p>
            <a:r>
              <a:rPr lang="es-MX" b="1" dirty="0"/>
              <a:t>Editar y corregir</a:t>
            </a:r>
            <a:endParaRPr lang="en-US" b="1" dirty="0"/>
          </a:p>
        </p:txBody>
      </p:sp>
    </p:spTree>
    <p:extLst>
      <p:ext uri="{BB962C8B-B14F-4D97-AF65-F5344CB8AC3E}">
        <p14:creationId xmlns:p14="http://schemas.microsoft.com/office/powerpoint/2010/main" val="157133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endParaRPr lang="en-US" dirty="0"/>
          </a:p>
        </p:txBody>
      </p:sp>
      <p:sp>
        <p:nvSpPr>
          <p:cNvPr id="3" name="Content Placeholder 2"/>
          <p:cNvSpPr>
            <a:spLocks noGrp="1"/>
          </p:cNvSpPr>
          <p:nvPr>
            <p:ph idx="1"/>
          </p:nvPr>
        </p:nvSpPr>
        <p:spPr/>
        <p:txBody>
          <a:bodyPr>
            <a:normAutofit/>
          </a:bodyPr>
          <a:lstStyle/>
          <a:p>
            <a:pPr algn="just"/>
            <a:r>
              <a:rPr lang="es-ES" dirty="0"/>
              <a:t>Proceso de compilación e Interpretación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103090" y="3995055"/>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 </a:t>
            </a:r>
            <a:r>
              <a:rPr lang="en-US" b="1" dirty="0"/>
              <a:t>“.java”</a:t>
            </a:r>
          </a:p>
        </p:txBody>
      </p:sp>
      <p:sp>
        <p:nvSpPr>
          <p:cNvPr id="7" name="Rectangle: Rounded Corners 6"/>
          <p:cNvSpPr/>
          <p:nvPr/>
        </p:nvSpPr>
        <p:spPr>
          <a:xfrm>
            <a:off x="3808929" y="4030442"/>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6543796" y="3995055"/>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Bytecode</a:t>
            </a:r>
          </a:p>
          <a:p>
            <a:pPr algn="ctr"/>
            <a:r>
              <a:rPr lang="es-MX" b="1" dirty="0"/>
              <a:t>.class</a:t>
            </a:r>
            <a:endParaRPr lang="en-US" b="1" dirty="0"/>
          </a:p>
        </p:txBody>
      </p:sp>
      <p:sp>
        <p:nvSpPr>
          <p:cNvPr id="9" name="Rectangle: Rounded Corners 8"/>
          <p:cNvSpPr/>
          <p:nvPr/>
        </p:nvSpPr>
        <p:spPr>
          <a:xfrm>
            <a:off x="3794415" y="5463261"/>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22" name="Straight Arrow Connector 21"/>
          <p:cNvCxnSpPr/>
          <p:nvPr/>
        </p:nvCxnSpPr>
        <p:spPr>
          <a:xfrm flipV="1">
            <a:off x="1803105" y="5036455"/>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1883485" y="5665904"/>
            <a:ext cx="1776448" cy="369332"/>
          </a:xfrm>
          <a:prstGeom prst="rect">
            <a:avLst/>
          </a:prstGeom>
          <a:noFill/>
        </p:spPr>
        <p:txBody>
          <a:bodyPr wrap="none" rtlCol="0">
            <a:spAutoFit/>
          </a:bodyPr>
          <a:lstStyle/>
          <a:p>
            <a:r>
              <a:rPr lang="es-MX" b="1" dirty="0"/>
              <a:t>Editar y corregir</a:t>
            </a:r>
            <a:endParaRPr lang="en-US" b="1" dirty="0"/>
          </a:p>
        </p:txBody>
      </p:sp>
      <p:cxnSp>
        <p:nvCxnSpPr>
          <p:cNvPr id="17" name="Straight Connector 16"/>
          <p:cNvCxnSpPr/>
          <p:nvPr/>
        </p:nvCxnSpPr>
        <p:spPr>
          <a:xfrm>
            <a:off x="1803105" y="6100543"/>
            <a:ext cx="1842314"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542975" y="5036455"/>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a:off x="2873832" y="4471305"/>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p:nvPr/>
        </p:nvCxnSpPr>
        <p:spPr>
          <a:xfrm>
            <a:off x="5627069" y="4506692"/>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0" name="Rectangle: Rounded Corners 29"/>
          <p:cNvSpPr/>
          <p:nvPr/>
        </p:nvSpPr>
        <p:spPr>
          <a:xfrm>
            <a:off x="10071574" y="2633419"/>
            <a:ext cx="1727200" cy="98464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JVM </a:t>
            </a:r>
          </a:p>
          <a:p>
            <a:pPr algn="ctr"/>
            <a:r>
              <a:rPr lang="es-MX" dirty="0"/>
              <a:t>Windows</a:t>
            </a:r>
            <a:endParaRPr lang="en-US" dirty="0"/>
          </a:p>
        </p:txBody>
      </p:sp>
      <p:sp>
        <p:nvSpPr>
          <p:cNvPr id="31" name="Rectangle: Rounded Corners 30"/>
          <p:cNvSpPr/>
          <p:nvPr/>
        </p:nvSpPr>
        <p:spPr>
          <a:xfrm>
            <a:off x="10098231" y="4030442"/>
            <a:ext cx="1727200" cy="952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JVM</a:t>
            </a:r>
          </a:p>
          <a:p>
            <a:pPr algn="ctr"/>
            <a:r>
              <a:rPr lang="es-MX" dirty="0"/>
              <a:t>Linux</a:t>
            </a:r>
            <a:endParaRPr lang="en-US" dirty="0"/>
          </a:p>
        </p:txBody>
      </p:sp>
      <p:sp>
        <p:nvSpPr>
          <p:cNvPr id="32" name="Rectangle: Rounded Corners 31"/>
          <p:cNvSpPr/>
          <p:nvPr/>
        </p:nvSpPr>
        <p:spPr>
          <a:xfrm>
            <a:off x="10071574" y="5438015"/>
            <a:ext cx="1727200" cy="99734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MX" dirty="0"/>
              <a:t>JVM</a:t>
            </a:r>
          </a:p>
          <a:p>
            <a:pPr algn="ctr"/>
            <a:r>
              <a:rPr lang="es-MX" dirty="0"/>
              <a:t>Mac</a:t>
            </a:r>
            <a:endParaRPr lang="en-US" dirty="0"/>
          </a:p>
        </p:txBody>
      </p:sp>
      <p:cxnSp>
        <p:nvCxnSpPr>
          <p:cNvPr id="34" name="Straight Connector 33"/>
          <p:cNvCxnSpPr/>
          <p:nvPr/>
        </p:nvCxnSpPr>
        <p:spPr>
          <a:xfrm>
            <a:off x="8374745" y="4506692"/>
            <a:ext cx="1188720"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flipH="1" flipV="1">
            <a:off x="9593949" y="3125743"/>
            <a:ext cx="14514" cy="297480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p:nvPr/>
        </p:nvCxnSpPr>
        <p:spPr>
          <a:xfrm>
            <a:off x="9608463" y="3125743"/>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9614376" y="6113281"/>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a:off x="9631689" y="4506692"/>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8400680" y="4101973"/>
            <a:ext cx="1136850" cy="369332"/>
          </a:xfrm>
          <a:prstGeom prst="rect">
            <a:avLst/>
          </a:prstGeom>
          <a:noFill/>
        </p:spPr>
        <p:txBody>
          <a:bodyPr wrap="none" rtlCol="0">
            <a:spAutoFit/>
          </a:bodyPr>
          <a:lstStyle/>
          <a:p>
            <a:r>
              <a:rPr lang="es-MX" b="1" dirty="0"/>
              <a:t>Ejecución</a:t>
            </a:r>
            <a:endParaRPr lang="en-US" b="1" dirty="0"/>
          </a:p>
        </p:txBody>
      </p:sp>
    </p:spTree>
    <p:extLst>
      <p:ext uri="{BB962C8B-B14F-4D97-AF65-F5344CB8AC3E}">
        <p14:creationId xmlns:p14="http://schemas.microsoft.com/office/powerpoint/2010/main" val="42781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Estructura del JDK 1.8</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65159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endParaRPr lang="en-US" dirty="0"/>
          </a:p>
        </p:txBody>
      </p:sp>
      <p:sp>
        <p:nvSpPr>
          <p:cNvPr id="3" name="Content Placeholder 2"/>
          <p:cNvSpPr>
            <a:spLocks noGrp="1"/>
          </p:cNvSpPr>
          <p:nvPr>
            <p:ph idx="1"/>
          </p:nvPr>
        </p:nvSpPr>
        <p:spPr/>
        <p:txBody>
          <a:bodyPr>
            <a:normAutofit/>
          </a:bodyPr>
          <a:lstStyle/>
          <a:p>
            <a:r>
              <a:rPr lang="es-ES" dirty="0"/>
              <a:t>En Java existen 2 conjuntos de herramientas que nos permiten comenzar a trabajar con programas creados en el lenguaje, el </a:t>
            </a:r>
            <a:r>
              <a:rPr lang="es-ES" b="1" dirty="0"/>
              <a:t>JDK</a:t>
            </a:r>
            <a:r>
              <a:rPr lang="es-ES" dirty="0"/>
              <a:t> y el </a:t>
            </a:r>
            <a:r>
              <a:rPr lang="es-ES" b="1" dirty="0"/>
              <a:t>JRE</a:t>
            </a:r>
            <a:r>
              <a:rPr lang="es-ES" dirty="0"/>
              <a:t>.</a:t>
            </a:r>
          </a:p>
          <a:p>
            <a:pPr lvl="1" algn="just"/>
            <a:r>
              <a:rPr lang="es-ES" dirty="0"/>
              <a:t>El </a:t>
            </a:r>
            <a:r>
              <a:rPr lang="es-ES" b="1" dirty="0"/>
              <a:t>JDK</a:t>
            </a:r>
            <a:r>
              <a:rPr lang="es-ES" dirty="0"/>
              <a:t> es el </a:t>
            </a:r>
            <a:r>
              <a:rPr lang="es-ES" b="1" dirty="0"/>
              <a:t>J</a:t>
            </a:r>
            <a:r>
              <a:rPr lang="es-ES" dirty="0"/>
              <a:t>ava </a:t>
            </a:r>
            <a:r>
              <a:rPr lang="es-ES" b="1" dirty="0"/>
              <a:t>D</a:t>
            </a:r>
            <a:r>
              <a:rPr lang="es-ES" dirty="0"/>
              <a:t>evelopment </a:t>
            </a:r>
            <a:r>
              <a:rPr lang="es-ES" b="1" dirty="0"/>
              <a:t>K</a:t>
            </a:r>
            <a:r>
              <a:rPr lang="es-ES" dirty="0"/>
              <a:t>it, que traducido al español es, Herramientas de desarrollo para Java, nos ofrecerá todas aquellas herramientas necesarias para crear programas.</a:t>
            </a:r>
          </a:p>
          <a:p>
            <a:pPr lvl="1" algn="just"/>
            <a:r>
              <a:rPr lang="es-ES" dirty="0"/>
              <a:t>El </a:t>
            </a:r>
            <a:r>
              <a:rPr lang="es-ES" b="1" dirty="0"/>
              <a:t>JRE</a:t>
            </a:r>
            <a:r>
              <a:rPr lang="es-ES" dirty="0"/>
              <a:t> es el </a:t>
            </a:r>
            <a:r>
              <a:rPr lang="es-ES" b="1" dirty="0"/>
              <a:t>J</a:t>
            </a:r>
            <a:r>
              <a:rPr lang="es-ES" dirty="0"/>
              <a:t>ava </a:t>
            </a:r>
            <a:r>
              <a:rPr lang="es-ES" b="1" dirty="0" err="1"/>
              <a:t>R</a:t>
            </a:r>
            <a:r>
              <a:rPr lang="es-ES" dirty="0" err="1"/>
              <a:t>untime</a:t>
            </a:r>
            <a:r>
              <a:rPr lang="es-ES" dirty="0"/>
              <a:t> </a:t>
            </a:r>
            <a:r>
              <a:rPr lang="es-ES" b="1" dirty="0"/>
              <a:t>E</a:t>
            </a:r>
            <a:r>
              <a:rPr lang="es-ES" dirty="0"/>
              <a:t>nvironment, en español es el Entorno de Ejecución de Java, en palabras del propio portal de Java es la implementación de la Máquina virtual de Java que realmente ejecuta los programas de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6998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endParaRPr lang="en-US" dirty="0"/>
          </a:p>
        </p:txBody>
      </p:sp>
      <p:sp>
        <p:nvSpPr>
          <p:cNvPr id="3" name="Content Placeholder 2"/>
          <p:cNvSpPr>
            <a:spLocks noGrp="1"/>
          </p:cNvSpPr>
          <p:nvPr>
            <p:ph idx="1"/>
          </p:nvPr>
        </p:nvSpPr>
        <p:spPr/>
        <p:txBody>
          <a:bodyPr>
            <a:normAutofit/>
          </a:bodyPr>
          <a:lstStyle/>
          <a:p>
            <a:r>
              <a:rPr lang="es-ES" dirty="0"/>
              <a:t>¿Podemos instalar el JDK sin el JRE?</a:t>
            </a:r>
          </a:p>
          <a:p>
            <a:pPr lvl="1"/>
            <a:r>
              <a:rPr lang="es-ES" dirty="0"/>
              <a:t>La respuesta es no.</a:t>
            </a:r>
          </a:p>
          <a:p>
            <a:r>
              <a:rPr lang="es-ES" dirty="0"/>
              <a:t>¿Podemos instalar el JRE sin el JDK?</a:t>
            </a:r>
          </a:p>
          <a:p>
            <a:pPr lvl="1"/>
            <a:r>
              <a:rPr lang="es-ES" dirty="0"/>
              <a:t>La respuesta es sí, debido a que el JDK esta destinado a usuarios que requieran crear aplicaciones en el lenguaje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29780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endParaRPr lang="en-US" dirty="0"/>
          </a:p>
        </p:txBody>
      </p:sp>
      <p:sp>
        <p:nvSpPr>
          <p:cNvPr id="3" name="Content Placeholder 2"/>
          <p:cNvSpPr>
            <a:spLocks noGrp="1"/>
          </p:cNvSpPr>
          <p:nvPr>
            <p:ph idx="1"/>
          </p:nvPr>
        </p:nvSpPr>
        <p:spPr/>
        <p:txBody>
          <a:bodyPr>
            <a:normAutofit/>
          </a:bodyPr>
          <a:lstStyle/>
          <a:p>
            <a:pPr algn="just"/>
            <a:r>
              <a:rPr lang="es-ES" dirty="0"/>
              <a:t>Actualmente el JDK y el JRE están en su versión 1.8.x , para dar soporte a la versión 8 del lenguaje Java, esto quiere decir que el JDK y el JRE aumentan su versión a la par que el lenguaje Java, por ejemplo el JDK y el JRE de Java 5 tenían la versión 1.5.x.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4853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Documentación del API (JavaDoc)</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47891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Documentación del API (JavaDoc)</a:t>
            </a:r>
            <a:endParaRPr lang="en-US" dirty="0"/>
          </a:p>
        </p:txBody>
      </p:sp>
      <p:sp>
        <p:nvSpPr>
          <p:cNvPr id="3" name="Content Placeholder 2"/>
          <p:cNvSpPr>
            <a:spLocks noGrp="1"/>
          </p:cNvSpPr>
          <p:nvPr>
            <p:ph idx="1"/>
          </p:nvPr>
        </p:nvSpPr>
        <p:spPr/>
        <p:txBody>
          <a:bodyPr>
            <a:normAutofit/>
          </a:bodyPr>
          <a:lstStyle/>
          <a:p>
            <a:pPr algn="just"/>
            <a:r>
              <a:rPr lang="es-ES" dirty="0"/>
              <a:t>Javadoc es una herramienta que viene con JDK y se utiliza para generar documentación de código Java en formato HTML a partir del código fuente de Java, que requiere documentación en un formato predefinido.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17173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Instalar y configurar el ambiente de desarrollo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4713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dirty="0"/>
              <a:t>Para </a:t>
            </a:r>
            <a:r>
              <a:rPr lang="en-US" dirty="0" err="1"/>
              <a:t>ambientar</a:t>
            </a:r>
            <a:r>
              <a:rPr lang="en-US" dirty="0"/>
              <a:t> </a:t>
            </a:r>
            <a:r>
              <a:rPr lang="en-US" dirty="0" err="1"/>
              <a:t>nuestro</a:t>
            </a:r>
            <a:r>
              <a:rPr lang="en-US" dirty="0"/>
              <a:t> </a:t>
            </a:r>
            <a:r>
              <a:rPr lang="en-US" dirty="0" err="1"/>
              <a:t>equipo</a:t>
            </a:r>
            <a:r>
              <a:rPr lang="en-US" dirty="0"/>
              <a:t> y </a:t>
            </a:r>
            <a:r>
              <a:rPr lang="en-US" dirty="0" err="1"/>
              <a:t>comenzar</a:t>
            </a:r>
            <a:r>
              <a:rPr lang="en-US" dirty="0"/>
              <a:t> a </a:t>
            </a:r>
            <a:r>
              <a:rPr lang="en-US" dirty="0" err="1"/>
              <a:t>crear</a:t>
            </a:r>
            <a:r>
              <a:rPr lang="en-US" dirty="0"/>
              <a:t> </a:t>
            </a:r>
            <a:r>
              <a:rPr lang="en-US" dirty="0" err="1"/>
              <a:t>programas</a:t>
            </a:r>
            <a:r>
              <a:rPr lang="en-US" dirty="0"/>
              <a:t> </a:t>
            </a:r>
            <a:r>
              <a:rPr lang="en-US" dirty="0" err="1"/>
              <a:t>en</a:t>
            </a:r>
            <a:r>
              <a:rPr lang="en-US" dirty="0"/>
              <a:t> java </a:t>
            </a:r>
            <a:r>
              <a:rPr lang="en-US" dirty="0" err="1"/>
              <a:t>es</a:t>
            </a:r>
            <a:r>
              <a:rPr lang="en-US" dirty="0"/>
              <a:t> </a:t>
            </a:r>
            <a:r>
              <a:rPr lang="en-US" dirty="0" err="1"/>
              <a:t>necesario</a:t>
            </a:r>
            <a:r>
              <a:rPr lang="en-US" dirty="0"/>
              <a:t> </a:t>
            </a:r>
            <a:r>
              <a:rPr lang="en-US" dirty="0" err="1"/>
              <a:t>descargar</a:t>
            </a:r>
            <a:r>
              <a:rPr lang="en-US" dirty="0"/>
              <a:t> el JDK </a:t>
            </a:r>
            <a:r>
              <a:rPr lang="en-US" dirty="0" err="1"/>
              <a:t>desde</a:t>
            </a:r>
            <a:r>
              <a:rPr lang="en-US" dirty="0"/>
              <a:t> la p</a:t>
            </a:r>
            <a:r>
              <a:rPr lang="es-MX" dirty="0" err="1"/>
              <a:t>ágina</a:t>
            </a:r>
            <a:r>
              <a:rPr lang="es-MX" dirty="0"/>
              <a:t> web de </a:t>
            </a:r>
            <a:r>
              <a:rPr lang="es-MX" dirty="0">
                <a:hlinkClick r:id="rId2"/>
              </a:rPr>
              <a:t>Oracle</a:t>
            </a:r>
            <a:r>
              <a:rPr lang="es-MX" dirty="0"/>
              <a:t>.</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rotWithShape="1">
          <a:blip r:embed="rId4"/>
          <a:srcRect t="-1" b="2257"/>
          <a:stretch/>
        </p:blipFill>
        <p:spPr>
          <a:xfrm>
            <a:off x="3197225" y="3938588"/>
            <a:ext cx="5845175" cy="2462212"/>
          </a:xfrm>
          <a:prstGeom prst="rect">
            <a:avLst/>
          </a:prstGeom>
        </p:spPr>
      </p:pic>
      <p:sp>
        <p:nvSpPr>
          <p:cNvPr id="6" name="Oval 5"/>
          <p:cNvSpPr/>
          <p:nvPr/>
        </p:nvSpPr>
        <p:spPr>
          <a:xfrm>
            <a:off x="4397828" y="6019800"/>
            <a:ext cx="1030515"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66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Excepciones</a:t>
            </a:r>
            <a:endParaRPr lang="en-US" dirty="0"/>
          </a:p>
          <a:p>
            <a:r>
              <a:rPr lang="en-US" b="1" dirty="0" err="1"/>
              <a:t>Clases</a:t>
            </a:r>
            <a:r>
              <a:rPr lang="en-US" b="1" dirty="0"/>
              <a:t> de </a:t>
            </a:r>
            <a:r>
              <a:rPr lang="en-US" b="1" dirty="0" err="1"/>
              <a:t>colección</a:t>
            </a:r>
            <a:endParaRPr lang="en-US" b="1" dirty="0"/>
          </a:p>
          <a:p>
            <a:r>
              <a:rPr lang="en-US" b="1" dirty="0" err="1"/>
              <a:t>Genéricos</a:t>
            </a:r>
            <a:endParaRPr lang="en-US" b="1" dirty="0"/>
          </a:p>
          <a:p>
            <a:r>
              <a:rPr lang="es-ES" b="1" dirty="0"/>
              <a:t>Manejo de Fechas con Java</a:t>
            </a:r>
          </a:p>
          <a:p>
            <a:r>
              <a:rPr lang="en-US" b="1" dirty="0"/>
              <a:t>JDBC</a:t>
            </a:r>
          </a:p>
          <a:p>
            <a:r>
              <a:rPr lang="en-US" b="1" dirty="0"/>
              <a:t>Threads</a:t>
            </a:r>
          </a:p>
          <a:p>
            <a:r>
              <a:rPr lang="en-US" b="1" dirty="0" err="1"/>
              <a:t>Diseño</a:t>
            </a:r>
            <a:r>
              <a:rPr lang="en-US" b="1" dirty="0"/>
              <a:t> de GUI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171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Queda aceptar los términos y condiciones de Oracle para el uso del software y seleccionar la plataforma en la cuál se va a instalar el JDK.</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506787" y="3761694"/>
            <a:ext cx="5381625" cy="2905125"/>
          </a:xfrm>
          <a:prstGeom prst="rect">
            <a:avLst/>
          </a:prstGeom>
        </p:spPr>
      </p:pic>
      <p:sp>
        <p:nvSpPr>
          <p:cNvPr id="8" name="TextBox 7"/>
          <p:cNvSpPr txBox="1"/>
          <p:nvPr/>
        </p:nvSpPr>
        <p:spPr>
          <a:xfrm>
            <a:off x="3695944" y="4237136"/>
            <a:ext cx="535724" cy="369332"/>
          </a:xfrm>
          <a:prstGeom prst="rect">
            <a:avLst/>
          </a:prstGeom>
          <a:noFill/>
        </p:spPr>
        <p:txBody>
          <a:bodyPr wrap="none" rtlCol="0">
            <a:spAutoFit/>
          </a:bodyPr>
          <a:lstStyle/>
          <a:p>
            <a:r>
              <a:rPr lang="es-MX" b="1" dirty="0">
                <a:solidFill>
                  <a:srgbClr val="FF0000"/>
                </a:solidFill>
              </a:rPr>
              <a:t>Clic</a:t>
            </a:r>
            <a:endParaRPr lang="en-US" b="1" dirty="0">
              <a:solidFill>
                <a:srgbClr val="FF0000"/>
              </a:solidFill>
            </a:endParaRPr>
          </a:p>
        </p:txBody>
      </p:sp>
      <p:sp>
        <p:nvSpPr>
          <p:cNvPr id="10" name="TextBox 9"/>
          <p:cNvSpPr txBox="1"/>
          <p:nvPr/>
        </p:nvSpPr>
        <p:spPr>
          <a:xfrm>
            <a:off x="9252678" y="6141069"/>
            <a:ext cx="1277914" cy="369332"/>
          </a:xfrm>
          <a:prstGeom prst="rect">
            <a:avLst/>
          </a:prstGeom>
          <a:noFill/>
        </p:spPr>
        <p:txBody>
          <a:bodyPr wrap="none" rtlCol="0">
            <a:spAutoFit/>
          </a:bodyPr>
          <a:lstStyle/>
          <a:p>
            <a:r>
              <a:rPr lang="es-MX" b="1" dirty="0">
                <a:solidFill>
                  <a:srgbClr val="FF0000"/>
                </a:solidFill>
              </a:rPr>
              <a:t>JDK 32 bits</a:t>
            </a:r>
            <a:endParaRPr lang="en-US" b="1" dirty="0">
              <a:solidFill>
                <a:srgbClr val="FF0000"/>
              </a:solidFill>
            </a:endParaRPr>
          </a:p>
        </p:txBody>
      </p:sp>
      <p:sp>
        <p:nvSpPr>
          <p:cNvPr id="12" name="TextBox 11"/>
          <p:cNvSpPr txBox="1"/>
          <p:nvPr/>
        </p:nvSpPr>
        <p:spPr>
          <a:xfrm>
            <a:off x="9230907" y="6351525"/>
            <a:ext cx="1298753" cy="369332"/>
          </a:xfrm>
          <a:prstGeom prst="rect">
            <a:avLst/>
          </a:prstGeom>
          <a:noFill/>
        </p:spPr>
        <p:txBody>
          <a:bodyPr wrap="none" rtlCol="0">
            <a:spAutoFit/>
          </a:bodyPr>
          <a:lstStyle/>
          <a:p>
            <a:r>
              <a:rPr lang="es-MX" b="1" dirty="0">
                <a:solidFill>
                  <a:srgbClr val="FF0000"/>
                </a:solidFill>
              </a:rPr>
              <a:t>JDK 64 bits</a:t>
            </a:r>
            <a:endParaRPr lang="en-US" b="1" dirty="0">
              <a:solidFill>
                <a:srgbClr val="FF0000"/>
              </a:solidFill>
            </a:endParaRPr>
          </a:p>
        </p:txBody>
      </p:sp>
      <p:cxnSp>
        <p:nvCxnSpPr>
          <p:cNvPr id="14" name="Straight Arrow Connector 13"/>
          <p:cNvCxnSpPr/>
          <p:nvPr/>
        </p:nvCxnSpPr>
        <p:spPr>
          <a:xfrm>
            <a:off x="8650514" y="6351525"/>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8643258" y="6518439"/>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238169" y="4421802"/>
            <a:ext cx="274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01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descargado el JDK ejecutaremos el instalador </a:t>
            </a:r>
            <a:r>
              <a:rPr lang="en-US" dirty="0"/>
              <a:t>(.exe) y </a:t>
            </a:r>
            <a:r>
              <a:rPr lang="es-MX" dirty="0"/>
              <a:t>esperaremos a que la instalación finalice.</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050" name="Picture 2" descr="Image result for jdk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217" y="3712029"/>
            <a:ext cx="3783239" cy="287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4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instalado validaremos la ruta de instalación en nuestro sistema, por default se crea en </a:t>
            </a:r>
            <a:r>
              <a:rPr lang="en-US" dirty="0"/>
              <a:t>“</a:t>
            </a:r>
            <a:r>
              <a:rPr lang="en-US" dirty="0" err="1"/>
              <a:t>Archivos</a:t>
            </a:r>
            <a:r>
              <a:rPr lang="en-US" dirty="0"/>
              <a:t> de </a:t>
            </a:r>
            <a:r>
              <a:rPr lang="en-US" dirty="0" err="1"/>
              <a:t>Programa</a:t>
            </a:r>
            <a:r>
              <a:rPr lang="en-US" dirty="0"/>
              <a:t>/Java”</a:t>
            </a:r>
            <a:endParaRPr lang="es-MX" dirty="0"/>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204356" y="3782332"/>
            <a:ext cx="8855529" cy="2679963"/>
          </a:xfrm>
          <a:prstGeom prst="rect">
            <a:avLst/>
          </a:prstGeom>
        </p:spPr>
      </p:pic>
    </p:spTree>
    <p:extLst>
      <p:ext uri="{BB962C8B-B14F-4D97-AF65-F5344CB8AC3E}">
        <p14:creationId xmlns:p14="http://schemas.microsoft.com/office/powerpoint/2010/main" val="423166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a:t>
            </a:r>
            <a:r>
              <a:rPr lang="en-US" b="1" dirty="0"/>
              <a:t>Qu</a:t>
            </a:r>
            <a:r>
              <a:rPr lang="es-MX" b="1" dirty="0"/>
              <a:t>é es la variable PATH?</a:t>
            </a:r>
          </a:p>
          <a:p>
            <a:pPr lvl="1" algn="just"/>
            <a:r>
              <a:rPr lang="es-ES" dirty="0"/>
              <a:t>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a:t>
            </a:r>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16321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el classpath?</a:t>
            </a:r>
          </a:p>
          <a:p>
            <a:pPr lvl="1" algn="just"/>
            <a:r>
              <a:rPr lang="es-ES" dirty="0"/>
              <a:t>Cuando empezamos con java es bastante habitual obtener el error </a:t>
            </a:r>
            <a:r>
              <a:rPr lang="es-ES" b="1" dirty="0"/>
              <a:t>"</a:t>
            </a:r>
            <a:r>
              <a:rPr lang="es-ES" b="1" dirty="0" err="1"/>
              <a:t>class</a:t>
            </a:r>
            <a:r>
              <a:rPr lang="es-ES" b="1" dirty="0"/>
              <a:t> </a:t>
            </a:r>
            <a:r>
              <a:rPr lang="es-ES" b="1" dirty="0" err="1"/>
              <a:t>not</a:t>
            </a:r>
            <a:r>
              <a:rPr lang="es-ES" b="1" dirty="0"/>
              <a:t> </a:t>
            </a:r>
            <a:r>
              <a:rPr lang="es-ES" b="1" dirty="0" err="1"/>
              <a:t>found</a:t>
            </a:r>
            <a:r>
              <a:rPr lang="es-ES" b="1" dirty="0"/>
              <a:t>"</a:t>
            </a:r>
            <a:r>
              <a:rPr lang="es-ES" dirty="0"/>
              <a:t> al intentar ejecutar nuestro programa, aunque estamos bastante seguros de que todo está como debía: existe el .</a:t>
            </a:r>
            <a:r>
              <a:rPr lang="es-ES" dirty="0" err="1"/>
              <a:t>class</a:t>
            </a:r>
            <a:r>
              <a:rPr lang="es-ES" dirty="0"/>
              <a:t>, he puesto bien el </a:t>
            </a:r>
            <a:r>
              <a:rPr lang="es-ES" dirty="0" err="1"/>
              <a:t>classpath</a:t>
            </a:r>
            <a:r>
              <a:rPr lang="es-ES" dirty="0"/>
              <a:t>, etc.</a:t>
            </a:r>
          </a:p>
          <a:p>
            <a:pPr algn="just"/>
            <a:r>
              <a:rPr lang="es-ES" dirty="0"/>
              <a:t>Aquí vamos a tratar de explicar por qué se nos producen estos errores y cómo están interrelacionados los directorios que ponemos en el </a:t>
            </a:r>
            <a:r>
              <a:rPr lang="es-ES" dirty="0" err="1"/>
              <a:t>classpath</a:t>
            </a:r>
            <a:r>
              <a:rPr lang="es-ES" dirty="0"/>
              <a:t>, también, por supuesto, qué es eso del </a:t>
            </a:r>
            <a:r>
              <a:rPr lang="es-ES" dirty="0" err="1"/>
              <a:t>classpath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3485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Java requiere una pequeña configuración para poder usarlo en nuestro equipo. Ten en cuenta que puede haber pequeñas diferencias según la versión que usemos (Windows 10 o superior, Windows 8, Windows 7, Windows Vista, etc.). Vamos a ver paso a paso cómo configurar las variables de entorno del sistema necesarias para poder ejecutar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277326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Existen una gran variedad de variables de entorno para diferentes propósitos, entre ellos la comunicación de Java con el sistema operativo. Nos vamos a centrar en sólo dos, las más importantes para nuestra configuración. Estas son las variables que informan al Sistema Operativo dónde y cómo ubicar Java dentro del mismo. Estas variables son: </a:t>
            </a:r>
            <a:r>
              <a:rPr lang="es-ES" b="1" dirty="0"/>
              <a:t>“JAVA_HOME” </a:t>
            </a:r>
            <a:r>
              <a:rPr lang="es-ES" dirty="0"/>
              <a:t>y </a:t>
            </a:r>
            <a:r>
              <a:rPr lang="es-ES" b="1" dirty="0"/>
              <a:t>“PATH”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84410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fontScale="92500"/>
          </a:bodyPr>
          <a:lstStyle/>
          <a:p>
            <a:pPr algn="just"/>
            <a:r>
              <a:rPr lang="es-ES" b="1" dirty="0"/>
              <a:t>Paso 1 – Configurar la variable JAVA_HOME: </a:t>
            </a:r>
            <a:r>
              <a:rPr lang="es-ES" dirty="0"/>
              <a:t>Es una variable de entorno del sistema que informa al sistema operativo sobre la ruta donde se encuentra instalado Java. Seguiremos la siguiente secuencia de pasos para configurar esta variable:</a:t>
            </a:r>
          </a:p>
          <a:p>
            <a:pPr algn="just"/>
            <a:r>
              <a:rPr lang="es-ES" dirty="0"/>
              <a:t>Abrimos el explorador de Windows o pulsamos sobre </a:t>
            </a:r>
            <a:r>
              <a:rPr lang="es-ES" b="1" dirty="0"/>
              <a:t>“Mi Pc”</a:t>
            </a:r>
            <a:r>
              <a:rPr lang="es-ES" dirty="0"/>
              <a:t>. Pulsamos sobre Equipo y con botón derecho del ratón o buscando el icono -&gt; </a:t>
            </a:r>
            <a:r>
              <a:rPr lang="es-ES" b="1" dirty="0"/>
              <a:t>Propiedades</a:t>
            </a:r>
            <a:r>
              <a:rPr lang="es-ES" dirty="0"/>
              <a:t> -&gt; </a:t>
            </a:r>
            <a:r>
              <a:rPr lang="es-ES" b="1" dirty="0"/>
              <a:t>Configuración avanzada</a:t>
            </a:r>
            <a:r>
              <a:rPr lang="es-ES" dirty="0"/>
              <a:t> / </a:t>
            </a:r>
            <a:r>
              <a:rPr lang="es-ES" b="1" dirty="0"/>
              <a:t>Cambiar configuración</a:t>
            </a:r>
            <a:r>
              <a:rPr lang="es-ES" dirty="0"/>
              <a:t> -&gt; </a:t>
            </a:r>
            <a:r>
              <a:rPr lang="es-ES" b="1" dirty="0"/>
              <a:t>Opciones avanzadas</a:t>
            </a:r>
            <a:r>
              <a:rPr lang="es-ES" dirty="0"/>
              <a:t> -&gt; </a:t>
            </a:r>
            <a:r>
              <a:rPr lang="es-ES" b="1" dirty="0"/>
              <a:t>Variables de entorno</a:t>
            </a:r>
            <a:r>
              <a:rPr lang="es-ES" dirty="0"/>
              <a:t> -&gt; </a:t>
            </a:r>
            <a:r>
              <a:rPr lang="es-ES" b="1" dirty="0"/>
              <a:t>Nueva</a:t>
            </a:r>
            <a:r>
              <a:rPr lang="es-ES" dirty="0"/>
              <a:t> (Variables del sistema).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63040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otras versiones tenemos que llegar a </a:t>
            </a:r>
            <a:r>
              <a:rPr lang="es-ES" b="1" dirty="0"/>
              <a:t>Configuración avanzada del sistema</a:t>
            </a:r>
            <a:r>
              <a:rPr lang="es-ES" dirty="0"/>
              <a:t> /  </a:t>
            </a:r>
            <a:r>
              <a:rPr lang="es-ES" b="1" dirty="0"/>
              <a:t>Variables de entorno</a:t>
            </a:r>
            <a:r>
              <a:rPr lang="es-ES" dirty="0"/>
              <a:t>... -&gt; </a:t>
            </a:r>
            <a:r>
              <a:rPr lang="es-ES" b="1" dirty="0"/>
              <a:t>Nueva</a:t>
            </a:r>
            <a:r>
              <a:rPr lang="es-ES" dirty="0"/>
              <a:t> (Variables del sistema).</a:t>
            </a:r>
          </a:p>
          <a:p>
            <a:pPr algn="just"/>
            <a:endParaRPr lang="es-ES" dirty="0"/>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4098" name="Picture 2" descr="java_home instala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384" y="3953556"/>
            <a:ext cx="3609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55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Escribiremos en las cajas de texto que se muestran lo siguiente:</a:t>
            </a:r>
          </a:p>
          <a:p>
            <a:pPr lvl="1" algn="just"/>
            <a:r>
              <a:rPr lang="es-ES" b="1" dirty="0"/>
              <a:t>Nombre de variable: </a:t>
            </a:r>
            <a:r>
              <a:rPr lang="es-ES" dirty="0"/>
              <a:t>JAVA_HOME</a:t>
            </a:r>
          </a:p>
          <a:p>
            <a:pPr lvl="1" algn="just"/>
            <a:r>
              <a:rPr lang="es-ES" b="1" dirty="0"/>
              <a:t>Valor de variable: </a:t>
            </a:r>
            <a:r>
              <a:rPr lang="es-ES" dirty="0"/>
              <a:t>Escribiremos aquí la ruta en que se haya instalado Java. Puedes consultarla en el propio explorador de Windows buscando la carpeta en que se ha instalado Java, que normalmente será del tipo C:\Program Files\Java\jdk1.8.x ó C:\Program Files (x86)\Java\jdk1.8.x o similar. Fíjate en la barra superior donde aparece la ruta y cópiala tal y como aparece ahí.</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317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MX" dirty="0"/>
              <a:t>Introducción a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182577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continuación se muestra la variable de entorno creada</a:t>
            </a:r>
            <a:endParaRPr lang="en-US" dirty="0"/>
          </a:p>
          <a:p>
            <a:pPr algn="just"/>
            <a:endParaRPr lang="en-US" dirty="0"/>
          </a:p>
          <a:p>
            <a:pPr algn="just"/>
            <a:endParaRPr lang="en-US" dirty="0"/>
          </a:p>
          <a:p>
            <a:pPr algn="just"/>
            <a:endParaRPr lang="en-US" dirty="0"/>
          </a:p>
          <a:p>
            <a:pPr marL="0" indent="0" algn="just">
              <a:buNone/>
            </a:pPr>
            <a:endParaRPr lang="en-US" dirty="0"/>
          </a:p>
          <a:p>
            <a:pPr marL="0" indent="0" algn="just">
              <a:buNone/>
            </a:pPr>
            <a:r>
              <a:rPr lang="es-MX" dirty="0"/>
              <a:t> </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4291920" y="3341302"/>
            <a:ext cx="3052309" cy="3372372"/>
          </a:xfrm>
          <a:prstGeom prst="rect">
            <a:avLst/>
          </a:prstGeom>
        </p:spPr>
      </p:pic>
      <p:cxnSp>
        <p:nvCxnSpPr>
          <p:cNvPr id="7" name="Straight Arrow Connector 6"/>
          <p:cNvCxnSpPr/>
          <p:nvPr/>
        </p:nvCxnSpPr>
        <p:spPr>
          <a:xfrm flipH="1">
            <a:off x="6611257" y="5733142"/>
            <a:ext cx="14659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8077200" y="5562563"/>
            <a:ext cx="2154757" cy="646331"/>
          </a:xfrm>
          <a:prstGeom prst="rect">
            <a:avLst/>
          </a:prstGeom>
          <a:noFill/>
        </p:spPr>
        <p:txBody>
          <a:bodyPr wrap="none" rtlCol="0">
            <a:spAutoFit/>
          </a:bodyPr>
          <a:lstStyle/>
          <a:p>
            <a:r>
              <a:rPr lang="en-US" b="1" dirty="0"/>
              <a:t>Variable de entorno</a:t>
            </a:r>
          </a:p>
          <a:p>
            <a:r>
              <a:rPr lang="en-US" b="1" dirty="0"/>
              <a:t>JAVA_HOME</a:t>
            </a:r>
          </a:p>
        </p:txBody>
      </p:sp>
    </p:spTree>
    <p:extLst>
      <p:ext uri="{BB962C8B-B14F-4D97-AF65-F5344CB8AC3E}">
        <p14:creationId xmlns:p14="http://schemas.microsoft.com/office/powerpoint/2010/main" val="130151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b="1" dirty="0"/>
              <a:t>Paso 2 – Configurar la variable PATH:</a:t>
            </a:r>
            <a:r>
              <a:rPr lang="es-ES" dirty="0"/>
              <a:t> 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9083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la </a:t>
            </a:r>
            <a:r>
              <a:rPr lang="es-ES" dirty="0" err="1"/>
              <a:t>secci</a:t>
            </a:r>
            <a:r>
              <a:rPr lang="es-MX" dirty="0"/>
              <a:t>ón </a:t>
            </a:r>
            <a:r>
              <a:rPr lang="en-US" dirty="0"/>
              <a:t>“Variables del sistema” </a:t>
            </a:r>
            <a:r>
              <a:rPr lang="en-US" dirty="0" err="1"/>
              <a:t>buscaremos</a:t>
            </a:r>
            <a:r>
              <a:rPr lang="en-US" dirty="0"/>
              <a:t> la variable PATH, la </a:t>
            </a:r>
            <a:r>
              <a:rPr lang="en-US" dirty="0" err="1"/>
              <a:t>seleccionamos</a:t>
            </a:r>
            <a:r>
              <a:rPr lang="en-US" dirty="0"/>
              <a:t> y </a:t>
            </a:r>
            <a:r>
              <a:rPr lang="en-US" dirty="0" err="1"/>
              <a:t>damos</a:t>
            </a:r>
            <a:r>
              <a:rPr lang="en-US" dirty="0"/>
              <a:t> </a:t>
            </a:r>
            <a:r>
              <a:rPr lang="en-US" dirty="0" err="1"/>
              <a:t>clic</a:t>
            </a:r>
            <a:r>
              <a:rPr lang="en-US" dirty="0"/>
              <a:t> </a:t>
            </a:r>
            <a:r>
              <a:rPr lang="en-US" dirty="0" err="1"/>
              <a:t>sobre</a:t>
            </a:r>
            <a:r>
              <a:rPr lang="en-US" dirty="0"/>
              <a:t> el bot</a:t>
            </a:r>
            <a:r>
              <a:rPr lang="es-MX" dirty="0"/>
              <a:t>ón </a:t>
            </a:r>
            <a:r>
              <a:rPr lang="en-US" dirty="0"/>
              <a:t>“</a:t>
            </a:r>
            <a:r>
              <a:rPr lang="en-US" dirty="0" err="1"/>
              <a:t>Editar</a:t>
            </a:r>
            <a:r>
              <a:rPr lang="en-US" dirty="0"/>
              <a:t>”. </a:t>
            </a:r>
            <a:r>
              <a:rPr lang="en-US" dirty="0" err="1"/>
              <a:t>En</a:t>
            </a:r>
            <a:r>
              <a:rPr lang="en-US" dirty="0"/>
              <a:t> </a:t>
            </a:r>
            <a:r>
              <a:rPr lang="en-US" dirty="0" err="1"/>
              <a:t>algunas</a:t>
            </a:r>
            <a:r>
              <a:rPr lang="en-US" dirty="0"/>
              <a:t> versions de windows tendremos </a:t>
            </a:r>
            <a:r>
              <a:rPr lang="es-ES" dirty="0"/>
              <a:t>que irnos al final del contenido que ya exista, añadiremos un punto y coma y el texto </a:t>
            </a:r>
            <a:r>
              <a:rPr lang="es-ES" b="1" dirty="0"/>
              <a:t>%JAVA_HOME%\</a:t>
            </a:r>
            <a:r>
              <a:rPr lang="es-ES" b="1" dirty="0" err="1"/>
              <a:t>bin</a:t>
            </a:r>
            <a:r>
              <a:rPr lang="es-ES" dirty="0"/>
              <a:t>. No deben quedar espacios intermedio. En algunas otras versiones de Windows tendremos que crear un nuevo elemento para agregar nuestra variable de entorno.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1827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Una vez concluido nos quedará similar a esto:</a:t>
            </a:r>
          </a:p>
          <a:p>
            <a:pPr lvl="1" algn="just"/>
            <a:r>
              <a:rPr lang="es-ES" b="1" dirty="0"/>
              <a:t>Nombre de variable:</a:t>
            </a:r>
            <a:r>
              <a:rPr lang="es-ES" dirty="0"/>
              <a:t> PATH</a:t>
            </a:r>
          </a:p>
          <a:p>
            <a:pPr lvl="1" algn="just"/>
            <a:r>
              <a:rPr lang="es-ES" b="1" dirty="0"/>
              <a:t>Valor de variable:</a:t>
            </a:r>
            <a:r>
              <a:rPr lang="es-ES" dirty="0"/>
              <a:t> C:\WINDOWS;C:\WINDOWS\system32</a:t>
            </a:r>
            <a:r>
              <a:rPr lang="es-ES" b="1" dirty="0">
                <a:solidFill>
                  <a:srgbClr val="FF0000"/>
                </a:solidFill>
              </a:rPr>
              <a:t>;</a:t>
            </a:r>
            <a:r>
              <a:rPr lang="es-ES" b="1" dirty="0"/>
              <a:t>%JAVA_HOME%\bin	</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84626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modo de resumen de todo el proceso de configuración: hemos creado una variable de entorno llamada JAVA_HOME y hemos añadido una expresión a la variable PATH.</a:t>
            </a:r>
          </a:p>
          <a:p>
            <a:pPr algn="just"/>
            <a:endParaRPr lang="es-ES" b="1" dirty="0"/>
          </a:p>
          <a:p>
            <a:pPr marL="0" indent="0" algn="just">
              <a:buNone/>
            </a:pPr>
            <a:endParaRPr lang="es-ES" b="1" dirty="0"/>
          </a:p>
          <a:p>
            <a:pPr marL="0" indent="0" algn="just">
              <a:buNone/>
            </a:pP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170" name="Picture 2" descr="https://lh3.googleusercontent.com/8XkpVW2z-iE6tskhosMy7OyA0M5u-Qgr22qvTKJ89Bns0xNiUgxM0WKiGI0PVLl2iSKtNqkyjsmK-w3JVmh884Pw4_SzaYMm67T0YVrnhJ5LGXJQC8wnnxVDx2EA-YzZFEE5lCjiNpcNwWjHqzrYK1xfAogF0SebxS_0TghHbgIxf1GS7yLhlekFMe3L-3aYyxvXyvSYa5lNsjH-Xgu16qSYp4fK11jCkTDKg0Eeqedqbibaxq6X8I7SBZbif83A8su4F44-TSQEDttUz7l4CME_6GQdYHI5YOmsPQWoCeYLgfeaPKyd0_GS5oNK-qzZXfn8RUrxN7iU8Sd3TlofS_9a9pgChfli0ql5Iq-JZ1z9QfLVIXScKi5nBMSv6Ub5Xn1Y0DFaNr69HXvBxgOJWge0oBNExuJvJ4QUuDmvH4OXIZfa_SyqhMNslOvO_Mcu_34OOT81jWr9jYPjIslYDBlUMDiz1YhIeK0nkdrhvaTNYL0FxxVQhtWze5YASXA3xVQXapJKTWYhTgxdTCoZsn3O_NSvnHDSlR1R05mfovjt-q6dNyxw3Zkee8DMBGg6MtWRq0YivWoAnJvyC3L4u_n7wn16nIMuWIrBAKdaWnL8ahm_w-sA=w650-h261-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146" y="3898674"/>
            <a:ext cx="61912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60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Para verificar que la configuraci</a:t>
            </a:r>
            <a:r>
              <a:rPr lang="es-MX" dirty="0"/>
              <a:t>ón sea la correcta requerimos e</a:t>
            </a:r>
            <a:r>
              <a:rPr lang="es-ES" dirty="0"/>
              <a:t>jecutar los siguientes comandos en una “consola / terminal” de Windows.</a:t>
            </a:r>
          </a:p>
          <a:p>
            <a:pPr lvl="1" algn="just"/>
            <a:r>
              <a:rPr lang="es-ES" dirty="0"/>
              <a:t>java</a:t>
            </a:r>
          </a:p>
          <a:p>
            <a:pPr lvl="1" algn="just"/>
            <a:r>
              <a:rPr lang="es-ES" dirty="0"/>
              <a:t>javac</a:t>
            </a:r>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0439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Compilar y ejecutar programas en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56602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6" name="Picture 25"/>
          <p:cNvPicPr>
            <a:picLocks noChangeAspect="1"/>
          </p:cNvPicPr>
          <p:nvPr/>
        </p:nvPicPr>
        <p:blipFill>
          <a:blip r:embed="rId3"/>
          <a:stretch>
            <a:fillRect/>
          </a:stretch>
        </p:blipFill>
        <p:spPr>
          <a:xfrm>
            <a:off x="2292816" y="2851664"/>
            <a:ext cx="6748608" cy="2172375"/>
          </a:xfrm>
          <a:prstGeom prst="rect">
            <a:avLst/>
          </a:prstGeom>
        </p:spPr>
      </p:pic>
      <p:cxnSp>
        <p:nvCxnSpPr>
          <p:cNvPr id="29" name="Straight Arrow Connector 28"/>
          <p:cNvCxnSpPr/>
          <p:nvPr/>
        </p:nvCxnSpPr>
        <p:spPr>
          <a:xfrm>
            <a:off x="4455886" y="2554514"/>
            <a:ext cx="0" cy="27432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a:off x="4470400" y="2554514"/>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31" name="TextBox 30"/>
          <p:cNvSpPr txBox="1"/>
          <p:nvPr/>
        </p:nvSpPr>
        <p:spPr>
          <a:xfrm>
            <a:off x="5823856" y="2366217"/>
            <a:ext cx="2066591" cy="369332"/>
          </a:xfrm>
          <a:prstGeom prst="rect">
            <a:avLst/>
          </a:prstGeom>
          <a:noFill/>
        </p:spPr>
        <p:txBody>
          <a:bodyPr wrap="none" rtlCol="0">
            <a:spAutoFit/>
          </a:bodyPr>
          <a:lstStyle/>
          <a:p>
            <a:r>
              <a:rPr lang="en-US" b="1" dirty="0"/>
              <a:t>Nombre de la clase</a:t>
            </a:r>
          </a:p>
        </p:txBody>
      </p:sp>
      <p:sp>
        <p:nvSpPr>
          <p:cNvPr id="32" name="Right Brace 31"/>
          <p:cNvSpPr/>
          <p:nvPr/>
        </p:nvSpPr>
        <p:spPr>
          <a:xfrm>
            <a:off x="8802916" y="3178628"/>
            <a:ext cx="406400" cy="1166585"/>
          </a:xfrm>
          <a:prstGeom prst="righ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33" name="TextBox 32"/>
          <p:cNvSpPr txBox="1"/>
          <p:nvPr/>
        </p:nvSpPr>
        <p:spPr>
          <a:xfrm>
            <a:off x="9294801" y="3530407"/>
            <a:ext cx="1516762" cy="369332"/>
          </a:xfrm>
          <a:prstGeom prst="rect">
            <a:avLst/>
          </a:prstGeom>
          <a:noFill/>
        </p:spPr>
        <p:txBody>
          <a:bodyPr wrap="none" rtlCol="0">
            <a:spAutoFit/>
          </a:bodyPr>
          <a:lstStyle/>
          <a:p>
            <a:r>
              <a:rPr lang="en-US" b="1" dirty="0"/>
              <a:t>M</a:t>
            </a:r>
            <a:r>
              <a:rPr lang="es-MX" b="1" dirty="0"/>
              <a:t>étodo main</a:t>
            </a:r>
            <a:endParaRPr lang="en-US" b="1" dirty="0"/>
          </a:p>
        </p:txBody>
      </p:sp>
      <p:cxnSp>
        <p:nvCxnSpPr>
          <p:cNvPr id="34" name="Straight Arrow Connector 33"/>
          <p:cNvCxnSpPr/>
          <p:nvPr/>
        </p:nvCxnSpPr>
        <p:spPr>
          <a:xfrm flipH="1" flipV="1">
            <a:off x="5809342" y="3004457"/>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5" name="TextBox 34"/>
          <p:cNvSpPr txBox="1"/>
          <p:nvPr/>
        </p:nvSpPr>
        <p:spPr>
          <a:xfrm>
            <a:off x="6906622" y="2823554"/>
            <a:ext cx="1749197" cy="369332"/>
          </a:xfrm>
          <a:prstGeom prst="rect">
            <a:avLst/>
          </a:prstGeom>
          <a:noFill/>
        </p:spPr>
        <p:txBody>
          <a:bodyPr wrap="none" rtlCol="0">
            <a:spAutoFit/>
          </a:bodyPr>
          <a:lstStyle/>
          <a:p>
            <a:r>
              <a:rPr lang="en-US" b="1" dirty="0"/>
              <a:t>Inicio de bloque</a:t>
            </a:r>
          </a:p>
        </p:txBody>
      </p:sp>
      <p:cxnSp>
        <p:nvCxnSpPr>
          <p:cNvPr id="36" name="Straight Arrow Connector 35"/>
          <p:cNvCxnSpPr/>
          <p:nvPr/>
        </p:nvCxnSpPr>
        <p:spPr>
          <a:xfrm flipH="1" flipV="1">
            <a:off x="2579914" y="4835419"/>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7" name="TextBox 36"/>
          <p:cNvSpPr txBox="1"/>
          <p:nvPr/>
        </p:nvSpPr>
        <p:spPr>
          <a:xfrm>
            <a:off x="3677194" y="4654516"/>
            <a:ext cx="1518364" cy="369332"/>
          </a:xfrm>
          <a:prstGeom prst="rect">
            <a:avLst/>
          </a:prstGeom>
          <a:noFill/>
        </p:spPr>
        <p:txBody>
          <a:bodyPr wrap="none" rtlCol="0">
            <a:spAutoFit/>
          </a:bodyPr>
          <a:lstStyle/>
          <a:p>
            <a:r>
              <a:rPr lang="en-US" b="1" dirty="0"/>
              <a:t>Fin de bloque</a:t>
            </a:r>
          </a:p>
        </p:txBody>
      </p:sp>
      <p:cxnSp>
        <p:nvCxnSpPr>
          <p:cNvPr id="38" name="Straight Arrow Connector 37"/>
          <p:cNvCxnSpPr/>
          <p:nvPr/>
        </p:nvCxnSpPr>
        <p:spPr>
          <a:xfrm flipH="1" flipV="1">
            <a:off x="5094515" y="4063999"/>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Connector 38"/>
          <p:cNvCxnSpPr/>
          <p:nvPr/>
        </p:nvCxnSpPr>
        <p:spPr>
          <a:xfrm>
            <a:off x="5089801" y="4457515"/>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40" name="TextBox 39"/>
          <p:cNvSpPr txBox="1"/>
          <p:nvPr/>
        </p:nvSpPr>
        <p:spPr>
          <a:xfrm>
            <a:off x="6443257" y="4269218"/>
            <a:ext cx="2157963" cy="369332"/>
          </a:xfrm>
          <a:prstGeom prst="rect">
            <a:avLst/>
          </a:prstGeom>
          <a:noFill/>
        </p:spPr>
        <p:txBody>
          <a:bodyPr wrap="none" rtlCol="0">
            <a:spAutoFit/>
          </a:bodyPr>
          <a:lstStyle/>
          <a:p>
            <a:r>
              <a:rPr lang="en-US" b="1" dirty="0"/>
              <a:t>Impresión a consola</a:t>
            </a:r>
          </a:p>
        </p:txBody>
      </p:sp>
      <p:pic>
        <p:nvPicPr>
          <p:cNvPr id="8194" name="Picture 2" descr="http://www.iconhot.com/icon/png/file-icons-vs-2/256/jav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4" y="5321188"/>
            <a:ext cx="1018886" cy="10188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214646" y="5999770"/>
            <a:ext cx="1830950" cy="369332"/>
          </a:xfrm>
          <a:prstGeom prst="rect">
            <a:avLst/>
          </a:prstGeom>
          <a:noFill/>
        </p:spPr>
        <p:txBody>
          <a:bodyPr wrap="none" rtlCol="0">
            <a:spAutoFit/>
          </a:bodyPr>
          <a:lstStyle/>
          <a:p>
            <a:r>
              <a:rPr lang="en-US" b="1" dirty="0"/>
              <a:t>HolaMundo.java</a:t>
            </a:r>
          </a:p>
        </p:txBody>
      </p:sp>
    </p:spTree>
    <p:extLst>
      <p:ext uri="{BB962C8B-B14F-4D97-AF65-F5344CB8AC3E}">
        <p14:creationId xmlns:p14="http://schemas.microsoft.com/office/powerpoint/2010/main" val="3982854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sp>
        <p:nvSpPr>
          <p:cNvPr id="3" name="Content Placeholder 2"/>
          <p:cNvSpPr>
            <a:spLocks noGrp="1"/>
          </p:cNvSpPr>
          <p:nvPr>
            <p:ph idx="1"/>
          </p:nvPr>
        </p:nvSpPr>
        <p:spPr/>
        <p:txBody>
          <a:bodyPr>
            <a:normAutofit/>
          </a:bodyPr>
          <a:lstStyle/>
          <a:p>
            <a:pPr algn="just"/>
            <a:r>
              <a:rPr lang="es-MX" dirty="0"/>
              <a:t>Cuando creamos una clase de java hay que tomar en cuenta que el archivo de la clase debe de tener el mismo nombre que la clase. Es decir si mi clase se llama </a:t>
            </a:r>
            <a:r>
              <a:rPr lang="es-MX" b="1" dirty="0">
                <a:solidFill>
                  <a:srgbClr val="FF0000"/>
                </a:solidFill>
              </a:rPr>
              <a:t>HolaMundo</a:t>
            </a:r>
            <a:r>
              <a:rPr lang="es-MX" dirty="0"/>
              <a:t>, mi archivo se llamará </a:t>
            </a:r>
            <a:r>
              <a:rPr lang="es-MX" b="1" dirty="0">
                <a:solidFill>
                  <a:srgbClr val="FF0000"/>
                </a:solidFill>
              </a:rPr>
              <a:t>HolaMundo.java</a:t>
            </a:r>
          </a:p>
          <a:p>
            <a:pPr algn="just"/>
            <a:r>
              <a:rPr lang="es-MX" dirty="0"/>
              <a:t>Un archivo java puede tener más de una clase, pero sólo la clase principal puede tener el modificador </a:t>
            </a:r>
            <a:r>
              <a:rPr lang="es-MX" b="1" dirty="0">
                <a:solidFill>
                  <a:srgbClr val="FF0000"/>
                </a:solidFill>
              </a:rPr>
              <a:t>public</a:t>
            </a:r>
            <a:r>
              <a:rPr lang="es-MX" dirty="0"/>
              <a:t>.</a:t>
            </a: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38190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javac</a:t>
            </a:r>
            <a:endParaRPr lang="en-US" dirty="0"/>
          </a:p>
        </p:txBody>
      </p:sp>
      <p:sp>
        <p:nvSpPr>
          <p:cNvPr id="3" name="Content Placeholder 2"/>
          <p:cNvSpPr>
            <a:spLocks noGrp="1"/>
          </p:cNvSpPr>
          <p:nvPr>
            <p:ph idx="1"/>
          </p:nvPr>
        </p:nvSpPr>
        <p:spPr/>
        <p:txBody>
          <a:bodyPr>
            <a:normAutofit/>
          </a:bodyPr>
          <a:lstStyle/>
          <a:p>
            <a:pPr algn="just"/>
            <a:r>
              <a:rPr lang="es-MX" dirty="0"/>
              <a:t>El comando java nos permite compilar un programa y generar el archivo .class </a:t>
            </a:r>
            <a:r>
              <a:rPr lang="en-US" dirty="0"/>
              <a:t>(bytecode). </a:t>
            </a:r>
          </a:p>
          <a:p>
            <a:pPr algn="just"/>
            <a:r>
              <a:rPr lang="en-US" dirty="0" err="1"/>
              <a:t>Ejemplo</a:t>
            </a:r>
            <a:r>
              <a:rPr lang="en-US" dirty="0"/>
              <a:t>:</a:t>
            </a:r>
          </a:p>
          <a:p>
            <a:pPr lvl="1" algn="just"/>
            <a:r>
              <a:rPr lang="en-US" b="1" dirty="0" err="1">
                <a:solidFill>
                  <a:srgbClr val="FF0000"/>
                </a:solidFill>
              </a:rPr>
              <a:t>javac</a:t>
            </a:r>
            <a:r>
              <a:rPr lang="en-US" dirty="0"/>
              <a:t> </a:t>
            </a:r>
            <a:r>
              <a:rPr lang="en-US" b="1" dirty="0"/>
              <a:t>NombreClase.java</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42" name="Picture 2" descr="https://lh6.googleusercontent.com/-pLNkmQwscnA/TYikJt8TU7I/AAAAAAAAAV4/kJISM0TrJng/s16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801" y="4037014"/>
            <a:ext cx="5318086" cy="263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4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n-US" dirty="0">
                <a:hlinkClick r:id="rId2" action="ppaction://hlinksldjump"/>
              </a:rPr>
              <a:t>Breve historia de Java</a:t>
            </a:r>
            <a:endParaRPr lang="en-US" dirty="0"/>
          </a:p>
          <a:p>
            <a:r>
              <a:rPr lang="en-US" dirty="0">
                <a:hlinkClick r:id="rId3" action="ppaction://hlinksldjump"/>
              </a:rPr>
              <a:t>Características del lenguaje Java</a:t>
            </a:r>
            <a:endParaRPr lang="en-US" dirty="0"/>
          </a:p>
          <a:p>
            <a:r>
              <a:rPr lang="en-US" dirty="0">
                <a:hlinkClick r:id="rId4" action="ppaction://hlinksldjump"/>
              </a:rPr>
              <a:t>Estructura del JDK 1.8</a:t>
            </a:r>
            <a:endParaRPr lang="en-US" dirty="0"/>
          </a:p>
          <a:p>
            <a:r>
              <a:rPr lang="en-US" dirty="0">
                <a:hlinkClick r:id="rId5" action="ppaction://hlinksldjump"/>
              </a:rPr>
              <a:t>Documentación del API (JavaDoc)</a:t>
            </a:r>
            <a:endParaRPr lang="en-US" dirty="0"/>
          </a:p>
          <a:p>
            <a:r>
              <a:rPr lang="es-ES" dirty="0">
                <a:hlinkClick r:id="rId6" action="ppaction://hlinksldjump"/>
              </a:rPr>
              <a:t>Instalar y configurar el ambiente de desarrollo</a:t>
            </a:r>
            <a:endParaRPr lang="es-ES" dirty="0"/>
          </a:p>
          <a:p>
            <a:pPr lvl="1"/>
            <a:r>
              <a:rPr lang="en-US" dirty="0">
                <a:hlinkClick r:id="rId7" action="ppaction://hlinksldjump"/>
              </a:rPr>
              <a:t>La variable PATH y CLASSPATH</a:t>
            </a: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228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a:t>
            </a:r>
            <a:endParaRPr lang="en-US" dirty="0"/>
          </a:p>
        </p:txBody>
      </p:sp>
      <p:sp>
        <p:nvSpPr>
          <p:cNvPr id="3" name="Content Placeholder 2"/>
          <p:cNvSpPr>
            <a:spLocks noGrp="1"/>
          </p:cNvSpPr>
          <p:nvPr>
            <p:ph idx="1"/>
          </p:nvPr>
        </p:nvSpPr>
        <p:spPr/>
        <p:txBody>
          <a:bodyPr>
            <a:normAutofit/>
          </a:bodyPr>
          <a:lstStyle/>
          <a:p>
            <a:r>
              <a:rPr lang="es-MX" dirty="0"/>
              <a:t>El comando java nos permitirá ejecutar un programa ya compilado </a:t>
            </a:r>
            <a:r>
              <a:rPr lang="en-US" dirty="0"/>
              <a:t>(</a:t>
            </a:r>
            <a:r>
              <a:rPr lang="en-US" dirty="0" err="1"/>
              <a:t>archivo</a:t>
            </a:r>
            <a:r>
              <a:rPr lang="en-US" dirty="0"/>
              <a:t> .class generado).</a:t>
            </a:r>
          </a:p>
          <a:p>
            <a:r>
              <a:rPr lang="en-US" dirty="0" err="1"/>
              <a:t>Ejemplo</a:t>
            </a:r>
            <a:r>
              <a:rPr lang="en-US" dirty="0"/>
              <a:t>:</a:t>
            </a:r>
          </a:p>
          <a:p>
            <a:pPr lvl="1"/>
            <a:r>
              <a:rPr lang="en-US" b="1" dirty="0">
                <a:solidFill>
                  <a:srgbClr val="FF0000"/>
                </a:solidFill>
              </a:rPr>
              <a:t>java</a:t>
            </a:r>
            <a:r>
              <a:rPr lang="en-US" dirty="0"/>
              <a:t> </a:t>
            </a:r>
            <a:r>
              <a:rPr lang="en-US" b="1" dirty="0"/>
              <a:t>NombreClase</a:t>
            </a:r>
            <a:br>
              <a:rPr lang="en-US" dirty="0"/>
            </a:br>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9218" name="Picture 2" descr="https://lh5.googleusercontent.com/-obvF0licLr8/TYikauTmY3I/AAAAAAAAAV8/oM_FctJLjF0/s16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403" y="4195763"/>
            <a:ext cx="4811711" cy="240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12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fontScale="92500" lnSpcReduction="20000"/>
          </a:bodyPr>
          <a:lstStyle/>
          <a:p>
            <a:pPr algn="just"/>
            <a:r>
              <a:rPr lang="es-ES" dirty="0"/>
              <a:t>Un entorno de desarrollo integrado o entorno de desarrollo interactivo, en inglés </a:t>
            </a:r>
            <a:r>
              <a:rPr lang="es-ES" b="1" dirty="0"/>
              <a:t>Integrated Development Environment (IDE)</a:t>
            </a:r>
            <a:r>
              <a:rPr lang="es-ES" dirty="0"/>
              <a:t>, es una aplicación informática que proporciona servicios integrales para facilitarle al desarrollador o programador el desarrollo de software.</a:t>
            </a:r>
          </a:p>
          <a:p>
            <a:pPr algn="just"/>
            <a:r>
              <a:rPr lang="es-ES" dirty="0"/>
              <a:t>Hoy en </a:t>
            </a:r>
            <a:r>
              <a:rPr lang="es-MX" dirty="0"/>
              <a:t>día existe un extenso numero de IDE’s pero los más destacado son</a:t>
            </a:r>
            <a:r>
              <a:rPr lang="en-US" dirty="0"/>
              <a:t>:</a:t>
            </a:r>
          </a:p>
          <a:p>
            <a:pPr lvl="1" algn="just"/>
            <a:r>
              <a:rPr lang="en-US" dirty="0">
                <a:hlinkClick r:id="rId2"/>
              </a:rPr>
              <a:t>Eclipse</a:t>
            </a:r>
            <a:endParaRPr lang="en-US" dirty="0"/>
          </a:p>
          <a:p>
            <a:pPr lvl="1" algn="just"/>
            <a:r>
              <a:rPr lang="en-US" dirty="0">
                <a:hlinkClick r:id="rId3"/>
              </a:rPr>
              <a:t>Netbeans</a:t>
            </a:r>
            <a:endParaRPr lang="en-US" dirty="0"/>
          </a:p>
          <a:p>
            <a:pPr lvl="1" algn="just"/>
            <a:r>
              <a:rPr lang="en-US" dirty="0">
                <a:hlinkClick r:id="rId4"/>
              </a:rPr>
              <a:t>JCreator</a:t>
            </a:r>
            <a:endParaRPr lang="en-US" dirty="0"/>
          </a:p>
          <a:p>
            <a:pPr lvl="1" algn="just"/>
            <a:r>
              <a:rPr lang="es-ES" dirty="0">
                <a:hlinkClick r:id="rId5"/>
              </a:rPr>
              <a:t>IntelliJ IDEA</a:t>
            </a:r>
            <a:endParaRPr lang="es-E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751065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Eclipse</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33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3227390"/>
            <a:ext cx="6342742" cy="33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7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Netbeans</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536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679" y="3222173"/>
            <a:ext cx="4255178" cy="33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74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JCreator</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7410"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4127"/>
          <a:stretch/>
        </p:blipFill>
        <p:spPr bwMode="auto">
          <a:xfrm>
            <a:off x="2627087" y="3258457"/>
            <a:ext cx="5762172" cy="31074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44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IntelliJ IDEA</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6386" name="Picture 2" descr="Image result for IntelliJ IDEA ide"/>
          <p:cNvPicPr>
            <a:picLocks noChangeAspect="1" noChangeArrowheads="1"/>
          </p:cNvPicPr>
          <p:nvPr/>
        </p:nvPicPr>
        <p:blipFill rotWithShape="1">
          <a:blip r:embed="rId3">
            <a:extLst>
              <a:ext uri="{28A0092B-C50C-407E-A947-70E740481C1C}">
                <a14:useLocalDpi xmlns:a14="http://schemas.microsoft.com/office/drawing/2010/main" val="0"/>
              </a:ext>
            </a:extLst>
          </a:blip>
          <a:srcRect l="4524" t="3174" r="4524" b="6667"/>
          <a:stretch/>
        </p:blipFill>
        <p:spPr bwMode="auto">
          <a:xfrm>
            <a:off x="2772229" y="3280229"/>
            <a:ext cx="5675086" cy="316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s-ES" dirty="0">
                <a:hlinkClick r:id="rId2" action="ppaction://hlinksldjump"/>
              </a:rPr>
              <a:t>Compilar y ejecutar programas en Java</a:t>
            </a:r>
            <a:endParaRPr lang="es-ES" dirty="0"/>
          </a:p>
          <a:p>
            <a:pPr lvl="1"/>
            <a:r>
              <a:rPr lang="es-ES" dirty="0">
                <a:hlinkClick r:id="rId3" action="ppaction://hlinksldjump"/>
              </a:rPr>
              <a:t>Estructura básica de una clase</a:t>
            </a:r>
            <a:endParaRPr lang="es-ES" dirty="0"/>
          </a:p>
          <a:p>
            <a:pPr lvl="1"/>
            <a:r>
              <a:rPr lang="es-ES" dirty="0">
                <a:hlinkClick r:id="rId4" action="ppaction://hlinksldjump"/>
              </a:rPr>
              <a:t>El comando javac</a:t>
            </a:r>
            <a:endParaRPr lang="es-ES" dirty="0"/>
          </a:p>
          <a:p>
            <a:pPr lvl="1"/>
            <a:r>
              <a:rPr lang="es-ES" dirty="0">
                <a:hlinkClick r:id="rId5" action="ppaction://hlinksldjump"/>
              </a:rPr>
              <a:t>El comando java</a:t>
            </a:r>
            <a:endParaRPr lang="es-ES" dirty="0"/>
          </a:p>
          <a:p>
            <a:pPr lvl="1"/>
            <a:r>
              <a:rPr lang="es-ES" dirty="0">
                <a:hlinkClick r:id="rId6" action="ppaction://hlinksldjump"/>
              </a:rPr>
              <a:t>Introducción al IDE de desarrollo</a:t>
            </a: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12929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Breve historia de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6307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a:bodyPr>
          <a:lstStyle/>
          <a:p>
            <a:pPr algn="just"/>
            <a:r>
              <a:rPr lang="es-ES" dirty="0"/>
              <a:t>El lenguaje de programación </a:t>
            </a:r>
            <a:r>
              <a:rPr lang="es-ES" b="1" dirty="0"/>
              <a:t>Java</a:t>
            </a:r>
            <a:r>
              <a:rPr lang="es-ES" dirty="0"/>
              <a:t> fue originalmente desarrollado por </a:t>
            </a:r>
            <a:r>
              <a:rPr lang="es-ES" b="1" dirty="0"/>
              <a:t>James </a:t>
            </a:r>
            <a:r>
              <a:rPr lang="es-ES" b="1" dirty="0" err="1"/>
              <a:t>Gosling</a:t>
            </a:r>
            <a:r>
              <a:rPr lang="es-ES" dirty="0"/>
              <a:t>, de </a:t>
            </a:r>
            <a:r>
              <a:rPr lang="es-ES" dirty="0" err="1"/>
              <a:t>Sun</a:t>
            </a:r>
            <a:r>
              <a:rPr lang="es-ES" dirty="0"/>
              <a:t> Microsystems (la cual fue adquirida por la compañía Oracle), y publicado en 1995 como un componente fundamental de la plataforma </a:t>
            </a:r>
            <a:r>
              <a:rPr lang="es-ES" b="1" dirty="0"/>
              <a:t>Java</a:t>
            </a:r>
            <a:r>
              <a:rPr lang="es-ES" dirty="0"/>
              <a:t> de </a:t>
            </a:r>
            <a:r>
              <a:rPr lang="es-ES" dirty="0" err="1"/>
              <a:t>Sun</a:t>
            </a:r>
            <a:r>
              <a:rPr lang="es-ES" dirty="0"/>
              <a:t> Microsystems.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9758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endParaRPr lang="en-US" dirty="0"/>
          </a:p>
        </p:txBody>
      </p:sp>
      <p:sp>
        <p:nvSpPr>
          <p:cNvPr id="3" name="Content Placeholder 2"/>
          <p:cNvSpPr>
            <a:spLocks noGrp="1"/>
          </p:cNvSpPr>
          <p:nvPr>
            <p:ph idx="1"/>
          </p:nvPr>
        </p:nvSpPr>
        <p:spPr/>
        <p:txBody>
          <a:bodyPr>
            <a:normAutofit fontScale="85000" lnSpcReduction="10000"/>
          </a:bodyPr>
          <a:lstStyle/>
          <a:p>
            <a:pPr algn="just"/>
            <a:r>
              <a:rPr lang="es-ES" dirty="0"/>
              <a:t>A finales de la década de los '80, </a:t>
            </a:r>
            <a:r>
              <a:rPr lang="es-ES" dirty="0" err="1"/>
              <a:t>Sun</a:t>
            </a:r>
            <a:r>
              <a:rPr lang="es-ES" dirty="0"/>
              <a:t> Microsystems inicia un proyecto de investigación encabezado por James </a:t>
            </a:r>
            <a:r>
              <a:rPr lang="es-ES" dirty="0" err="1"/>
              <a:t>Gosling</a:t>
            </a:r>
            <a:r>
              <a:rPr lang="es-ES" dirty="0"/>
              <a:t> con el propósito de desarrollar un software para dispositivos electrónicos. </a:t>
            </a:r>
            <a:r>
              <a:rPr lang="es-ES" dirty="0" err="1"/>
              <a:t>Gosling</a:t>
            </a:r>
            <a:r>
              <a:rPr lang="es-ES" dirty="0"/>
              <a:t> y su equipo de investigación llegaron a la conclusión de que el software para dispositivos de consumo tiene algunos requerimientos de diseño únicos. </a:t>
            </a:r>
          </a:p>
          <a:p>
            <a:pPr algn="just"/>
            <a:r>
              <a:rPr lang="es-ES" dirty="0"/>
              <a:t>También descubrieron que existían lenguajes de programación, como C y C++, con los cuales no se podía realizar la tarea de hacer un software que fuera independiente de la arquitectura en la que se ejecuta. En efecto, un programa escrito en C o C++ debe ser compilado para ejecutarse en una determinada plataforma. Cuando se cambia la plataforma, el programa debe ser recompilado y seguramente modificado.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688336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326</TotalTime>
  <Words>2456</Words>
  <Application>Microsoft Office PowerPoint</Application>
  <PresentationFormat>Widescreen</PresentationFormat>
  <Paragraphs>227</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Corbel</vt:lpstr>
      <vt:lpstr>Parallax</vt:lpstr>
      <vt:lpstr>Java 8 desde cero</vt:lpstr>
      <vt:lpstr>Temario</vt:lpstr>
      <vt:lpstr>Temario</vt:lpstr>
      <vt:lpstr>Introducción a Java</vt:lpstr>
      <vt:lpstr>Introducción a Java</vt:lpstr>
      <vt:lpstr>Introducción a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Características del lenguaje Java</vt:lpstr>
      <vt:lpstr>Características del lenguaje Java</vt:lpstr>
      <vt:lpstr>Características del lenguaje Java</vt:lpstr>
      <vt:lpstr>Características del lenguaje Java</vt:lpstr>
      <vt:lpstr>Características del lenguaje Java</vt:lpstr>
      <vt:lpstr>Características del lenguaje Java</vt:lpstr>
      <vt:lpstr>Estructura del JDK 1.8</vt:lpstr>
      <vt:lpstr>Estructura del JDK 1.8</vt:lpstr>
      <vt:lpstr>Estructura del JDK 1.8</vt:lpstr>
      <vt:lpstr>Estructura del JDK 1.8</vt:lpstr>
      <vt:lpstr>Documentación del API (JavaDoc)</vt:lpstr>
      <vt:lpstr>Documentación del API (JavaDoc)</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Compilar y ejecutar programas en Java</vt:lpstr>
      <vt:lpstr>Estructura básica de una clase</vt:lpstr>
      <vt:lpstr>Estructura básica de una clase</vt:lpstr>
      <vt:lpstr>El comando javac</vt:lpstr>
      <vt:lpstr>El comando java</vt:lpstr>
      <vt:lpstr>Introducción al IDE de desarrollo</vt:lpstr>
      <vt:lpstr>Introducción al IDE de desarrollo</vt:lpstr>
      <vt:lpstr>Introducción al IDE de desarrollo</vt:lpstr>
      <vt:lpstr>Introducción al IDE de desarrollo</vt:lpstr>
      <vt:lpstr>Introducción al IDE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desde cero</dc:title>
  <dc:creator>Olegario Castellanos Guzman</dc:creator>
  <cp:lastModifiedBy>Olegario Castellanos Guzman</cp:lastModifiedBy>
  <cp:revision>127</cp:revision>
  <dcterms:created xsi:type="dcterms:W3CDTF">2018-04-30T14:42:40Z</dcterms:created>
  <dcterms:modified xsi:type="dcterms:W3CDTF">2018-04-30T20:09:30Z</dcterms:modified>
</cp:coreProperties>
</file>