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7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01270" y="-1942147"/>
            <a:ext cx="9144000" cy="2387600"/>
          </a:xfrm>
        </p:spPr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H="1" flipV="1">
            <a:off x="-1490345" y="7553960"/>
            <a:ext cx="673100" cy="132080"/>
          </a:xfrm>
        </p:spPr>
        <p:txBody>
          <a:bodyPr>
            <a:normAutofit fontScale="25000"/>
          </a:bodyPr>
          <a:p>
            <a:endParaRPr lang="en-US"/>
          </a:p>
        </p:txBody>
      </p:sp>
      <p:pic>
        <p:nvPicPr>
          <p:cNvPr id="1030" name="图片 13"/>
          <p:cNvPicPr/>
          <p:nvPr/>
        </p:nvPicPr>
        <p:blipFill>
          <a:blip r:embed="rId1" cstate="print"/>
          <a:srcRect/>
          <a:stretch>
            <a:fillRect/>
          </a:stretch>
        </p:blipFill>
        <p:spPr>
          <a:xfrm>
            <a:off x="2904490" y="106680"/>
            <a:ext cx="642620" cy="488950"/>
          </a:xfrm>
          <a:prstGeom prst="rect">
            <a:avLst/>
          </a:prstGeom>
          <a:ln>
            <a:noFill/>
          </a:ln>
        </p:spPr>
      </p:pic>
      <p:pic>
        <p:nvPicPr>
          <p:cNvPr id="1028" name="图片 7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4436745" y="0"/>
            <a:ext cx="1574800" cy="624205"/>
          </a:xfrm>
          <a:prstGeom prst="rect">
            <a:avLst/>
          </a:prstGeom>
          <a:ln>
            <a:noFill/>
          </a:ln>
        </p:spPr>
      </p:pic>
      <p:pic>
        <p:nvPicPr>
          <p:cNvPr id="1031" name="图片 16"/>
          <p:cNvPicPr/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3842385" y="106680"/>
            <a:ext cx="594360" cy="339725"/>
          </a:xfrm>
          <a:prstGeom prst="rect">
            <a:avLst/>
          </a:prstGeom>
          <a:ln>
            <a:noFill/>
          </a:ln>
        </p:spPr>
      </p:pic>
      <p:pic>
        <p:nvPicPr>
          <p:cNvPr id="100" name="Picture 99"/>
          <p:cNvPicPr/>
          <p:nvPr/>
        </p:nvPicPr>
        <p:blipFill>
          <a:blip r:embed="rId4"/>
          <a:stretch>
            <a:fillRect/>
          </a:stretch>
        </p:blipFill>
        <p:spPr>
          <a:xfrm>
            <a:off x="6108065" y="106680"/>
            <a:ext cx="821055" cy="488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 Box 3"/>
          <p:cNvSpPr txBox="1"/>
          <p:nvPr/>
        </p:nvSpPr>
        <p:spPr>
          <a:xfrm>
            <a:off x="8387080" y="445770"/>
            <a:ext cx="5748655" cy="615315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</a:bodyPr>
          <a:p>
            <a:endParaRPr lang="en-US" sz="20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75260" y="1786255"/>
            <a:ext cx="10860405" cy="48844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352425" y="595630"/>
            <a:ext cx="11529695" cy="62623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r>
              <a:rPr lang="en-US" sz="2400" b="1">
                <a:latin typeface="Calibri" panose="020F0502020204030204" charset="0"/>
                <a:cs typeface="Calibri" panose="020F0502020204030204" charset="0"/>
                <a:sym typeface="+mn-ea"/>
              </a:rPr>
              <a:t>GROUP MEMBERS  &amp; NM ID :  ABINAYA G              (au110321106001)</a:t>
            </a:r>
            <a:endParaRPr lang="en-US" sz="2400" b="1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algn="just"/>
            <a:r>
              <a:rPr lang="en-US" sz="2400" b="1">
                <a:latin typeface="Calibri" panose="020F0502020204030204" charset="0"/>
                <a:cs typeface="Calibri" panose="020F0502020204030204" charset="0"/>
                <a:sym typeface="+mn-ea"/>
              </a:rPr>
              <a:t>                                                       BHAVYA V               (au110321106004)</a:t>
            </a:r>
            <a:endParaRPr lang="en-US" sz="2400" b="1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algn="just"/>
            <a:r>
              <a:rPr lang="en-US" sz="2400" b="1">
                <a:latin typeface="Calibri" panose="020F0502020204030204" charset="0"/>
                <a:cs typeface="Calibri" panose="020F0502020204030204" charset="0"/>
                <a:sym typeface="+mn-ea"/>
              </a:rPr>
              <a:t>                                                       DHENUSHA M        (au110321106008)</a:t>
            </a:r>
            <a:endParaRPr lang="en-US" sz="2400" b="1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algn="just"/>
            <a:r>
              <a:rPr lang="en-US" sz="2400" b="1">
                <a:latin typeface="Calibri" panose="020F0502020204030204" charset="0"/>
                <a:cs typeface="Calibri" panose="020F0502020204030204" charset="0"/>
                <a:sym typeface="+mn-ea"/>
              </a:rPr>
              <a:t>                                                       DHISHA M               (au110321106009)</a:t>
            </a:r>
            <a:endParaRPr lang="en-US" sz="2400" b="1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algn="just"/>
            <a:r>
              <a:rPr lang="en-US" sz="2400" b="1">
                <a:latin typeface="Calibri" panose="020F0502020204030204" charset="0"/>
                <a:cs typeface="Calibri" panose="020F0502020204030204" charset="0"/>
                <a:sym typeface="+mn-ea"/>
              </a:rPr>
              <a:t>                                                       GADI MADHULIKA (au110321106012)</a:t>
            </a:r>
            <a:endParaRPr lang="en-US" sz="2400" b="1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algn="just"/>
            <a:r>
              <a:rPr lang="en-US" sz="2400" b="1">
                <a:latin typeface="Calibri" panose="020F0502020204030204" charset="0"/>
                <a:cs typeface="Calibri" panose="020F0502020204030204" charset="0"/>
              </a:rPr>
              <a:t>COLLEGE CODE                         : 1103</a:t>
            </a:r>
            <a:endParaRPr lang="en-US" sz="2400" b="1">
              <a:latin typeface="Calibri" panose="020F0502020204030204" charset="0"/>
              <a:cs typeface="Calibri" panose="020F0502020204030204" charset="0"/>
            </a:endParaRPr>
          </a:p>
          <a:p>
            <a:pPr algn="just"/>
            <a:r>
              <a:rPr lang="en-US" sz="2400" b="1">
                <a:latin typeface="Calibri" panose="020F0502020204030204" charset="0"/>
                <a:cs typeface="Calibri" panose="020F0502020204030204" charset="0"/>
              </a:rPr>
              <a:t>COLLEGE  NAME                      :  </a:t>
            </a:r>
            <a:r>
              <a:rPr 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GRT INSTITUTE OF ENGINEERING AND TECHNOLOGY</a:t>
            </a:r>
            <a:endParaRPr 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/>
            <a:endParaRPr lang="en-US" sz="2400" b="1">
              <a:latin typeface="Calibri" panose="020F0502020204030204" charset="0"/>
              <a:cs typeface="Calibri" panose="020F0502020204030204" charset="0"/>
            </a:endParaRPr>
          </a:p>
          <a:p>
            <a:pPr algn="just"/>
            <a:r>
              <a:rPr lang="en-US" sz="2400" b="1">
                <a:latin typeface="Calibri" panose="020F0502020204030204" charset="0"/>
                <a:cs typeface="Calibri" panose="020F0502020204030204" charset="0"/>
              </a:rPr>
              <a:t>COURSE NAME                         :  ARTIFICIAL INTELLIGENCE- GROUP 1 </a:t>
            </a:r>
            <a:endParaRPr lang="en-US" sz="2400" b="1">
              <a:latin typeface="Calibri" panose="020F0502020204030204" charset="0"/>
              <a:cs typeface="Calibri" panose="020F0502020204030204" charset="0"/>
            </a:endParaRPr>
          </a:p>
          <a:p>
            <a:pPr algn="just"/>
            <a:r>
              <a:rPr lang="en-US" sz="2400" b="1">
                <a:latin typeface="Calibri" panose="020F0502020204030204" charset="0"/>
                <a:cs typeface="Calibri" panose="020F0502020204030204" charset="0"/>
              </a:rPr>
              <a:t>COURSE CODE                          :   IBM AI 101</a:t>
            </a:r>
            <a:endParaRPr lang="en-US" sz="2400" b="1">
              <a:latin typeface="Calibri" panose="020F0502020204030204" charset="0"/>
              <a:cs typeface="Calibri" panose="020F0502020204030204" charset="0"/>
            </a:endParaRPr>
          </a:p>
          <a:p>
            <a:pPr algn="just"/>
            <a:r>
              <a:rPr lang="en-US" sz="2400" b="1">
                <a:latin typeface="Calibri" panose="020F0502020204030204" charset="0"/>
                <a:cs typeface="Calibri" panose="020F0502020204030204" charset="0"/>
              </a:rPr>
              <a:t>TEAM NUMBER                        :  1</a:t>
            </a:r>
            <a:endParaRPr lang="en-US" sz="2400" b="1">
              <a:latin typeface="Calibri" panose="020F0502020204030204" charset="0"/>
              <a:cs typeface="Calibri" panose="020F0502020204030204" charset="0"/>
            </a:endParaRPr>
          </a:p>
          <a:p>
            <a:pPr algn="just"/>
            <a:r>
              <a:rPr lang="en-US" sz="2400" b="1">
                <a:latin typeface="Calibri" panose="020F0502020204030204" charset="0"/>
                <a:cs typeface="Calibri" panose="020F0502020204030204" charset="0"/>
              </a:rPr>
              <a:t>PROJECT TITLE                          :  PREDICITING HOUSE PRICES USING MACHINE </a:t>
            </a:r>
            <a:endParaRPr lang="en-US" sz="2400" b="1">
              <a:latin typeface="Calibri" panose="020F0502020204030204" charset="0"/>
              <a:cs typeface="Calibri" panose="020F0502020204030204" charset="0"/>
            </a:endParaRPr>
          </a:p>
          <a:p>
            <a:pPr algn="just"/>
            <a:r>
              <a:rPr lang="en-US" sz="2400" b="1">
                <a:latin typeface="Calibri" panose="020F0502020204030204" charset="0"/>
                <a:cs typeface="Calibri" panose="020F0502020204030204" charset="0"/>
              </a:rPr>
              <a:t>                                                                             LEARNING</a:t>
            </a:r>
            <a:endParaRPr lang="en-US" sz="2400" b="1">
              <a:latin typeface="Calibri" panose="020F0502020204030204" charset="0"/>
              <a:cs typeface="Calibri" panose="020F0502020204030204" charset="0"/>
            </a:endParaRPr>
          </a:p>
          <a:p>
            <a:pPr algn="just"/>
            <a:r>
              <a:rPr lang="en-US" sz="2400" b="1">
                <a:latin typeface="Calibri" panose="020F0502020204030204" charset="0"/>
                <a:cs typeface="Calibri" panose="020F0502020204030204" charset="0"/>
              </a:rPr>
              <a:t>YEAR                                          :    III</a:t>
            </a:r>
            <a:endParaRPr lang="en-US" sz="2800" b="1">
              <a:latin typeface="Calibri" panose="020F0502020204030204" charset="0"/>
              <a:cs typeface="Calibri" panose="020F0502020204030204" charset="0"/>
            </a:endParaRPr>
          </a:p>
          <a:p>
            <a:pPr algn="just"/>
            <a:r>
              <a:rPr lang="en-US" sz="2400" b="1">
                <a:latin typeface="Calibri" panose="020F0502020204030204" charset="0"/>
                <a:cs typeface="Calibri" panose="020F0502020204030204" charset="0"/>
              </a:rPr>
              <a:t>DEPARTMENT                          :   B.E(ELECTRONICS AND COMMUNICATION ENGINEERING)</a:t>
            </a:r>
            <a:endParaRPr lang="en-US" sz="2400" b="1">
              <a:latin typeface="Calibri" panose="020F0502020204030204" charset="0"/>
              <a:cs typeface="Calibri" panose="020F0502020204030204" charset="0"/>
            </a:endParaRPr>
          </a:p>
          <a:p>
            <a:pPr algn="just"/>
            <a:r>
              <a:rPr lang="en-US" sz="2400" b="1">
                <a:latin typeface="Calibri" panose="020F0502020204030204" charset="0"/>
                <a:cs typeface="Calibri" panose="020F0502020204030204" charset="0"/>
              </a:rPr>
              <a:t>SEMESTER                                :   05 </a:t>
            </a:r>
            <a:endParaRPr lang="en-US" sz="2400" b="1">
              <a:latin typeface="Calibri" panose="020F0502020204030204" charset="0"/>
              <a:cs typeface="Calibri" panose="020F0502020204030204" charset="0"/>
            </a:endParaRPr>
          </a:p>
          <a:p>
            <a:pPr algn="just"/>
            <a:r>
              <a:rPr lang="en-US" sz="2400" b="1">
                <a:latin typeface="Calibri" panose="020F0502020204030204" charset="0"/>
                <a:cs typeface="Calibri" panose="020F0502020204030204" charset="0"/>
              </a:rPr>
              <a:t>GUIDED BY                               :   Mr.K. BALAJI</a:t>
            </a:r>
            <a:endParaRPr lang="en-US" sz="2400" b="1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Intractability and Explainable: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74390"/>
          </a:xfrm>
        </p:spPr>
        <p:txBody>
          <a:bodyPr/>
          <a:p>
            <a:r>
              <a:rPr lang="en-US"/>
              <a:t>Utilize intractability techniques like feature importance analysis and SHAP (Shapely Additive explanations) values to understand the factors influencing house price predictions.</a:t>
            </a:r>
            <a:endParaRPr lang="en-US"/>
          </a:p>
          <a:p>
            <a:r>
              <a:rPr lang="en-US"/>
              <a:t>Provide stakeholders with transparent and interpreter insights into the model's decision-making process.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Deployment and Integration: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Deploy the selected model into a user-friendly interface, such as a web application or API, for easy access by real estate professionals and consumers.</a:t>
            </a:r>
            <a:endParaRPr lang="en-US"/>
          </a:p>
          <a:p>
            <a:r>
              <a:rPr lang="en-US"/>
              <a:t>Ensure seamless integration with existing real estate platforms for widespread adoption.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Continuous Monitoring and Updating: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Implement a mechanism for monitoring model performance in real-time and retraining the model periodically to adapt to changing market conditions and data dynamics.</a:t>
            </a:r>
            <a:endParaRPr lang="en-US"/>
          </a:p>
          <a:p>
            <a:r>
              <a:rPr lang="en-US"/>
              <a:t>Our comprehensive approach to house price prediction combines advanced machine learning techniques with domain-specific knowledge, making it a valuable tool for both industry professionals and individuals interested in real estate investments. The modules presented in this study provide a structured framework for building robust and accurate house price prediction models, ultimately enhancing decision-making in the housing market.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50180"/>
          </a:xfrm>
        </p:spPr>
        <p:txBody>
          <a:bodyPr>
            <a:normAutofit/>
          </a:bodyPr>
          <a:p>
            <a:pPr algn="just"/>
            <a:r>
              <a:rPr lang="en-US" sz="6000" b="1"/>
              <a:t>PREDITING HOUSE PRICES USING </a:t>
            </a:r>
            <a:br>
              <a:rPr lang="en-US" sz="6000" b="1"/>
            </a:br>
            <a:r>
              <a:rPr lang="en-US" sz="6000" b="1"/>
              <a:t>          MACHUNE LEARNING</a:t>
            </a:r>
            <a:endParaRPr lang="en-US" sz="60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ABSTRACT: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just">
              <a:buNone/>
            </a:pPr>
            <a:r>
              <a:rPr lang="en-US"/>
              <a:t>              House price prediction is a critical task in the real estate industry, enabling homeowners, buyers, and investors to make informed decisions. In this study, we propose a comprehensive machine learning-based approach to predict house prices with a focus on feature engineering and model selection. Our methodology consists of several key models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MODULES: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230" y="1567815"/>
            <a:ext cx="10783570" cy="5091430"/>
          </a:xfrm>
        </p:spPr>
        <p:txBody>
          <a:bodyPr>
            <a:noAutofit/>
          </a:bodyPr>
          <a:p>
            <a:pPr marL="0" indent="0" algn="just">
              <a:buNone/>
            </a:pPr>
            <a:r>
              <a:rPr lang="en-US" sz="1800"/>
              <a:t>                                          </a:t>
            </a:r>
            <a:r>
              <a:rPr lang="en-US"/>
              <a:t>                1.     Data Collection and Prepossessing  </a:t>
            </a:r>
            <a:endParaRPr lang="en-US"/>
          </a:p>
          <a:p>
            <a:pPr marL="0" indent="0" algn="just">
              <a:buNone/>
            </a:pPr>
            <a:r>
              <a:rPr lang="en-US"/>
              <a:t>                                           2.     Feature Engineering</a:t>
            </a:r>
            <a:endParaRPr lang="en-US"/>
          </a:p>
          <a:p>
            <a:pPr marL="0" indent="0" algn="just">
              <a:buNone/>
            </a:pPr>
            <a:r>
              <a:rPr lang="en-US"/>
              <a:t>                                           3.     Data Splitting and Validation</a:t>
            </a:r>
            <a:endParaRPr lang="en-US"/>
          </a:p>
          <a:p>
            <a:pPr marL="0" indent="0" algn="just">
              <a:buNone/>
            </a:pPr>
            <a:r>
              <a:rPr lang="en-US"/>
              <a:t>                                           4.     Model Selection     </a:t>
            </a:r>
            <a:endParaRPr lang="en-US"/>
          </a:p>
          <a:p>
            <a:pPr marL="0" indent="0" algn="just">
              <a:buNone/>
            </a:pPr>
            <a:r>
              <a:rPr lang="en-US"/>
              <a:t>                                           5.     Model Evaluation</a:t>
            </a:r>
            <a:endParaRPr lang="en-US"/>
          </a:p>
          <a:p>
            <a:pPr marL="0" indent="0" algn="just">
              <a:buNone/>
            </a:pPr>
            <a:r>
              <a:rPr lang="en-US"/>
              <a:t>                                           6.     Intractability and Explainable</a:t>
            </a:r>
            <a:endParaRPr lang="en-US"/>
          </a:p>
          <a:p>
            <a:pPr marL="0" indent="0" algn="just">
              <a:buNone/>
            </a:pPr>
            <a:r>
              <a:rPr lang="en-US"/>
              <a:t>                                           7.     Deployment and Integration</a:t>
            </a:r>
            <a:endParaRPr lang="en-US"/>
          </a:p>
          <a:p>
            <a:pPr algn="just"/>
            <a:r>
              <a:rPr lang="en-US"/>
              <a:t>                                        8.     Continuous Monitoring and Updating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Data Collection and Prepossessing: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5425"/>
            <a:ext cx="10515600" cy="4005580"/>
          </a:xfrm>
        </p:spPr>
        <p:txBody>
          <a:bodyPr/>
          <a:p>
            <a:pPr algn="just"/>
            <a:r>
              <a:rPr lang="en-US"/>
              <a:t>Gather and compile a diverse datasets of housing information, including property features, location data, and historical sale prices.</a:t>
            </a:r>
            <a:endParaRPr lang="en-US"/>
          </a:p>
          <a:p>
            <a:pPr algn="just"/>
            <a:r>
              <a:rPr lang="en-US"/>
              <a:t>Clean and processor the data to handle missing values, outliers, and categorical variables.</a:t>
            </a:r>
            <a:endParaRPr lang="en-US"/>
          </a:p>
          <a:p>
            <a:pPr algn="just"/>
            <a:r>
              <a:rPr lang="en-US"/>
              <a:t>Perform exploratory data analysis to gain insights into the dataset's characteristics.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Feature Engineering: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20875"/>
            <a:ext cx="10515600" cy="3501390"/>
          </a:xfrm>
        </p:spPr>
        <p:txBody>
          <a:bodyPr/>
          <a:p>
            <a:r>
              <a:rPr lang="en-US"/>
              <a:t>Engineer relevant features that capture the intrinsic characteristics of properties, such as square footage, number of bedrooms and bathrooms, proximity to amenities, and neighborhood indicators.</a:t>
            </a:r>
            <a:endParaRPr lang="en-US"/>
          </a:p>
          <a:p>
            <a:r>
              <a:rPr lang="en-US"/>
              <a:t>Create new features through techniques like one-hot encoding, feature scaling, and dimensional reduction to improve model performance.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Data Splitting and Validation: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02180"/>
            <a:ext cx="10515600" cy="3298825"/>
          </a:xfrm>
        </p:spPr>
        <p:txBody>
          <a:bodyPr/>
          <a:p>
            <a:r>
              <a:rPr lang="en-US"/>
              <a:t>Split the datasets into training, validation, and test sets to evaluate model performance effectively.</a:t>
            </a:r>
            <a:endParaRPr lang="en-US"/>
          </a:p>
          <a:p>
            <a:r>
              <a:rPr lang="en-US"/>
              <a:t>Employ cross-validation techniques to prevent over fitting and ensure model generalization.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Model Selection: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94330"/>
          </a:xfrm>
        </p:spPr>
        <p:txBody>
          <a:bodyPr/>
          <a:p>
            <a:r>
              <a:rPr lang="en-US"/>
              <a:t>Explore a variety of machine learning algorithms for regression tasks, including linear regression, decision trees, random forests, gradient boosting, and neural networks.</a:t>
            </a:r>
            <a:endParaRPr lang="en-US"/>
          </a:p>
          <a:p>
            <a:r>
              <a:rPr lang="en-US"/>
              <a:t>Fine-tune hyper parameters through techniques like grid search and randomized search to optimize model performance.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Model Evaluation: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82670"/>
          </a:xfrm>
        </p:spPr>
        <p:txBody>
          <a:bodyPr/>
          <a:p>
            <a:r>
              <a:rPr lang="en-US"/>
              <a:t>Assess the chosen models using appropriate evaluation metrics such as Mean Absolute Error (MAE), Mean Squared Error (MSE), and Root Mean Squared Error (RMSE).</a:t>
            </a:r>
            <a:endParaRPr lang="en-US"/>
          </a:p>
          <a:p>
            <a:r>
              <a:rPr lang="en-US"/>
              <a:t>Visualize model predictions and residuals to gain insights into their performance.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4876</Words>
  <Application>WPS Presentation</Application>
  <PresentationFormat>Widescreen</PresentationFormat>
  <Paragraphs>76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Algerian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MOORTHY</dc:creator>
  <cp:lastModifiedBy>dhisha dhisha</cp:lastModifiedBy>
  <cp:revision>3</cp:revision>
  <dcterms:created xsi:type="dcterms:W3CDTF">2023-09-29T06:19:42Z</dcterms:created>
  <dcterms:modified xsi:type="dcterms:W3CDTF">2023-09-29T06:27:09Z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63CC7E79E18345C3B1914C047856B186_11</vt:lpwstr>
  </property>
  <property fmtid="{D5CDD505-2E9C-101B-9397-08002B2CF9AE}" pid="3" name="KSOProductBuildVer">
    <vt:lpwstr>1033-12.2.0.13215</vt:lpwstr>
  </property>
</Properties>
</file>